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67" r:id="rId4"/>
    <p:sldId id="259" r:id="rId5"/>
    <p:sldId id="288" r:id="rId6"/>
    <p:sldId id="289" r:id="rId7"/>
    <p:sldId id="290" r:id="rId8"/>
    <p:sldId id="291" r:id="rId9"/>
    <p:sldId id="292" r:id="rId10"/>
    <p:sldId id="293" r:id="rId11"/>
    <p:sldId id="294" r:id="rId12"/>
    <p:sldId id="295" r:id="rId13"/>
    <p:sldId id="296" r:id="rId14"/>
    <p:sldId id="266" r:id="rId15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00"/>
    <a:srgbClr val="709256"/>
    <a:srgbClr val="AD9968"/>
    <a:srgbClr val="3B84AF"/>
    <a:srgbClr val="FF3300"/>
    <a:srgbClr val="000000"/>
    <a:srgbClr val="FF0066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19" autoAdjust="0"/>
    <p:restoredTop sz="94664" autoAdjust="0"/>
  </p:normalViewPr>
  <p:slideViewPr>
    <p:cSldViewPr>
      <p:cViewPr>
        <p:scale>
          <a:sx n="90" d="100"/>
          <a:sy n="90" d="100"/>
        </p:scale>
        <p:origin x="-378" y="594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10/14/2011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01247053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المحتوى المستوى الأول</a:t>
            </a:r>
            <a:endParaRPr lang="en-US" dirty="0" smtClean="0"/>
          </a:p>
          <a:p>
            <a:pPr lvl="1"/>
            <a:r>
              <a:rPr lang="ar-EG" dirty="0" smtClean="0"/>
              <a:t>المحتوى المستوى الثاني</a:t>
            </a:r>
            <a:endParaRPr lang="en-US" dirty="0" smtClean="0"/>
          </a:p>
          <a:p>
            <a:pPr lvl="2"/>
            <a:r>
              <a:rPr lang="ar-EG" dirty="0" smtClean="0"/>
              <a:t>المحتوى المستوى الثالث</a:t>
            </a:r>
            <a:endParaRPr lang="en-US" dirty="0" smtClean="0"/>
          </a:p>
          <a:p>
            <a:pPr lvl="3"/>
            <a:r>
              <a:rPr lang="ar-EG" dirty="0" smtClean="0"/>
              <a:t>المحتوى المستوى الرابع</a:t>
            </a:r>
            <a:endParaRPr lang="en-US" dirty="0" smtClean="0"/>
          </a:p>
          <a:p>
            <a:pPr lvl="4"/>
            <a:r>
              <a:rPr lang="ar-EG" dirty="0" smtClean="0"/>
              <a:t>المحتوى المستوى الخامس</a:t>
            </a:r>
            <a:endParaRPr lang="en-US" dirty="0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لك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تروني والتعل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ي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71462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819400"/>
            <a:ext cx="509905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4000" b="1" dirty="0">
                <a:solidFill>
                  <a:schemeClr val="accent1">
                    <a:lumMod val="75000"/>
                  </a:schemeClr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4000" b="1" dirty="0" smtClean="0">
                <a:solidFill>
                  <a:schemeClr val="accent1">
                    <a:lumMod val="75000"/>
                  </a:schemeClr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4000" b="1" dirty="0">
              <a:solidFill>
                <a:schemeClr val="accent1">
                  <a:lumMod val="75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4000" b="1" dirty="0" smtClean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cs typeface="Times New Roman" pitchFamily="18" charset="0"/>
              </a:rPr>
              <a:t>النصوص القديمة(1)</a:t>
            </a:r>
            <a:endParaRPr lang="en-US" sz="4000" b="1" dirty="0">
              <a:solidFill>
                <a:schemeClr val="accent1">
                  <a:lumMod val="75000"/>
                </a:schemeClr>
              </a:solidFill>
              <a:latin typeface="Calibri" pitchFamily="34" charset="0"/>
            </a:endParaRPr>
          </a:p>
          <a:p>
            <a:pPr algn="ctr"/>
            <a:r>
              <a:rPr lang="ar-SA" sz="4000" b="1" dirty="0" smtClean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cs typeface="Times New Roman" pitchFamily="18" charset="0"/>
              </a:rPr>
              <a:t>د.عمر </a:t>
            </a:r>
            <a:r>
              <a:rPr lang="ar-SA" sz="4000" b="1" dirty="0" err="1" smtClean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cs typeface="Times New Roman" pitchFamily="18" charset="0"/>
              </a:rPr>
              <a:t>شحاته</a:t>
            </a:r>
            <a:r>
              <a:rPr lang="ar-SA" sz="4000" b="1" dirty="0" smtClean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cs typeface="Times New Roman" pitchFamily="18" charset="0"/>
              </a:rPr>
              <a:t> محمد</a:t>
            </a:r>
            <a:endParaRPr lang="en-US" sz="4000" b="1" dirty="0">
              <a:solidFill>
                <a:schemeClr val="accent1">
                  <a:lumMod val="75000"/>
                </a:schemeClr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2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rtl="1" eaLnBrk="1" hangingPunct="1"/>
            <a:r>
              <a:rPr lang="ar-SA" b="1" spc="-150" dirty="0" smtClean="0">
                <a:solidFill>
                  <a:srgbClr val="376092"/>
                </a:solidFill>
                <a:latin typeface="ae_AlMateen" pitchFamily="2" charset="-78"/>
                <a:cs typeface="+mn-cs"/>
              </a:rPr>
              <a:t>المحاضرة الحادية عشرة</a:t>
            </a:r>
            <a:br>
              <a:rPr lang="ar-SA" b="1" spc="-150" dirty="0" smtClean="0">
                <a:solidFill>
                  <a:srgbClr val="376092"/>
                </a:solidFill>
                <a:latin typeface="ae_AlMateen" pitchFamily="2" charset="-78"/>
                <a:cs typeface="+mn-cs"/>
              </a:rPr>
            </a:br>
            <a:r>
              <a:rPr lang="ar-SA" b="1" spc="-150" dirty="0" smtClean="0">
                <a:solidFill>
                  <a:srgbClr val="376092"/>
                </a:solidFill>
                <a:latin typeface="ae_AlMateen" pitchFamily="2" charset="-78"/>
                <a:cs typeface="+mn-cs"/>
              </a:rPr>
              <a:t>(مجنون ليلى)</a:t>
            </a:r>
            <a:endParaRPr lang="en-US" b="1" spc="-150" dirty="0" smtClean="0">
              <a:solidFill>
                <a:srgbClr val="376092"/>
              </a:solidFill>
              <a:latin typeface="ae_AlMateen" pitchFamily="2" charset="-78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b="1" dirty="0" smtClean="0">
                <a:solidFill>
                  <a:schemeClr val="tx2">
                    <a:lumMod val="75000"/>
                  </a:schemeClr>
                </a:solidFill>
              </a:rPr>
              <a:t>:</a:t>
            </a:r>
            <a:r>
              <a:rPr lang="ar-SA" b="1" dirty="0" smtClean="0">
                <a:solidFill>
                  <a:schemeClr val="tx2">
                    <a:lumMod val="75000"/>
                  </a:schemeClr>
                </a:solidFill>
              </a:rPr>
              <a:t>عناصر المحاضرة</a:t>
            </a:r>
            <a:endParaRPr lang="en-US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 eaLnBrk="1" hangingPunct="1">
              <a:buFont typeface="Arial" pitchFamily="34" charset="0"/>
              <a:buChar char="•"/>
            </a:pPr>
            <a:r>
              <a:rPr lang="ar-SA" b="1" dirty="0" smtClean="0">
                <a:cs typeface="Arial" pitchFamily="34" charset="0"/>
              </a:rPr>
              <a:t>مقدمة:</a:t>
            </a:r>
            <a:endParaRPr lang="ar-SA" b="1" dirty="0" smtClean="0">
              <a:cs typeface="Simplified Arabic" pitchFamily="2" charset="-78"/>
            </a:endParaRPr>
          </a:p>
          <a:p>
            <a:pPr rtl="1" eaLnBrk="1" hangingPunct="1">
              <a:buFont typeface="Arial" pitchFamily="34" charset="0"/>
              <a:buChar char="•"/>
            </a:pPr>
            <a:r>
              <a:rPr lang="ar-SA" b="1" dirty="0" smtClean="0">
                <a:cs typeface="Simplified Arabic" pitchFamily="2" charset="-78"/>
              </a:rPr>
              <a:t>النص.</a:t>
            </a:r>
          </a:p>
          <a:p>
            <a:pPr rtl="1" eaLnBrk="1" hangingPunct="1">
              <a:buFont typeface="Arial" pitchFamily="34" charset="0"/>
              <a:buChar char="•"/>
            </a:pPr>
            <a:r>
              <a:rPr lang="ar-SA" b="1" dirty="0" smtClean="0">
                <a:cs typeface="Simplified Arabic" pitchFamily="2" charset="-78"/>
              </a:rPr>
              <a:t>التعريف بالشاعر.</a:t>
            </a:r>
          </a:p>
          <a:p>
            <a:pPr rtl="1" eaLnBrk="1" hangingPunct="1">
              <a:buFont typeface="Arial" pitchFamily="34" charset="0"/>
              <a:buChar char="•"/>
            </a:pPr>
            <a:r>
              <a:rPr lang="ar-SA" b="1" dirty="0" smtClean="0">
                <a:cs typeface="Simplified Arabic" pitchFamily="2" charset="-78"/>
              </a:rPr>
              <a:t>المفردات.</a:t>
            </a:r>
          </a:p>
          <a:p>
            <a:pPr rtl="1" eaLnBrk="1" hangingPunct="1">
              <a:buFont typeface="Arial" pitchFamily="34" charset="0"/>
              <a:buChar char="•"/>
            </a:pPr>
            <a:r>
              <a:rPr lang="ar-SA" b="1" dirty="0" smtClean="0">
                <a:cs typeface="Simplified Arabic" pitchFamily="2" charset="-78"/>
              </a:rPr>
              <a:t>الأفكار الأساسية والشرح.</a:t>
            </a:r>
          </a:p>
          <a:p>
            <a:pPr rtl="1" eaLnBrk="1" hangingPunct="1">
              <a:buFont typeface="Arial" pitchFamily="34" charset="0"/>
              <a:buChar char="•"/>
            </a:pPr>
            <a:r>
              <a:rPr lang="ar-SA" b="1" dirty="0" smtClean="0">
                <a:cs typeface="Simplified Arabic" pitchFamily="2" charset="-78"/>
              </a:rPr>
              <a:t>البلاغة والأساليب.</a:t>
            </a:r>
          </a:p>
          <a:p>
            <a:pPr rtl="1" eaLnBrk="1" hangingPunct="1">
              <a:buFont typeface="Arial" pitchFamily="34" charset="0"/>
              <a:buChar char="•"/>
            </a:pPr>
            <a:r>
              <a:rPr lang="ar-SA" b="1" dirty="0" smtClean="0">
                <a:cs typeface="Simplified Arabic" pitchFamily="2" charset="-78"/>
              </a:rPr>
              <a:t>الإعراب.</a:t>
            </a:r>
          </a:p>
          <a:p>
            <a:pPr rtl="1" eaLnBrk="1" hangingPunct="1">
              <a:buFont typeface="Arial" pitchFamily="34" charset="0"/>
              <a:buChar char="•"/>
            </a:pPr>
            <a:endParaRPr lang="ar-SA" b="1" dirty="0" smtClean="0">
              <a:cs typeface="Arial" pitchFamily="34" charset="0"/>
            </a:endParaRPr>
          </a:p>
          <a:p>
            <a:r>
              <a:rPr lang="en-US" b="1" dirty="0" smtClean="0">
                <a:cs typeface="Arial" pitchFamily="34" charset="0"/>
              </a:rPr>
              <a:t> </a:t>
            </a:r>
          </a:p>
          <a:p>
            <a:r>
              <a:rPr lang="en-GB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   </a:t>
            </a:r>
            <a:r>
              <a:rPr lang="en-GB" b="1" dirty="0" smtClean="0">
                <a:cs typeface="Arial" pitchFamily="34" charset="0"/>
              </a:rPr>
              <a:t>     </a:t>
            </a:r>
            <a:endParaRPr lang="ar-EG" b="1" dirty="0" smtClean="0">
              <a:cs typeface="Arial" pitchFamily="34" charset="0"/>
            </a:endParaRPr>
          </a:p>
          <a:p>
            <a:r>
              <a:rPr lang="en-US" b="1" dirty="0" smtClean="0">
                <a:cs typeface="Arial" pitchFamily="34" charset="0"/>
              </a:rPr>
              <a:t> </a:t>
            </a:r>
          </a:p>
          <a:p>
            <a:r>
              <a:rPr lang="en-GB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   </a:t>
            </a:r>
            <a:r>
              <a:rPr lang="en-GB" b="1" dirty="0" smtClean="0">
                <a:cs typeface="Arial" pitchFamily="34" charset="0"/>
              </a:rPr>
              <a:t>     </a:t>
            </a:r>
            <a:endParaRPr lang="ar-EG" b="1" dirty="0" smtClean="0">
              <a:cs typeface="Arial" pitchFamily="34" charset="0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3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ar-SA" b="1" dirty="0" smtClean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مقدمة:</a:t>
            </a: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>
          <a:xfrm>
            <a:off x="228600" y="1295400"/>
            <a:ext cx="9144000" cy="4678363"/>
          </a:xfrm>
        </p:spPr>
        <p:txBody>
          <a:bodyPr/>
          <a:lstStyle/>
          <a:p>
            <a:pPr algn="just" rtl="1" eaLnBrk="1" hangingPunct="1">
              <a:lnSpc>
                <a:spcPct val="150000"/>
              </a:lnSpc>
            </a:pPr>
            <a:r>
              <a:rPr lang="ar-SA" b="1" dirty="0" smtClean="0">
                <a:latin typeface="Simplified Arabic" pitchFamily="18" charset="-78"/>
                <a:cs typeface="Simplified Arabic" pitchFamily="18" charset="-78"/>
              </a:rPr>
              <a:t>تناولنا في المحاضرة السابقة الشاعر: حسان بن ثابت، ووقفنا على مراحل شعره وخصائصه في الجاهلية ، والإسلام، وعرضنا لقصيدته التي يمدح في فيها الرسول ( صلى الله عليه وسلم )وصحبه الكرام، ويهجو فيها المشركين.</a:t>
            </a:r>
          </a:p>
          <a:p>
            <a:pPr algn="just" rtl="1" eaLnBrk="1" hangingPunct="1">
              <a:lnSpc>
                <a:spcPct val="150000"/>
              </a:lnSpc>
            </a:pPr>
            <a:r>
              <a:rPr lang="ar-SA" b="1" dirty="0" smtClean="0">
                <a:latin typeface="Simplified Arabic" pitchFamily="18" charset="-78"/>
                <a:cs typeface="Simplified Arabic" pitchFamily="18" charset="-78"/>
              </a:rPr>
              <a:t>وتحاول هذه المحاضرة أن تلقي الضوء على شاعر أموي </a:t>
            </a:r>
            <a:r>
              <a:rPr lang="ar-SA" b="1" dirty="0" smtClean="0">
                <a:latin typeface="Simplified Arabic" pitchFamily="18" charset="-78"/>
                <a:cs typeface="Simplified Arabic" pitchFamily="18" charset="-78"/>
              </a:rPr>
              <a:t>وهو“ </a:t>
            </a:r>
            <a:r>
              <a:rPr lang="ar-SA" b="1" dirty="0" smtClean="0">
                <a:latin typeface="Simplified Arabic" pitchFamily="18" charset="-78"/>
                <a:cs typeface="Simplified Arabic" pitchFamily="18" charset="-78"/>
              </a:rPr>
              <a:t>مجنون ليلى </a:t>
            </a:r>
            <a:r>
              <a:rPr lang="ar-SA" b="1" dirty="0" smtClean="0">
                <a:latin typeface="Simplified Arabic" pitchFamily="18" charset="-78"/>
                <a:cs typeface="Simplified Arabic" pitchFamily="18" charset="-78"/>
              </a:rPr>
              <a:t>”في </a:t>
            </a:r>
            <a:r>
              <a:rPr lang="ar-SA" b="1" dirty="0" smtClean="0">
                <a:latin typeface="Simplified Arabic" pitchFamily="18" charset="-78"/>
                <a:cs typeface="Simplified Arabic" pitchFamily="18" charset="-78"/>
              </a:rPr>
              <a:t>إحدى قصائده التي قالها في محبوبته ” ليلى“.</a:t>
            </a: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4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/>
              <a:t>القصيدة:</a:t>
            </a:r>
            <a:endParaRPr lang="ar-SA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/>
            <a:r>
              <a:rPr lang="ar-SA" b="1" dirty="0" smtClean="0"/>
              <a:t>وداعٍ دعا إذْ نَحْنُ </a:t>
            </a:r>
            <a:r>
              <a:rPr lang="ar-SA" b="1" dirty="0" err="1" smtClean="0"/>
              <a:t>بالخَيْفِ</a:t>
            </a:r>
            <a:r>
              <a:rPr lang="ar-SA" b="1" dirty="0" smtClean="0"/>
              <a:t> من </a:t>
            </a:r>
            <a:r>
              <a:rPr lang="ar-SA" b="1" dirty="0" smtClean="0"/>
              <a:t>مِنى</a:t>
            </a:r>
            <a:endParaRPr lang="ar-SA" b="1" dirty="0" smtClean="0"/>
          </a:p>
          <a:p>
            <a:pPr algn="l" rtl="1"/>
            <a:r>
              <a:rPr lang="ar-SA" b="1" dirty="0" smtClean="0"/>
              <a:t>فَهيَّجَ أحزانَ الفؤادِ وما يَدْرِي</a:t>
            </a:r>
          </a:p>
          <a:p>
            <a:pPr algn="just" rtl="1"/>
            <a:r>
              <a:rPr lang="ar-SA" b="1" dirty="0" smtClean="0"/>
              <a:t>دَعا باسم ليلَى غيرَها فكأنما</a:t>
            </a:r>
          </a:p>
          <a:p>
            <a:pPr algn="l" rtl="1"/>
            <a:r>
              <a:rPr lang="ar-SA" b="1" dirty="0" smtClean="0"/>
              <a:t>أطارَ بليلى طائراً كانَ في صدرِي</a:t>
            </a:r>
          </a:p>
          <a:p>
            <a:pPr algn="just" rtl="1"/>
            <a:r>
              <a:rPr lang="ar-SA" b="1" dirty="0" smtClean="0"/>
              <a:t>دَعا باسْم لَيْلَى أَسْخَنَ اللّه عينَه</a:t>
            </a:r>
          </a:p>
          <a:p>
            <a:pPr algn="l" rtl="1"/>
            <a:r>
              <a:rPr lang="ar-SA" b="1" dirty="0" smtClean="0"/>
              <a:t>ولَيْلَى بأرضِ الشَّامِ في بَلَدٍ قَفْر</a:t>
            </a:r>
          </a:p>
        </p:txBody>
      </p:sp>
      <p:sp>
        <p:nvSpPr>
          <p:cNvPr id="4" name="Slide Number Placeholder 3"/>
          <p:cNvSpPr txBox="1">
            <a:spLocks/>
          </p:cNvSpPr>
          <p:nvPr/>
        </p:nvSpPr>
        <p:spPr bwMode="auto">
          <a:xfrm>
            <a:off x="4876800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2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+mn-ea"/>
                <a:cs typeface="Arial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/>
              <a:t>تابع:</a:t>
            </a:r>
            <a:endParaRPr lang="ar-SA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b="1" dirty="0" smtClean="0">
                <a:latin typeface="Simplified Arabic" pitchFamily="18" charset="-78"/>
                <a:cs typeface="Simplified Arabic" pitchFamily="18" charset="-78"/>
              </a:rPr>
              <a:t>عرضْتُ على قلبي العزَاء فقال لي</a:t>
            </a:r>
          </a:p>
          <a:p>
            <a:pPr algn="l" rtl="1"/>
            <a:r>
              <a:rPr lang="ar-SA" b="1" dirty="0" smtClean="0">
                <a:latin typeface="Simplified Arabic" pitchFamily="18" charset="-78"/>
                <a:cs typeface="Simplified Arabic" pitchFamily="18" charset="-78"/>
              </a:rPr>
              <a:t>مِنَ الآنَ فاجْزَعْ لاَ تملّ منَ الصَّبْرِ</a:t>
            </a:r>
          </a:p>
          <a:p>
            <a:pPr rtl="1"/>
            <a:r>
              <a:rPr lang="ar-SA" b="1" dirty="0" smtClean="0">
                <a:latin typeface="Simplified Arabic" pitchFamily="18" charset="-78"/>
                <a:cs typeface="Simplified Arabic" pitchFamily="18" charset="-78"/>
              </a:rPr>
              <a:t>إذا بانَ من تَهوَى وشَطَّ </a:t>
            </a:r>
            <a:r>
              <a:rPr lang="ar-SA" b="1" dirty="0" err="1" smtClean="0">
                <a:latin typeface="Simplified Arabic" pitchFamily="18" charset="-78"/>
                <a:cs typeface="Simplified Arabic" pitchFamily="18" charset="-78"/>
              </a:rPr>
              <a:t>به</a:t>
            </a:r>
            <a:r>
              <a:rPr lang="ar-SA" b="1" dirty="0" smtClean="0">
                <a:latin typeface="Simplified Arabic" pitchFamily="18" charset="-78"/>
                <a:cs typeface="Simplified Arabic" pitchFamily="18" charset="-78"/>
              </a:rPr>
              <a:t> النَّوى</a:t>
            </a:r>
          </a:p>
          <a:p>
            <a:pPr algn="l" rtl="1"/>
            <a:r>
              <a:rPr lang="ar-SA" b="1" dirty="0" smtClean="0">
                <a:latin typeface="Simplified Arabic" pitchFamily="18" charset="-78"/>
                <a:cs typeface="Simplified Arabic" pitchFamily="18" charset="-78"/>
              </a:rPr>
              <a:t>فَفُرقَةُ مَنْ تهوى أحرُّ منَ </a:t>
            </a:r>
            <a:r>
              <a:rPr lang="ar-SA" b="1" dirty="0" smtClean="0">
                <a:latin typeface="Simplified Arabic" pitchFamily="18" charset="-78"/>
                <a:cs typeface="Simplified Arabic" pitchFamily="18" charset="-78"/>
              </a:rPr>
              <a:t>الجَّمر</a:t>
            </a:r>
            <a:endParaRPr lang="ar-SA" b="1" dirty="0" smtClean="0">
              <a:latin typeface="Simplified Arabic" pitchFamily="18" charset="-78"/>
              <a:cs typeface="Simplified Arabic" pitchFamily="18" charset="-78"/>
            </a:endParaRPr>
          </a:p>
          <a:p>
            <a:endParaRPr lang="ar-SA" dirty="0"/>
          </a:p>
        </p:txBody>
      </p:sp>
      <p:sp>
        <p:nvSpPr>
          <p:cNvPr id="4" name="Slide Number Placeholder 3"/>
          <p:cNvSpPr txBox="1">
            <a:spLocks/>
          </p:cNvSpPr>
          <p:nvPr/>
        </p:nvSpPr>
        <p:spPr bwMode="auto">
          <a:xfrm>
            <a:off x="4876800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2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+mn-ea"/>
                <a:cs typeface="Arial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/>
              <a:t>الشاعر:</a:t>
            </a:r>
            <a:endParaRPr lang="ar-SA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/>
            <a:r>
              <a:rPr lang="ar-SA" b="1" dirty="0" smtClean="0">
                <a:latin typeface="Simplified Arabic" pitchFamily="18" charset="-78"/>
                <a:cs typeface="Simplified Arabic" pitchFamily="18" charset="-78"/>
              </a:rPr>
              <a:t>قيس بن الملوح بن مزاحم العامري: شاعر، غزل، من المتيمين، من أهل نجد.لم يكن مجنوناً وإنما لقب </a:t>
            </a:r>
            <a:r>
              <a:rPr lang="ar-SA" b="1" dirty="0" err="1" smtClean="0">
                <a:latin typeface="Simplified Arabic" pitchFamily="18" charset="-78"/>
                <a:cs typeface="Simplified Arabic" pitchFamily="18" charset="-78"/>
              </a:rPr>
              <a:t>بـ</a:t>
            </a:r>
            <a:r>
              <a:rPr lang="ar-SA" b="1" dirty="0" smtClean="0">
                <a:latin typeface="Simplified Arabic" pitchFamily="18" charset="-78"/>
                <a:cs typeface="Simplified Arabic" pitchFamily="18" charset="-78"/>
              </a:rPr>
              <a:t> (مجنون ليلى)؛ لهيامه في حب (ليلى بنت سعد).</a:t>
            </a:r>
          </a:p>
          <a:p>
            <a:pPr algn="just" rtl="1"/>
            <a:r>
              <a:rPr lang="ar-SA" b="1" dirty="0" smtClean="0">
                <a:latin typeface="Simplified Arabic" pitchFamily="18" charset="-78"/>
                <a:cs typeface="Simplified Arabic" pitchFamily="18" charset="-78"/>
              </a:rPr>
              <a:t>قيل في قصته: نشأ معها إلى أن كبرت وحجبها أبوها، فهام على </a:t>
            </a:r>
            <a:r>
              <a:rPr lang="ar-SA" b="1" dirty="0" err="1" smtClean="0">
                <a:latin typeface="Simplified Arabic" pitchFamily="18" charset="-78"/>
                <a:cs typeface="Simplified Arabic" pitchFamily="18" charset="-78"/>
              </a:rPr>
              <a:t>وحهه</a:t>
            </a:r>
            <a:r>
              <a:rPr lang="ar-SA" b="1" dirty="0" smtClean="0">
                <a:latin typeface="Simplified Arabic" pitchFamily="18" charset="-78"/>
                <a:cs typeface="Simplified Arabic" pitchFamily="18" charset="-78"/>
              </a:rPr>
              <a:t> ينشد الأشعار ويأنس بالوحوش، فيُرى حيناً في الشام وحيناً في نجد وحيناً في الحجاز، إلى أن وجد مُلقى بين أحجار وهو ميت فحمل إلى أهله.</a:t>
            </a:r>
          </a:p>
        </p:txBody>
      </p:sp>
      <p:sp>
        <p:nvSpPr>
          <p:cNvPr id="4" name="Slide Number Placeholder 3"/>
          <p:cNvSpPr txBox="1">
            <a:spLocks/>
          </p:cNvSpPr>
          <p:nvPr/>
        </p:nvSpPr>
        <p:spPr bwMode="auto">
          <a:xfrm>
            <a:off x="4876800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2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+mn-ea"/>
                <a:cs typeface="Arial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SA" b="1" dirty="0" smtClean="0"/>
              <a:t>تابع:</a:t>
            </a:r>
            <a:endParaRPr lang="ar-SA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/>
            <a:r>
              <a:rPr lang="ar-SA" b="1" dirty="0" smtClean="0">
                <a:latin typeface="Simplified Arabic" pitchFamily="18" charset="-78"/>
                <a:cs typeface="Simplified Arabic" pitchFamily="18" charset="-78"/>
              </a:rPr>
              <a:t>وقد جُمع بعض شعره في (ديوان) وصنف ابن طولون (المتوفى سنة953) كتاباً في أخباره سماه (بسط سامع المسافر في أخبار مجنون بني عامر) في دار الكتب .</a:t>
            </a:r>
          </a:p>
          <a:p>
            <a:pPr algn="just" rtl="1"/>
            <a:r>
              <a:rPr lang="ar-SA" b="1" dirty="0" smtClean="0">
                <a:latin typeface="Simplified Arabic" pitchFamily="18" charset="-78"/>
                <a:cs typeface="Simplified Arabic" pitchFamily="18" charset="-78"/>
              </a:rPr>
              <a:t>وكان الأصمعي ينكر وجوده، ويراه اسماً بلا مسمى .</a:t>
            </a:r>
          </a:p>
          <a:p>
            <a:pPr algn="just" rtl="1"/>
            <a:r>
              <a:rPr lang="ar-SA" b="1" dirty="0" smtClean="0">
                <a:latin typeface="Simplified Arabic" pitchFamily="18" charset="-78"/>
                <a:cs typeface="Simplified Arabic" pitchFamily="18" charset="-78"/>
              </a:rPr>
              <a:t>والجاحظ يقول: ما ترك الناس شعراً، مجهول القائل، فيه ذكر ليلى إلا نسبوه إلى المجنون.</a:t>
            </a:r>
          </a:p>
          <a:p>
            <a:pPr algn="just" rtl="1"/>
            <a:r>
              <a:rPr lang="ar-SA" b="1" dirty="0" smtClean="0">
                <a:latin typeface="Simplified Arabic" pitchFamily="18" charset="-78"/>
                <a:cs typeface="Simplified Arabic" pitchFamily="18" charset="-78"/>
              </a:rPr>
              <a:t>ويقول ابن الكلبي: حُدثت أن حديث المجنون وشعره وضعه فتى من بني أمية كان يهوى ابنة عم له.</a:t>
            </a:r>
          </a:p>
          <a:p>
            <a:pPr algn="just" rtl="1"/>
            <a:endParaRPr lang="ar-SA" dirty="0"/>
          </a:p>
        </p:txBody>
      </p:sp>
      <p:sp>
        <p:nvSpPr>
          <p:cNvPr id="4" name="Slide Number Placeholder 3"/>
          <p:cNvSpPr txBox="1">
            <a:spLocks/>
          </p:cNvSpPr>
          <p:nvPr/>
        </p:nvSpPr>
        <p:spPr bwMode="auto">
          <a:xfrm>
            <a:off x="4876800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2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+mn-ea"/>
                <a:cs typeface="Arial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/>
              <a:t>المفردات:</a:t>
            </a:r>
            <a:endParaRPr lang="ar-SA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/>
            <a:r>
              <a:rPr lang="ar-SA" sz="2800" b="1" dirty="0" err="1" smtClean="0">
                <a:latin typeface="Simplified Arabic" pitchFamily="18" charset="-78"/>
                <a:cs typeface="Simplified Arabic" pitchFamily="18" charset="-78"/>
              </a:rPr>
              <a:t>الخيْف</a:t>
            </a:r>
            <a:r>
              <a:rPr lang="ar-SA" sz="2800" b="1" dirty="0" smtClean="0">
                <a:latin typeface="Simplified Arabic" pitchFamily="18" charset="-78"/>
                <a:cs typeface="Simplified Arabic" pitchFamily="18" charset="-78"/>
              </a:rPr>
              <a:t>: مكان بمكة.</a:t>
            </a:r>
          </a:p>
          <a:p>
            <a:pPr algn="just" rtl="1"/>
            <a:r>
              <a:rPr lang="ar-SA" sz="2800" b="1" dirty="0" smtClean="0">
                <a:latin typeface="Simplified Arabic" pitchFamily="18" charset="-78"/>
                <a:cs typeface="Simplified Arabic" pitchFamily="18" charset="-78"/>
              </a:rPr>
              <a:t>منى: موضع بمكة.</a:t>
            </a:r>
          </a:p>
          <a:p>
            <a:pPr algn="just" rtl="1"/>
            <a:r>
              <a:rPr lang="ar-SA" sz="2800" b="1" dirty="0" smtClean="0">
                <a:latin typeface="Simplified Arabic" pitchFamily="18" charset="-78"/>
                <a:cs typeface="Simplified Arabic" pitchFamily="18" charset="-78"/>
              </a:rPr>
              <a:t>دعا باسم ليلى: ليلى هنا ليلى الداعي.</a:t>
            </a:r>
          </a:p>
          <a:p>
            <a:pPr algn="just" rtl="1"/>
            <a:r>
              <a:rPr lang="ar-SA" sz="2800" b="1" dirty="0" smtClean="0">
                <a:latin typeface="Simplified Arabic" pitchFamily="18" charset="-78"/>
                <a:cs typeface="Simplified Arabic" pitchFamily="18" charset="-78"/>
              </a:rPr>
              <a:t>غيرها: الهاء تعود على ليلى محبوبة الشاعر.</a:t>
            </a:r>
          </a:p>
          <a:p>
            <a:pPr algn="just" rtl="1"/>
            <a:r>
              <a:rPr lang="ar-SA" sz="2800" b="1" dirty="0" smtClean="0">
                <a:latin typeface="Simplified Arabic" pitchFamily="18" charset="-78"/>
                <a:cs typeface="Simplified Arabic" pitchFamily="18" charset="-78"/>
              </a:rPr>
              <a:t>أطار بليلى: ليلى الشاعر. قفر: صحراء.</a:t>
            </a:r>
          </a:p>
          <a:p>
            <a:pPr algn="just" rtl="1"/>
            <a:r>
              <a:rPr lang="ar-SA" sz="2800" b="1" dirty="0" smtClean="0">
                <a:latin typeface="Simplified Arabic" pitchFamily="18" charset="-78"/>
                <a:cs typeface="Simplified Arabic" pitchFamily="18" charset="-78"/>
              </a:rPr>
              <a:t>دعا باسم ليلى أسخن الله عينه    وليلى بأرض الشام....</a:t>
            </a:r>
          </a:p>
          <a:p>
            <a:pPr algn="just" rtl="1"/>
            <a:r>
              <a:rPr lang="ar-SA" sz="2800" b="1" dirty="0" smtClean="0">
                <a:latin typeface="Simplified Arabic" pitchFamily="18" charset="-78"/>
                <a:cs typeface="Simplified Arabic" pitchFamily="18" charset="-78"/>
              </a:rPr>
              <a:t>ليلى: الأولى هي ليلى الداعي، وليلى الثانية هي ليلى الشاعر.</a:t>
            </a:r>
          </a:p>
          <a:p>
            <a:pPr algn="just" rtl="1"/>
            <a:r>
              <a:rPr lang="ar-SA" sz="2800" b="1" dirty="0" smtClean="0">
                <a:latin typeface="Simplified Arabic" pitchFamily="18" charset="-78"/>
                <a:cs typeface="Simplified Arabic" pitchFamily="18" charset="-78"/>
              </a:rPr>
              <a:t>بان: بعد.    النوى: الفراق.</a:t>
            </a:r>
            <a:endParaRPr lang="ar-SA" sz="2800" b="1" dirty="0">
              <a:latin typeface="Simplified Arabic" pitchFamily="18" charset="-78"/>
              <a:cs typeface="Simplified Arabic" pitchFamily="18" charset="-78"/>
            </a:endParaRPr>
          </a:p>
        </p:txBody>
      </p:sp>
      <p:sp>
        <p:nvSpPr>
          <p:cNvPr id="4" name="Slide Number Placeholder 3"/>
          <p:cNvSpPr txBox="1">
            <a:spLocks/>
          </p:cNvSpPr>
          <p:nvPr/>
        </p:nvSpPr>
        <p:spPr bwMode="auto">
          <a:xfrm>
            <a:off x="4876800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2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+mn-ea"/>
                <a:cs typeface="Arial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/>
              <a:t>التحليل:</a:t>
            </a:r>
            <a:endParaRPr lang="ar-SA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>
              <a:buFontTx/>
              <a:buChar char="-"/>
            </a:pPr>
            <a:r>
              <a:rPr lang="ar-SA" sz="2800" b="1" dirty="0" smtClean="0">
                <a:latin typeface="Simplified Arabic" pitchFamily="18" charset="-78"/>
                <a:cs typeface="Simplified Arabic" pitchFamily="18" charset="-78"/>
              </a:rPr>
              <a:t>دعا داع ونحن </a:t>
            </a:r>
            <a:r>
              <a:rPr lang="ar-SA" sz="2800" b="1" dirty="0" err="1" smtClean="0">
                <a:latin typeface="Simplified Arabic" pitchFamily="18" charset="-78"/>
                <a:cs typeface="Simplified Arabic" pitchFamily="18" charset="-78"/>
              </a:rPr>
              <a:t>بالخيف</a:t>
            </a:r>
            <a:r>
              <a:rPr lang="ar-SA" sz="2800" b="1" dirty="0" smtClean="0">
                <a:latin typeface="Simplified Arabic" pitchFamily="18" charset="-78"/>
                <a:cs typeface="Simplified Arabic" pitchFamily="18" charset="-78"/>
              </a:rPr>
              <a:t> </a:t>
            </a:r>
            <a:r>
              <a:rPr lang="ar-SA" sz="2800" b="1" dirty="0" smtClean="0">
                <a:latin typeface="Simplified Arabic" pitchFamily="18" charset="-78"/>
                <a:cs typeface="Simplified Arabic" pitchFamily="18" charset="-78"/>
              </a:rPr>
              <a:t>من منى </a:t>
            </a:r>
            <a:r>
              <a:rPr lang="ar-SA" sz="2800" b="1" dirty="0" smtClean="0">
                <a:latin typeface="Simplified Arabic" pitchFamily="18" charset="-78"/>
                <a:cs typeface="Simplified Arabic" pitchFamily="18" charset="-78"/>
              </a:rPr>
              <a:t>، فهيج بذلك قلبي الحزين ولم يدر.</a:t>
            </a:r>
          </a:p>
          <a:p>
            <a:pPr algn="just" rtl="1">
              <a:buFontTx/>
              <a:buChar char="-"/>
            </a:pPr>
            <a:r>
              <a:rPr lang="ar-SA" sz="2800" b="1" dirty="0" err="1" smtClean="0">
                <a:latin typeface="Simplified Arabic" pitchFamily="18" charset="-78"/>
                <a:cs typeface="Simplified Arabic" pitchFamily="18" charset="-78"/>
              </a:rPr>
              <a:t>نادى</a:t>
            </a:r>
            <a:r>
              <a:rPr lang="ar-SA" sz="2800" b="1" dirty="0" smtClean="0">
                <a:latin typeface="Simplified Arabic" pitchFamily="18" charset="-78"/>
                <a:cs typeface="Simplified Arabic" pitchFamily="18" charset="-78"/>
              </a:rPr>
              <a:t> باسم ليلى، وهي غير حبيبتي، فكان كمن يطيِّر طائراً كان في صدري.</a:t>
            </a:r>
          </a:p>
          <a:p>
            <a:pPr algn="just" rtl="1">
              <a:buFontTx/>
              <a:buChar char="-"/>
            </a:pPr>
            <a:r>
              <a:rPr lang="ar-SA" sz="2800" b="1" dirty="0" err="1" smtClean="0">
                <a:latin typeface="Simplified Arabic" pitchFamily="18" charset="-78"/>
                <a:cs typeface="Simplified Arabic" pitchFamily="18" charset="-78"/>
              </a:rPr>
              <a:t>نادى</a:t>
            </a:r>
            <a:r>
              <a:rPr lang="ar-SA" sz="2800" b="1" dirty="0" smtClean="0">
                <a:latin typeface="Simplified Arabic" pitchFamily="18" charset="-78"/>
                <a:cs typeface="Simplified Arabic" pitchFamily="18" charset="-78"/>
              </a:rPr>
              <a:t> باسم ليلى أوجع الله عينه، وليلى في أرض الشام في بلد قفر.</a:t>
            </a:r>
          </a:p>
          <a:p>
            <a:pPr algn="just" rtl="1">
              <a:buFontTx/>
              <a:buChar char="-"/>
            </a:pPr>
            <a:r>
              <a:rPr lang="ar-SA" sz="2800" b="1" dirty="0" smtClean="0">
                <a:latin typeface="Simplified Arabic" pitchFamily="18" charset="-78"/>
                <a:cs typeface="Simplified Arabic" pitchFamily="18" charset="-78"/>
              </a:rPr>
              <a:t>حاولت أن أُصبِّر قلبي وأقدم له العزاء، فقال لي: عليك أن تقنط ولا تمل من الصبر.</a:t>
            </a:r>
          </a:p>
          <a:p>
            <a:pPr algn="just" rtl="1">
              <a:buFontTx/>
              <a:buChar char="-"/>
            </a:pPr>
            <a:r>
              <a:rPr lang="ar-SA" sz="2800" b="1" dirty="0" smtClean="0">
                <a:latin typeface="Simplified Arabic" pitchFamily="18" charset="-78"/>
                <a:cs typeface="Simplified Arabic" pitchFamily="18" charset="-78"/>
              </a:rPr>
              <a:t>إذا بعد من تحب وطال </a:t>
            </a:r>
            <a:r>
              <a:rPr lang="ar-SA" sz="2800" b="1" dirty="0" err="1" smtClean="0">
                <a:latin typeface="Simplified Arabic" pitchFamily="18" charset="-78"/>
                <a:cs typeface="Simplified Arabic" pitchFamily="18" charset="-78"/>
              </a:rPr>
              <a:t>به</a:t>
            </a:r>
            <a:r>
              <a:rPr lang="ar-SA" sz="2800" b="1" dirty="0" smtClean="0">
                <a:latin typeface="Simplified Arabic" pitchFamily="18" charset="-78"/>
                <a:cs typeface="Simplified Arabic" pitchFamily="18" charset="-78"/>
              </a:rPr>
              <a:t> البعاد،فإن فراقه يكون أحر من الجمر.</a:t>
            </a:r>
          </a:p>
          <a:p>
            <a:pPr algn="just" rtl="1">
              <a:buFontTx/>
              <a:buChar char="-"/>
            </a:pPr>
            <a:endParaRPr lang="ar-SA" sz="2800" b="1" dirty="0">
              <a:latin typeface="Simplified Arabic" pitchFamily="18" charset="-78"/>
              <a:cs typeface="Simplified Arabic" pitchFamily="18" charset="-78"/>
            </a:endParaRPr>
          </a:p>
        </p:txBody>
      </p:sp>
      <p:sp>
        <p:nvSpPr>
          <p:cNvPr id="4" name="Slide Number Placeholder 3"/>
          <p:cNvSpPr txBox="1">
            <a:spLocks/>
          </p:cNvSpPr>
          <p:nvPr/>
        </p:nvSpPr>
        <p:spPr bwMode="auto">
          <a:xfrm>
            <a:off x="4876800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2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+mn-ea"/>
                <a:cs typeface="Arial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/>
              <a:t>البلاغة:</a:t>
            </a:r>
            <a:endParaRPr lang="ar-SA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/>
            <a:r>
              <a:rPr lang="ar-SA" b="1" dirty="0" smtClean="0">
                <a:latin typeface="Simplified Arabic" pitchFamily="18" charset="-78"/>
                <a:cs typeface="Simplified Arabic" pitchFamily="18" charset="-78"/>
              </a:rPr>
              <a:t>بين (داع) </a:t>
            </a:r>
            <a:r>
              <a:rPr lang="ar-SA" b="1" dirty="0" err="1" smtClean="0">
                <a:latin typeface="Simplified Arabic" pitchFamily="18" charset="-78"/>
                <a:cs typeface="Simplified Arabic" pitchFamily="18" charset="-78"/>
              </a:rPr>
              <a:t>و</a:t>
            </a:r>
            <a:r>
              <a:rPr lang="ar-SA" b="1" dirty="0" smtClean="0">
                <a:latin typeface="Simplified Arabic" pitchFamily="18" charset="-78"/>
                <a:cs typeface="Simplified Arabic" pitchFamily="18" charset="-78"/>
              </a:rPr>
              <a:t>(دعا) :جناس.</a:t>
            </a:r>
          </a:p>
          <a:p>
            <a:pPr algn="just" rtl="1"/>
            <a:r>
              <a:rPr lang="ar-SA" b="1" dirty="0" smtClean="0">
                <a:latin typeface="Simplified Arabic" pitchFamily="18" charset="-78"/>
                <a:cs typeface="Simplified Arabic" pitchFamily="18" charset="-78"/>
              </a:rPr>
              <a:t>بين: (ليلى)و(ليلى) :جناس </a:t>
            </a:r>
            <a:r>
              <a:rPr lang="ar-SA" b="1" dirty="0" smtClean="0">
                <a:latin typeface="Simplified Arabic" pitchFamily="18" charset="-78"/>
                <a:cs typeface="Simplified Arabic" pitchFamily="18" charset="-78"/>
              </a:rPr>
              <a:t>،في </a:t>
            </a:r>
            <a:r>
              <a:rPr lang="ar-SA" b="1" dirty="0" smtClean="0">
                <a:latin typeface="Simplified Arabic" pitchFamily="18" charset="-78"/>
                <a:cs typeface="Simplified Arabic" pitchFamily="18" charset="-78"/>
              </a:rPr>
              <a:t>قوله:</a:t>
            </a:r>
          </a:p>
          <a:p>
            <a:pPr algn="just" rtl="1"/>
            <a:r>
              <a:rPr lang="ar-SA" b="1" dirty="0" smtClean="0">
                <a:latin typeface="Simplified Arabic" pitchFamily="18" charset="-78"/>
                <a:cs typeface="Simplified Arabic" pitchFamily="18" charset="-78"/>
              </a:rPr>
              <a:t>دعا باسم ليلى أسخن الله عينه   وليلى بأرض الشام في بلد قفر</a:t>
            </a:r>
          </a:p>
          <a:p>
            <a:pPr algn="just" rtl="1"/>
            <a:r>
              <a:rPr lang="ar-SA" b="1" dirty="0" smtClean="0">
                <a:latin typeface="Simplified Arabic" pitchFamily="18" charset="-78"/>
                <a:cs typeface="Simplified Arabic" pitchFamily="18" charset="-78"/>
              </a:rPr>
              <a:t>بين(تهوى)و(تهوى):جناس تام، في قوله:</a:t>
            </a:r>
          </a:p>
          <a:p>
            <a:pPr rtl="1"/>
            <a:r>
              <a:rPr lang="ar-SA" b="1" dirty="0" smtClean="0">
                <a:latin typeface="Simplified Arabic" pitchFamily="18" charset="-78"/>
                <a:cs typeface="Simplified Arabic" pitchFamily="18" charset="-78"/>
              </a:rPr>
              <a:t>إذا بانَ من تَهوَى وشَطَّ </a:t>
            </a:r>
            <a:r>
              <a:rPr lang="ar-SA" b="1" dirty="0" err="1" smtClean="0">
                <a:latin typeface="Simplified Arabic" pitchFamily="18" charset="-78"/>
                <a:cs typeface="Simplified Arabic" pitchFamily="18" charset="-78"/>
              </a:rPr>
              <a:t>به</a:t>
            </a:r>
            <a:r>
              <a:rPr lang="ar-SA" b="1" dirty="0" smtClean="0">
                <a:latin typeface="Simplified Arabic" pitchFamily="18" charset="-78"/>
                <a:cs typeface="Simplified Arabic" pitchFamily="18" charset="-78"/>
              </a:rPr>
              <a:t> النَّوى  فَفُرقَةُ مَنْ تهوى أحرُّ منَ الجمر</a:t>
            </a:r>
          </a:p>
          <a:p>
            <a:pPr algn="just" rtl="1"/>
            <a:r>
              <a:rPr lang="ar-SA" b="1" dirty="0" smtClean="0">
                <a:latin typeface="Simplified Arabic" pitchFamily="18" charset="-78"/>
                <a:cs typeface="Simplified Arabic" pitchFamily="18" charset="-78"/>
              </a:rPr>
              <a:t>بين ( العزاء) </a:t>
            </a:r>
            <a:r>
              <a:rPr lang="ar-SA" b="1" dirty="0" err="1" smtClean="0">
                <a:latin typeface="Simplified Arabic" pitchFamily="18" charset="-78"/>
                <a:cs typeface="Simplified Arabic" pitchFamily="18" charset="-78"/>
              </a:rPr>
              <a:t>و</a:t>
            </a:r>
            <a:r>
              <a:rPr lang="ar-SA" b="1" dirty="0" smtClean="0">
                <a:latin typeface="Simplified Arabic" pitchFamily="18" charset="-78"/>
                <a:cs typeface="Simplified Arabic" pitchFamily="18" charset="-78"/>
              </a:rPr>
              <a:t>( فاجزع): تضاد أو طباق.</a:t>
            </a:r>
          </a:p>
          <a:p>
            <a:pPr algn="just" rtl="1"/>
            <a:r>
              <a:rPr lang="ar-SA" b="1" dirty="0" smtClean="0">
                <a:latin typeface="Simplified Arabic" pitchFamily="18" charset="-78"/>
                <a:cs typeface="Simplified Arabic" pitchFamily="18" charset="-78"/>
              </a:rPr>
              <a:t>بين(بان)و(شط): ترادف معنوي.</a:t>
            </a:r>
            <a:endParaRPr lang="ar-SA" b="1" dirty="0">
              <a:latin typeface="Simplified Arabic" pitchFamily="18" charset="-78"/>
              <a:cs typeface="Simplified Arabic" pitchFamily="18" charset="-78"/>
            </a:endParaRPr>
          </a:p>
        </p:txBody>
      </p:sp>
      <p:sp>
        <p:nvSpPr>
          <p:cNvPr id="4" name="Slide Number Placeholder 3"/>
          <p:cNvSpPr txBox="1">
            <a:spLocks/>
          </p:cNvSpPr>
          <p:nvPr/>
        </p:nvSpPr>
        <p:spPr bwMode="auto">
          <a:xfrm>
            <a:off x="4876800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2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+mn-ea"/>
                <a:cs typeface="Arial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/>
              <a:t>تابع:</a:t>
            </a:r>
            <a:endParaRPr lang="ar-SA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/>
            <a:r>
              <a:rPr lang="ar-SA" b="1" dirty="0" smtClean="0">
                <a:latin typeface="Simplified Arabic" pitchFamily="18" charset="-78"/>
                <a:cs typeface="Simplified Arabic" pitchFamily="18" charset="-78"/>
              </a:rPr>
              <a:t>الفاء في (فهيج،فاجزع) تفيد السرعة.</a:t>
            </a:r>
          </a:p>
          <a:p>
            <a:pPr algn="just" rtl="1"/>
            <a:r>
              <a:rPr lang="ar-SA" b="1" dirty="0" smtClean="0">
                <a:latin typeface="Simplified Arabic" pitchFamily="18" charset="-78"/>
                <a:cs typeface="Simplified Arabic" pitchFamily="18" charset="-78"/>
              </a:rPr>
              <a:t>(أسخن الله عينه): أسلوب دعاء.</a:t>
            </a:r>
          </a:p>
          <a:p>
            <a:pPr algn="just" rtl="1"/>
            <a:r>
              <a:rPr lang="ar-SA" b="1" dirty="0" smtClean="0">
                <a:latin typeface="Simplified Arabic" pitchFamily="18" charset="-78"/>
                <a:cs typeface="Simplified Arabic" pitchFamily="18" charset="-78"/>
              </a:rPr>
              <a:t>كما توجد بعض الصور البيانية منها التشبيه في قوله:</a:t>
            </a:r>
          </a:p>
          <a:p>
            <a:pPr algn="just" rtl="1"/>
            <a:r>
              <a:rPr lang="ar-SA" b="1" dirty="0" smtClean="0"/>
              <a:t>دَعا باسم ليلَى غيرَها فكأنما     أطارَ بليلى طائراً كانَ في صدرِي</a:t>
            </a:r>
          </a:p>
          <a:p>
            <a:pPr algn="just" rtl="1"/>
            <a:r>
              <a:rPr lang="ar-SA" b="1" dirty="0" smtClean="0"/>
              <a:t>والصورة البيانية( عرضت على قلبي العزاء) حيث صور القلب بإنسان يعقل ويُتصبر ويُتعزى.</a:t>
            </a:r>
          </a:p>
          <a:p>
            <a:pPr algn="just" rtl="1"/>
            <a:r>
              <a:rPr lang="ar-SA" b="1" dirty="0" smtClean="0">
                <a:latin typeface="Simplified Arabic" pitchFamily="18" charset="-78"/>
                <a:cs typeface="Simplified Arabic" pitchFamily="18" charset="-78"/>
              </a:rPr>
              <a:t>وكذلك( فقال لي...) تشخيص للقلب بشخص يحاور الشاعر ويحادثه. ( فاجزع): فعل أمر يفيد الحث والنصح والإرشاد.</a:t>
            </a:r>
            <a:endParaRPr lang="ar-SA" b="1" dirty="0">
              <a:latin typeface="Simplified Arabic" pitchFamily="18" charset="-78"/>
              <a:cs typeface="Simplified Arabic" pitchFamily="18" charset="-78"/>
            </a:endParaRPr>
          </a:p>
        </p:txBody>
      </p:sp>
      <p:sp>
        <p:nvSpPr>
          <p:cNvPr id="4" name="Slide Number Placeholder 3"/>
          <p:cNvSpPr txBox="1">
            <a:spLocks/>
          </p:cNvSpPr>
          <p:nvPr/>
        </p:nvSpPr>
        <p:spPr bwMode="auto">
          <a:xfrm>
            <a:off x="4876800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2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+mn-ea"/>
                <a:cs typeface="Arial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/>
              <a:t>الإعراب:</a:t>
            </a:r>
            <a:endParaRPr lang="ar-SA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/>
            <a:r>
              <a:rPr lang="ar-SA" b="1" dirty="0" smtClean="0">
                <a:latin typeface="Simplified Arabic" pitchFamily="18" charset="-78"/>
                <a:cs typeface="Simplified Arabic" pitchFamily="18" charset="-78"/>
              </a:rPr>
              <a:t>(هيج أحزان الفؤاد):هيج: فعل ماضٍ مبني على الفتح.والفاعل ضمير مستتر تقديره: هو يعود على الداعي. أحزان: مفعول </a:t>
            </a:r>
            <a:r>
              <a:rPr lang="ar-SA" b="1" dirty="0" err="1" smtClean="0">
                <a:latin typeface="Simplified Arabic" pitchFamily="18" charset="-78"/>
                <a:cs typeface="Simplified Arabic" pitchFamily="18" charset="-78"/>
              </a:rPr>
              <a:t>به</a:t>
            </a:r>
            <a:r>
              <a:rPr lang="ar-SA" b="1" dirty="0" smtClean="0">
                <a:latin typeface="Simplified Arabic" pitchFamily="18" charset="-78"/>
                <a:cs typeface="Simplified Arabic" pitchFamily="18" charset="-78"/>
              </a:rPr>
              <a:t> منصوب بالفتحة.الفؤاد: مضاف </a:t>
            </a:r>
            <a:r>
              <a:rPr lang="ar-SA" b="1" dirty="0" smtClean="0">
                <a:latin typeface="Simplified Arabic" pitchFamily="18" charset="-78"/>
                <a:cs typeface="Simplified Arabic" pitchFamily="18" charset="-78"/>
              </a:rPr>
              <a:t>إ</a:t>
            </a:r>
            <a:r>
              <a:rPr lang="ar-SA" b="1" dirty="0" smtClean="0">
                <a:latin typeface="Simplified Arabic" pitchFamily="18" charset="-78"/>
                <a:cs typeface="Simplified Arabic" pitchFamily="18" charset="-78"/>
              </a:rPr>
              <a:t>ليه </a:t>
            </a:r>
            <a:r>
              <a:rPr lang="ar-SA" b="1" dirty="0" smtClean="0">
                <a:latin typeface="Simplified Arabic" pitchFamily="18" charset="-78"/>
                <a:cs typeface="Simplified Arabic" pitchFamily="18" charset="-78"/>
              </a:rPr>
              <a:t>مجرور بالكسرة.</a:t>
            </a:r>
          </a:p>
          <a:p>
            <a:pPr algn="just" rtl="1"/>
            <a:r>
              <a:rPr lang="ar-SA" b="1" dirty="0" smtClean="0">
                <a:latin typeface="Simplified Arabic" pitchFamily="18" charset="-78"/>
                <a:cs typeface="Simplified Arabic" pitchFamily="18" charset="-78"/>
              </a:rPr>
              <a:t>(كان في صدري): كان: فعل ماضٍ ناقص. اسمها ضمير مستتر تقديره (هو). في </a:t>
            </a:r>
            <a:r>
              <a:rPr lang="ar-SA" b="1" dirty="0" smtClean="0">
                <a:latin typeface="Simplified Arabic" pitchFamily="18" charset="-78"/>
                <a:cs typeface="Simplified Arabic" pitchFamily="18" charset="-78"/>
              </a:rPr>
              <a:t>صدري: </a:t>
            </a:r>
            <a:r>
              <a:rPr lang="ar-SA" b="1" dirty="0" smtClean="0">
                <a:latin typeface="Simplified Arabic" pitchFamily="18" charset="-78"/>
                <a:cs typeface="Simplified Arabic" pitchFamily="18" charset="-78"/>
              </a:rPr>
              <a:t>جار ومجرور في محل نصب خبر كان.</a:t>
            </a:r>
          </a:p>
          <a:p>
            <a:pPr algn="just" rtl="1"/>
            <a:r>
              <a:rPr lang="ar-SA" b="1" dirty="0" smtClean="0">
                <a:latin typeface="Simplified Arabic" pitchFamily="18" charset="-78"/>
                <a:cs typeface="Simplified Arabic" pitchFamily="18" charset="-78"/>
              </a:rPr>
              <a:t>(عرضت .... العزاء): عرضت : عرض فعل ماضٍ مبني </a:t>
            </a:r>
            <a:r>
              <a:rPr lang="ar-SA" b="1" dirty="0" smtClean="0">
                <a:latin typeface="Simplified Arabic" pitchFamily="18" charset="-78"/>
                <a:cs typeface="Simplified Arabic" pitchFamily="18" charset="-78"/>
              </a:rPr>
              <a:t>،</a:t>
            </a:r>
            <a:r>
              <a:rPr lang="ar-SA" b="1" dirty="0" smtClean="0">
                <a:latin typeface="Simplified Arabic" pitchFamily="18" charset="-78"/>
                <a:cs typeface="Simplified Arabic" pitchFamily="18" charset="-78"/>
              </a:rPr>
              <a:t>والتاء </a:t>
            </a:r>
            <a:r>
              <a:rPr lang="ar-SA" b="1" dirty="0" smtClean="0">
                <a:latin typeface="Simplified Arabic" pitchFamily="18" charset="-78"/>
                <a:cs typeface="Simplified Arabic" pitchFamily="18" charset="-78"/>
              </a:rPr>
              <a:t>: تاء الفاعل ضمير مبني في محل رفع فاعل.</a:t>
            </a:r>
          </a:p>
          <a:p>
            <a:pPr algn="just" rtl="1"/>
            <a:r>
              <a:rPr lang="ar-SA" b="1" dirty="0" smtClean="0">
                <a:latin typeface="Simplified Arabic" pitchFamily="18" charset="-78"/>
                <a:cs typeface="Simplified Arabic" pitchFamily="18" charset="-78"/>
              </a:rPr>
              <a:t>العزاء: مفعول </a:t>
            </a:r>
            <a:r>
              <a:rPr lang="ar-SA" b="1" dirty="0" err="1" smtClean="0">
                <a:latin typeface="Simplified Arabic" pitchFamily="18" charset="-78"/>
                <a:cs typeface="Simplified Arabic" pitchFamily="18" charset="-78"/>
              </a:rPr>
              <a:t>به</a:t>
            </a:r>
            <a:r>
              <a:rPr lang="ar-SA" b="1" dirty="0" smtClean="0">
                <a:latin typeface="Simplified Arabic" pitchFamily="18" charset="-78"/>
                <a:cs typeface="Simplified Arabic" pitchFamily="18" charset="-78"/>
              </a:rPr>
              <a:t> منصوب بالفتحة.</a:t>
            </a:r>
          </a:p>
          <a:p>
            <a:pPr algn="just" rtl="1"/>
            <a:endParaRPr lang="ar-SA" b="1" dirty="0">
              <a:latin typeface="Simplified Arabic" pitchFamily="18" charset="-78"/>
              <a:cs typeface="Simplified Arabic" pitchFamily="18" charset="-78"/>
            </a:endParaRPr>
          </a:p>
        </p:txBody>
      </p:sp>
      <p:sp>
        <p:nvSpPr>
          <p:cNvPr id="4" name="Slide Number Placeholder 3"/>
          <p:cNvSpPr txBox="1">
            <a:spLocks/>
          </p:cNvSpPr>
          <p:nvPr/>
        </p:nvSpPr>
        <p:spPr bwMode="auto">
          <a:xfrm>
            <a:off x="4876800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2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+mn-ea"/>
                <a:cs typeface="Arial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1471</TotalTime>
  <Words>748</Words>
  <Application>Microsoft Office PowerPoint</Application>
  <PresentationFormat>A4 Paper (210x297 mm)‎</PresentationFormat>
  <Paragraphs>93</Paragraphs>
  <Slides>14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14</vt:i4>
      </vt:variant>
    </vt:vector>
  </HeadingPairs>
  <TitlesOfParts>
    <vt:vector size="15" baseType="lpstr">
      <vt:lpstr>Office Theme</vt:lpstr>
      <vt:lpstr>الشريحة 1</vt:lpstr>
      <vt:lpstr>المحاضرة الحادية عشرة (مجنون ليلى)</vt:lpstr>
      <vt:lpstr>:عناصر المحاضرة</vt:lpstr>
      <vt:lpstr>مقدمة:</vt:lpstr>
      <vt:lpstr>القصيدة:</vt:lpstr>
      <vt:lpstr>تابع:</vt:lpstr>
      <vt:lpstr>الشاعر:</vt:lpstr>
      <vt:lpstr>تابع:</vt:lpstr>
      <vt:lpstr>المفردات:</vt:lpstr>
      <vt:lpstr>التحليل:</vt:lpstr>
      <vt:lpstr>البلاغة:</vt:lpstr>
      <vt:lpstr>تابع:</vt:lpstr>
      <vt:lpstr>الإعراب:</vt:lpstr>
      <vt:lpstr>الشريحة 14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DigiTal Line</cp:lastModifiedBy>
  <cp:revision>116</cp:revision>
  <dcterms:created xsi:type="dcterms:W3CDTF">2009-10-14T19:14:34Z</dcterms:created>
  <dcterms:modified xsi:type="dcterms:W3CDTF">2011-10-14T20:35:22Z</dcterms:modified>
</cp:coreProperties>
</file>