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287" r:id="rId6"/>
    <p:sldId id="288" r:id="rId7"/>
    <p:sldId id="290" r:id="rId8"/>
    <p:sldId id="291" r:id="rId9"/>
    <p:sldId id="292" r:id="rId10"/>
    <p:sldId id="293" r:id="rId11"/>
    <p:sldId id="294" r:id="rId12"/>
    <p:sldId id="295" r:id="rId13"/>
    <p:sldId id="296" r:id="rId14"/>
    <p:sldId id="297" r:id="rId15"/>
    <p:sldId id="298" r:id="rId16"/>
    <p:sldId id="30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90" d="100"/>
          <a:sy n="90" d="100"/>
        </p:scale>
        <p:origin x="354" y="85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0124705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لك</a:t>
            </a:r>
            <a:r>
              <a:rPr lang="ar-SA" sz="1600" b="1" baseline="0" dirty="0" smtClean="0">
                <a:solidFill>
                  <a:schemeClr val="bg1"/>
                </a:solidFill>
                <a:latin typeface="+mn-lt"/>
                <a:cs typeface="+mn-cs"/>
              </a:rPr>
              <a:t>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chemeClr val="accent1">
                    <a:lumMod val="50000"/>
                  </a:schemeClr>
                </a:solidFill>
                <a:latin typeface="Calibri" pitchFamily="34" charset="0"/>
                <a:cs typeface="Times New Roman" pitchFamily="18" charset="0"/>
              </a:rPr>
              <a:t>النصوص الأدبية القديمة(1)</a:t>
            </a:r>
            <a:endParaRPr lang="en-US" sz="3600" b="1" dirty="0">
              <a:solidFill>
                <a:schemeClr val="accent1">
                  <a:lumMod val="50000"/>
                </a:schemeClr>
              </a:solidFill>
              <a:latin typeface="Calibri" pitchFamily="34" charset="0"/>
            </a:endParaRPr>
          </a:p>
          <a:p>
            <a:pPr algn="ctr"/>
            <a:r>
              <a:rPr lang="ar-SA" sz="3600" b="1" dirty="0" smtClean="0">
                <a:solidFill>
                  <a:schemeClr val="accent1">
                    <a:lumMod val="50000"/>
                  </a:schemeClr>
                </a:solidFill>
                <a:latin typeface="Calibri" pitchFamily="34" charset="0"/>
                <a:cs typeface="Times New Roman" pitchFamily="18" charset="0"/>
              </a:rPr>
              <a:t>د.عمر </a:t>
            </a:r>
            <a:r>
              <a:rPr lang="ar-SA" sz="3600" b="1" dirty="0" err="1" smtClean="0">
                <a:solidFill>
                  <a:schemeClr val="accent1">
                    <a:lumMod val="50000"/>
                  </a:schemeClr>
                </a:solidFill>
                <a:latin typeface="Calibri" pitchFamily="34" charset="0"/>
                <a:cs typeface="Times New Roman" pitchFamily="18" charset="0"/>
              </a:rPr>
              <a:t>شحاته</a:t>
            </a:r>
            <a:r>
              <a:rPr lang="ar-SA" sz="3600" b="1" dirty="0" smtClean="0">
                <a:solidFill>
                  <a:schemeClr val="accent1">
                    <a:lumMod val="50000"/>
                  </a:schemeClr>
                </a:solidFill>
                <a:latin typeface="Calibri" pitchFamily="34" charset="0"/>
                <a:cs typeface="Times New Roman" pitchFamily="18" charset="0"/>
              </a:rPr>
              <a:t> محمد</a:t>
            </a:r>
            <a:endParaRPr lang="en-US" sz="3600" b="1" dirty="0">
              <a:solidFill>
                <a:schemeClr val="accent1">
                  <a:lumMod val="50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mn-cs"/>
              </a:rPr>
              <a:t>المحاضرة الثالثة عشرة</a:t>
            </a:r>
            <a:br>
              <a:rPr lang="ar-SA" b="1" spc="-150" dirty="0" smtClean="0">
                <a:solidFill>
                  <a:srgbClr val="376092"/>
                </a:solidFill>
                <a:latin typeface="ae_AlMateen" pitchFamily="2" charset="-78"/>
                <a:cs typeface="+mn-cs"/>
              </a:rPr>
            </a:br>
            <a:r>
              <a:rPr lang="ar-SA" b="1" spc="-150" dirty="0" smtClean="0">
                <a:solidFill>
                  <a:srgbClr val="376092"/>
                </a:solidFill>
                <a:latin typeface="ae_AlMateen" pitchFamily="2" charset="-78"/>
                <a:cs typeface="+mn-cs"/>
              </a:rPr>
              <a:t>(</a:t>
            </a:r>
            <a:r>
              <a:rPr lang="ar-SA" sz="3600" b="1" spc="-150" dirty="0" smtClean="0">
                <a:solidFill>
                  <a:srgbClr val="376092"/>
                </a:solidFill>
                <a:latin typeface="ae_AlMateen" pitchFamily="2" charset="-78"/>
                <a:cs typeface="+mn-cs"/>
              </a:rPr>
              <a:t>يا حسرة لأبي فراس الحمداني)</a:t>
            </a:r>
            <a:r>
              <a:rPr lang="ar-SA" b="1" spc="-150" dirty="0" smtClean="0">
                <a:solidFill>
                  <a:srgbClr val="376092"/>
                </a:solidFill>
                <a:latin typeface="ae_AlMateen" pitchFamily="2" charset="-78"/>
                <a:cs typeface="+mn-cs"/>
              </a:rPr>
              <a:t/>
            </a:r>
            <a:br>
              <a:rPr lang="ar-SA" b="1" spc="-150" dirty="0" smtClean="0">
                <a:solidFill>
                  <a:srgbClr val="376092"/>
                </a:solidFill>
                <a:latin typeface="ae_AlMateen" pitchFamily="2" charset="-78"/>
                <a:cs typeface="+mn-cs"/>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en-US" b="1" dirty="0" smtClean="0">
                <a:solidFill>
                  <a:schemeClr val="tx2">
                    <a:lumMod val="75000"/>
                  </a:schemeClr>
                </a:solidFill>
              </a:rPr>
              <a:t>:</a:t>
            </a:r>
            <a:r>
              <a:rPr lang="ar-SA" b="1" dirty="0" smtClean="0">
                <a:solidFill>
                  <a:schemeClr val="tx2">
                    <a:lumMod val="75000"/>
                  </a:schemeClr>
                </a:solidFill>
              </a:rPr>
              <a:t>عناصر المحاضرة</a:t>
            </a:r>
            <a:endParaRPr lang="en-US" b="1"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endParaRPr lang="ar-SA" b="1" dirty="0" smtClean="0">
              <a:cs typeface="Simplified Arabic" pitchFamily="2" charset="-78"/>
            </a:endParaRPr>
          </a:p>
          <a:p>
            <a:pPr rtl="1" eaLnBrk="1" hangingPunct="1">
              <a:buFont typeface="Arial" pitchFamily="34" charset="0"/>
              <a:buChar char="•"/>
            </a:pPr>
            <a:r>
              <a:rPr lang="ar-SA" b="1" dirty="0" smtClean="0">
                <a:cs typeface="Simplified Arabic" pitchFamily="2" charset="-78"/>
              </a:rPr>
              <a:t>النص.</a:t>
            </a:r>
          </a:p>
          <a:p>
            <a:pPr rtl="1" eaLnBrk="1" hangingPunct="1">
              <a:buFont typeface="Arial" pitchFamily="34" charset="0"/>
              <a:buChar char="•"/>
            </a:pPr>
            <a:r>
              <a:rPr lang="ar-SA" b="1" dirty="0" smtClean="0">
                <a:cs typeface="Simplified Arabic" pitchFamily="2" charset="-78"/>
              </a:rPr>
              <a:t>التعريف بالشاعر.</a:t>
            </a:r>
          </a:p>
          <a:p>
            <a:pPr rtl="1" eaLnBrk="1" hangingPunct="1">
              <a:buFont typeface="Arial" pitchFamily="34" charset="0"/>
              <a:buChar char="•"/>
            </a:pPr>
            <a:r>
              <a:rPr lang="ar-SA" b="1" dirty="0" smtClean="0">
                <a:cs typeface="Simplified Arabic" pitchFamily="2" charset="-78"/>
              </a:rPr>
              <a:t>المفردات.</a:t>
            </a:r>
          </a:p>
          <a:p>
            <a:pPr rtl="1" eaLnBrk="1" hangingPunct="1">
              <a:buFont typeface="Arial" pitchFamily="34" charset="0"/>
              <a:buChar char="•"/>
            </a:pPr>
            <a:r>
              <a:rPr lang="ar-SA" b="1" dirty="0" smtClean="0">
                <a:cs typeface="Simplified Arabic" pitchFamily="2" charset="-78"/>
              </a:rPr>
              <a:t>الأفكار الأساسية والشرح.</a:t>
            </a:r>
          </a:p>
          <a:p>
            <a:pPr rtl="1" eaLnBrk="1" hangingPunct="1">
              <a:buFont typeface="Arial" pitchFamily="34" charset="0"/>
              <a:buChar char="•"/>
            </a:pPr>
            <a:r>
              <a:rPr lang="ar-SA" b="1" dirty="0" smtClean="0">
                <a:cs typeface="Simplified Arabic" pitchFamily="2" charset="-78"/>
              </a:rPr>
              <a:t>البلاغة والأساليب.</a:t>
            </a:r>
          </a:p>
          <a:p>
            <a:pPr rtl="1" eaLnBrk="1" hangingPunct="1">
              <a:buFont typeface="Arial" pitchFamily="34" charset="0"/>
              <a:buChar char="•"/>
            </a:pPr>
            <a:r>
              <a:rPr lang="ar-SA" b="1" dirty="0" smtClean="0">
                <a:cs typeface="Simplified Arabic" pitchFamily="2" charset="-78"/>
              </a:rPr>
              <a:t>الإعراب.</a:t>
            </a: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a:p>
            <a:pPr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algn="just" rtl="1" eaLnBrk="1" hangingPunct="1">
              <a:lnSpc>
                <a:spcPct val="150000"/>
              </a:lnSpc>
            </a:pPr>
            <a:r>
              <a:rPr lang="ar-SA" b="1" dirty="0" smtClean="0">
                <a:latin typeface="Simplified Arabic" pitchFamily="18" charset="-78"/>
                <a:cs typeface="Simplified Arabic" pitchFamily="18" charset="-78"/>
              </a:rPr>
              <a:t>تناولنا في المحاضرة السابقة قصيدة المتنبي في مدحه لسيف الدولة، وعرضنا للقصيدة والشاعر، وبعض اللغويات، والأفكار الأساسية، والتحليل، وجانب من البلاغة والإعراب.</a:t>
            </a:r>
          </a:p>
          <a:p>
            <a:pPr algn="just" rtl="1" eaLnBrk="1" hangingPunct="1">
              <a:lnSpc>
                <a:spcPct val="150000"/>
              </a:lnSpc>
            </a:pPr>
            <a:r>
              <a:rPr lang="ar-SA" b="1" dirty="0" smtClean="0">
                <a:latin typeface="Simplified Arabic" pitchFamily="18" charset="-78"/>
                <a:cs typeface="Simplified Arabic" pitchFamily="18" charset="-78"/>
              </a:rPr>
              <a:t>وتحاول هذه المحاضرة أن تقف على رومية أبي فراس الحمداني التي كتبها في أسره في بلاد الروم.</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tx2">
                    <a:lumMod val="75000"/>
                  </a:schemeClr>
                </a:solidFill>
                <a:cs typeface="Arial" pitchFamily="34" charset="0"/>
              </a:rPr>
              <a:t>القصيدة:</a:t>
            </a: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800" b="1" dirty="0" smtClean="0">
                <a:latin typeface="Simplified Arabic" pitchFamily="18" charset="-78"/>
                <a:cs typeface="Simplified Arabic" pitchFamily="18" charset="-78"/>
              </a:rPr>
              <a:t>يَا حَسْرَةً مَا أكَادُ أحْمِلُهَا،                              آخِرُهَا مُزْعِجٌ، وَأوّلُهَا!</a:t>
            </a:r>
          </a:p>
          <a:p>
            <a:pPr eaLnBrk="1" hangingPunct="1">
              <a:buNone/>
            </a:pPr>
            <a:r>
              <a:rPr lang="ar-SA" sz="2800" b="1" dirty="0" smtClean="0">
                <a:latin typeface="Simplified Arabic" pitchFamily="18" charset="-78"/>
                <a:cs typeface="Simplified Arabic" pitchFamily="18" charset="-78"/>
              </a:rPr>
              <a:t>عَلِيلَةٌ، بِالشّامِ مُفْرَدَةٌ،                              بَات، بأيْدي العِدى، مُعَلِّلُهَا</a:t>
            </a:r>
          </a:p>
          <a:p>
            <a:pPr eaLnBrk="1" hangingPunct="1">
              <a:buNone/>
            </a:pPr>
            <a:r>
              <a:rPr lang="ar-SA" sz="2800" b="1" dirty="0" smtClean="0">
                <a:latin typeface="Simplified Arabic" pitchFamily="18" charset="-78"/>
                <a:cs typeface="Simplified Arabic" pitchFamily="18" charset="-78"/>
              </a:rPr>
              <a:t>تُمْسِكُ أحْشَاءَهَا، عَلى حُرَقٍ                       تُطْفِئُهَا، وَالـهُمُومُ تُشْعِلُهَا</a:t>
            </a:r>
          </a:p>
          <a:p>
            <a:pPr eaLnBrk="1" hangingPunct="1">
              <a:buNone/>
            </a:pPr>
            <a:r>
              <a:rPr lang="ar-SA" sz="2800" b="1" dirty="0" smtClean="0">
                <a:latin typeface="Simplified Arabic" pitchFamily="18" charset="-78"/>
                <a:cs typeface="Simplified Arabic" pitchFamily="18" charset="-78"/>
              </a:rPr>
              <a:t>إذا اطمأنّتْ، وَأيْنَ؟ أوْ هَدَأتْ،                          عَنّتْ لَهَا ذِكْرَةٌ تُقَلْقِلُهَا</a:t>
            </a:r>
          </a:p>
          <a:p>
            <a:pPr eaLnBrk="1" hangingPunct="1">
              <a:buNone/>
            </a:pPr>
            <a:r>
              <a:rPr lang="ar-SA" sz="2800" b="1" dirty="0" smtClean="0">
                <a:latin typeface="Simplified Arabic" pitchFamily="18" charset="-78"/>
                <a:cs typeface="Simplified Arabic" pitchFamily="18" charset="-78"/>
              </a:rPr>
              <a:t>تَسألُ عَنّا الرُّكْبَانَ، جَاهَدَةً                              بِأدْمُعٍ مَا تَكَادُ تُمْهِلُهَا</a:t>
            </a:r>
          </a:p>
          <a:p>
            <a:pPr eaLnBrk="1" hangingPunct="1">
              <a:buNone/>
            </a:pPr>
            <a:r>
              <a:rPr lang="ar-SA" sz="2800" b="1" dirty="0" smtClean="0">
                <a:latin typeface="Simplified Arabic" pitchFamily="18" charset="-78"/>
                <a:cs typeface="Simplified Arabic" pitchFamily="18" charset="-78"/>
              </a:rPr>
              <a:t>يا مَنْ رَأى لي، بِحصْنِ خَرْشَنَةٍ،               أُسْدَ شَرىً، في القُيُودِ أرْجُلُهَا</a:t>
            </a:r>
          </a:p>
          <a:p>
            <a:pPr eaLnBrk="1" hangingPunct="1">
              <a:buNone/>
            </a:pPr>
            <a:r>
              <a:rPr lang="ar-SA" sz="2800" b="1" dirty="0" smtClean="0">
                <a:latin typeface="Simplified Arabic" pitchFamily="18" charset="-78"/>
                <a:cs typeface="Simplified Arabic" pitchFamily="18" charset="-78"/>
              </a:rPr>
              <a:t>يَا مَنْ رَأى لي الدّرُوبَ، شامِخَةً                    دُونَ لِقَاءِ الحَبِيبِ أطْوَلُها</a:t>
            </a:r>
          </a:p>
          <a:p>
            <a:pPr rtl="1" eaLnBrk="1" hangingPunct="1">
              <a:buNone/>
            </a:pPr>
            <a:r>
              <a:rPr lang="ar-SA" sz="2800" b="1" dirty="0" smtClean="0">
                <a:latin typeface="Simplified Arabic" pitchFamily="18" charset="-78"/>
                <a:cs typeface="Simplified Arabic" pitchFamily="18" charset="-78"/>
              </a:rPr>
              <a:t>يا مَنْ رَأى لي القُيُودَ، مُوثَقَةً                       عَلى حَبِيبِ الفُؤادِ أثْقَلُهَا!</a:t>
            </a:r>
          </a:p>
          <a:p>
            <a:pPr rtl="1" eaLnBrk="1" hangingPunct="1">
              <a:buNone/>
            </a:pPr>
            <a:r>
              <a:rPr lang="ar-SA" sz="2800" b="1" dirty="0" smtClean="0">
                <a:latin typeface="Simplified Arabic" pitchFamily="18" charset="-78"/>
                <a:cs typeface="Simplified Arabic" pitchFamily="18" charset="-78"/>
              </a:rPr>
              <a:t>يَا أيّهَا الرّاكِبَانِ، هَلْ لَكُما                       في حَملِ نجوَى يخِفّ مَحمَلُهَا</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sz="2800" b="1" dirty="0" smtClean="0">
                <a:latin typeface="Simplified Arabic" pitchFamily="18" charset="-78"/>
                <a:cs typeface="Simplified Arabic" pitchFamily="18" charset="-78"/>
              </a:rPr>
              <a:t>قُولا لـها، إنْ وَعَتْ مَقَالَكُمَا،                      وَإنّ ذِكْري لـهَا لَيُذْهِلُهَا</a:t>
            </a:r>
            <a:endParaRPr lang="en-US" sz="2800" b="1" dirty="0" smtClean="0">
              <a:latin typeface="Simplified Arabic" pitchFamily="18" charset="-78"/>
              <a:cs typeface="Simplified Arabic" pitchFamily="18" charset="-78"/>
            </a:endParaRPr>
          </a:p>
          <a:p>
            <a:pPr algn="just" rtl="1"/>
            <a:r>
              <a:rPr lang="ar-SA" sz="2800" b="1" dirty="0" smtClean="0">
                <a:latin typeface="Simplified Arabic" pitchFamily="18" charset="-78"/>
                <a:cs typeface="Simplified Arabic" pitchFamily="18" charset="-78"/>
              </a:rPr>
              <a:t>يَا أُمّتَاَ، هَذِهِ مَنَازِلُنَا                                  نَتْرُكُهَا تَارَةً، وَنَنْزِلُهَا!</a:t>
            </a:r>
          </a:p>
          <a:p>
            <a:pPr algn="just" rtl="1"/>
            <a:r>
              <a:rPr lang="ar-SA" sz="2800" b="1" dirty="0" smtClean="0">
                <a:latin typeface="Simplified Arabic" pitchFamily="18" charset="-78"/>
                <a:cs typeface="Simplified Arabic" pitchFamily="18" charset="-78"/>
              </a:rPr>
              <a:t>أسْلَمَنَا قَوْمُنَا إلى نُوَبِ                            أيْسَرُها في القلوبِ أَقْتَلُها</a:t>
            </a:r>
          </a:p>
          <a:p>
            <a:pPr algn="just" rtl="1"/>
            <a:r>
              <a:rPr lang="ar-SA" sz="2800" b="1" dirty="0" smtClean="0">
                <a:latin typeface="Simplified Arabic" pitchFamily="18" charset="-78"/>
                <a:cs typeface="Simplified Arabic" pitchFamily="18" charset="-78"/>
              </a:rPr>
              <a:t>لَيسَتْ تَنالُ القُيوُدُ من قَدَمي،                   وَفي اتّبَاعي رِضَاكَ، أحْمِلُهَا</a:t>
            </a:r>
          </a:p>
          <a:p>
            <a:pPr algn="just" rtl="1"/>
            <a:r>
              <a:rPr lang="ar-SA" sz="2800" b="1" dirty="0" smtClean="0">
                <a:latin typeface="Simplified Arabic" pitchFamily="18" charset="-78"/>
                <a:cs typeface="Simplified Arabic" pitchFamily="18" charset="-78"/>
              </a:rPr>
              <a:t>أنْتَ سَمَاءٌ، وَنَحنُ أنْجُمُهَا،                         أنْتَ بِلادٌ، وَنَحنُ أجْبُلُهَا!</a:t>
            </a:r>
          </a:p>
          <a:p>
            <a:pPr algn="just" rtl="1"/>
            <a:r>
              <a:rPr lang="ar-SA" sz="2800" b="1" dirty="0" smtClean="0">
                <a:latin typeface="Simplified Arabic" pitchFamily="18" charset="-78"/>
                <a:cs typeface="Simplified Arabic" pitchFamily="18" charset="-78"/>
              </a:rPr>
              <a:t>أنْتَ سَحَابٌ، وَنَحْنُ وَابِلُهُ،                         أنْتَ يَمِينٌ، وَنَحْنُ أنْمُلُهَا!</a:t>
            </a:r>
          </a:p>
          <a:p>
            <a:pPr algn="just" rtl="1"/>
            <a:r>
              <a:rPr lang="ar-SA" sz="2800" b="1" dirty="0" smtClean="0">
                <a:latin typeface="Simplified Arabic" pitchFamily="18" charset="-78"/>
                <a:cs typeface="Simplified Arabic" pitchFamily="18" charset="-78"/>
              </a:rPr>
              <a:t>بِأيّ عُذْرٍ، رَدَدْتَ وَالِهَةً،                        عَلَيْكَ، دُونَ الوَرَى، مُعَوَّلُهَا</a:t>
            </a:r>
          </a:p>
          <a:p>
            <a:pPr algn="just" rtl="1"/>
            <a:r>
              <a:rPr lang="ar-SA" sz="2800" b="1" dirty="0" smtClean="0">
                <a:latin typeface="Simplified Arabic" pitchFamily="18" charset="-78"/>
                <a:cs typeface="Simplified Arabic" pitchFamily="18" charset="-78"/>
              </a:rPr>
              <a:t>جَاءتْكَ، تَمتَاحُ رَدّ وَاحِدِهَا،                        يَنْتَظِرُ النّاسُ كَيْفَ تُقْفِلُهَا</a:t>
            </a:r>
          </a:p>
          <a:p>
            <a:pPr algn="just" rtl="1"/>
            <a:endParaRPr lang="ar-SA" sz="2800" b="1" dirty="0" smtClean="0">
              <a:latin typeface="Simplified Arabic" pitchFamily="18" charset="-78"/>
              <a:cs typeface="Simplified Arabic" pitchFamily="18" charset="-78"/>
            </a:endParaRPr>
          </a:p>
          <a:p>
            <a:pPr algn="just" rtl="1"/>
            <a:endParaRPr lang="ar-SA" sz="2800" b="1" dirty="0" smtClean="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sz="2800" b="1" dirty="0" smtClean="0">
                <a:latin typeface="Simplified Arabic" pitchFamily="18" charset="-78"/>
                <a:cs typeface="Simplified Arabic" pitchFamily="18" charset="-78"/>
              </a:rPr>
              <a:t>إنْ كُنتَ لمْ تَبذِلِ الفِداءَ لـهَا!                    فَلَمْ أزَلْ، في رِضَاكَ، أبْذِلُهَا</a:t>
            </a:r>
          </a:p>
          <a:p>
            <a:pPr algn="just" rtl="1"/>
            <a:r>
              <a:rPr lang="ar-SA" sz="2800" b="1" dirty="0" smtClean="0">
                <a:latin typeface="Simplified Arabic" pitchFamily="18" charset="-78"/>
                <a:cs typeface="Simplified Arabic" pitchFamily="18" charset="-78"/>
              </a:rPr>
              <a:t>تِلكَ المَوَدّاتُ، كيفَ تُهمِلُها؟                     تِلكَ المَوَاعِيدُ، كَيفَ تُغفِلُهَا؟</a:t>
            </a:r>
          </a:p>
          <a:p>
            <a:pPr algn="just" rtl="1"/>
            <a:r>
              <a:rPr lang="ar-SA" sz="2800" b="1" dirty="0" smtClean="0">
                <a:latin typeface="Simplified Arabic" pitchFamily="18" charset="-78"/>
                <a:cs typeface="Simplified Arabic" pitchFamily="18" charset="-78"/>
              </a:rPr>
              <a:t>تِلكَ العُقُودُ، التي عَقَدْتَ لَنا،                     كيفَ، وَقد أُحكِمتْ، تُحلّلُها؟</a:t>
            </a:r>
          </a:p>
          <a:p>
            <a:pPr algn="just" rtl="1"/>
            <a:r>
              <a:rPr lang="ar-SA" sz="2800" b="1" dirty="0" smtClean="0">
                <a:latin typeface="Simplified Arabic" pitchFamily="18" charset="-78"/>
                <a:cs typeface="Simplified Arabic" pitchFamily="18" charset="-78"/>
              </a:rPr>
              <a:t>أرْحامُنا مِنكَ، لِمْ تُقَطّعُهَا؟                        وَلمْ تَزَلْ، دَائِباً، توصِّلُـها؟</a:t>
            </a:r>
          </a:p>
          <a:p>
            <a:pPr algn="just" rtl="1"/>
            <a:r>
              <a:rPr lang="ar-SA" sz="2800" b="1" dirty="0" smtClean="0">
                <a:latin typeface="Simplified Arabic" pitchFamily="18" charset="-78"/>
                <a:cs typeface="Simplified Arabic" pitchFamily="18" charset="-78"/>
              </a:rPr>
              <a:t>أينَ المعالي التي عُرِفْتَ بها،                        تَقُولُها، دائماً، وَتَفْعَلُها؟</a:t>
            </a:r>
          </a:p>
          <a:p>
            <a:pPr algn="just" rtl="1"/>
            <a:r>
              <a:rPr lang="ar-SA" sz="2800" b="1" dirty="0" smtClean="0">
                <a:latin typeface="Simplified Arabic" pitchFamily="18" charset="-78"/>
                <a:cs typeface="Simplified Arabic" pitchFamily="18" charset="-78"/>
              </a:rPr>
              <a:t>يَا نَاعِمَ الثّوْبِ! كَيفَ تُبدِلُهُ؟                         ثِيَابُنَا الصّوفُ مَا نُبَدِّلُهَا!</a:t>
            </a:r>
            <a:endParaRPr lang="ar-SA" sz="2800" b="1" dirty="0">
              <a:latin typeface="Simplified Arabic" pitchFamily="18" charset="-78"/>
              <a:cs typeface="Simplified Arabic" pitchFamily="18" charset="-78"/>
            </a:endParaRPr>
          </a:p>
        </p:txBody>
      </p:sp>
      <p:sp>
        <p:nvSpPr>
          <p:cNvPr id="5"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a:t>
            </a:r>
            <a:r>
              <a:rPr lang="ar-SA" b="1" dirty="0" smtClean="0"/>
              <a:t>التعريف بالشاعر</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أبو فراس الحمداني: هو الحارث بن سعيد بن حمدان الحمداني، ولد في الموصل سنة320هـ- 932م.وهو شاعر عباسي.</a:t>
            </a:r>
          </a:p>
          <a:p>
            <a:pPr algn="just" rtl="1"/>
            <a:r>
              <a:rPr lang="ar-SA" b="1" dirty="0" smtClean="0">
                <a:latin typeface="Simplified Arabic" pitchFamily="18" charset="-78"/>
                <a:cs typeface="Simplified Arabic" pitchFamily="18" charset="-78"/>
              </a:rPr>
              <a:t>قُتل والده وكان أبو فراس في الثالثة من عمره، رعاه عمه سيف الدولة، نشأ على الفروسية وحُب القتال،وكريم الخصال.</a:t>
            </a:r>
          </a:p>
          <a:p>
            <a:pPr algn="just" rtl="1"/>
            <a:r>
              <a:rPr lang="ar-SA" b="1" dirty="0" smtClean="0">
                <a:latin typeface="Simplified Arabic" pitchFamily="18" charset="-78"/>
                <a:cs typeface="Simplified Arabic" pitchFamily="18" charset="-78"/>
              </a:rPr>
              <a:t>شاءت الظروف أن يأسره الروم وتطول مدة الأسر </a:t>
            </a:r>
            <a:r>
              <a:rPr lang="ar-SA" b="1" dirty="0" err="1" smtClean="0">
                <a:latin typeface="Simplified Arabic" pitchFamily="18" charset="-78"/>
                <a:cs typeface="Simplified Arabic" pitchFamily="18" charset="-78"/>
              </a:rPr>
              <a:t>به</a:t>
            </a:r>
            <a:r>
              <a:rPr lang="ar-SA" b="1" dirty="0" smtClean="0">
                <a:latin typeface="Simplified Arabic" pitchFamily="18" charset="-78"/>
                <a:cs typeface="Simplified Arabic" pitchFamily="18" charset="-78"/>
              </a:rPr>
              <a:t>.</a:t>
            </a:r>
          </a:p>
          <a:p>
            <a:pPr algn="just" rtl="1"/>
            <a:r>
              <a:rPr lang="ar-SA" b="1" dirty="0" smtClean="0">
                <a:latin typeface="Simplified Arabic" pitchFamily="18" charset="-78"/>
                <a:cs typeface="Simplified Arabic" pitchFamily="18" charset="-78"/>
              </a:rPr>
              <a:t>ولسبع سنين كانت قصائده تلح على سيف الدولة ليفتديه من الروم.</a:t>
            </a:r>
          </a:p>
          <a:p>
            <a:pPr algn="just" rtl="1"/>
            <a:r>
              <a:rPr lang="ar-SA" b="1" dirty="0" smtClean="0">
                <a:latin typeface="Simplified Arabic" pitchFamily="18" charset="-78"/>
                <a:cs typeface="Simplified Arabic" pitchFamily="18" charset="-78"/>
              </a:rPr>
              <a:t>توفي سنة357ه- 967م.</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مناسبة النص:</a:t>
            </a:r>
            <a:endParaRPr lang="ar-SA" b="1" dirty="0"/>
          </a:p>
        </p:txBody>
      </p:sp>
      <p:sp>
        <p:nvSpPr>
          <p:cNvPr id="3" name="عنصر نائب للمحتوى 2"/>
          <p:cNvSpPr>
            <a:spLocks noGrp="1"/>
          </p:cNvSpPr>
          <p:nvPr>
            <p:ph idx="1"/>
          </p:nvPr>
        </p:nvSpPr>
        <p:spPr/>
        <p:txBody>
          <a:bodyPr/>
          <a:lstStyle/>
          <a:p>
            <a:pPr algn="just" rtl="1"/>
            <a:r>
              <a:rPr lang="ar-SA" b="1" dirty="0" smtClean="0"/>
              <a:t>هذه القصيدة من قصائد أبي فراس المعروفة بالروميات، أي كتبت وهو أسير لدى الروم.</a:t>
            </a:r>
          </a:p>
          <a:p>
            <a:pPr algn="just" rtl="1"/>
            <a:r>
              <a:rPr lang="ar-SA" b="1" dirty="0" smtClean="0"/>
              <a:t>ومناسبة القصيدة هي: أن أبا فراس بلغه خبر مجيء والدته تكلم سيف الدولة في أمر مفاداة ابنها المأسور، ولكنها لم تلق عند سيف الدولة حُسن الوفادة، بل أن سيف الدولة رأي أن يعامل أسرى الروم لديه بالقسوة، ومن ثمَّ لقي أسرى العرب عند الروم من جراء ذلك، المعاملة نفسها، وأبو فراس واحد من هؤلاء الأسرى عند الروم.</a:t>
            </a:r>
            <a:endParaRPr lang="ar-SA" b="1"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الأفكار:</a:t>
            </a:r>
            <a:endParaRPr lang="ar-SA" b="1" dirty="0"/>
          </a:p>
        </p:txBody>
      </p:sp>
      <p:sp>
        <p:nvSpPr>
          <p:cNvPr id="3" name="عنصر نائب للمحتوى 2"/>
          <p:cNvSpPr>
            <a:spLocks noGrp="1"/>
          </p:cNvSpPr>
          <p:nvPr>
            <p:ph idx="1"/>
          </p:nvPr>
        </p:nvSpPr>
        <p:spPr/>
        <p:txBody>
          <a:bodyPr/>
          <a:lstStyle/>
          <a:p>
            <a:pPr algn="just" rtl="1"/>
            <a:r>
              <a:rPr lang="ar-SA" sz="2800" b="1" dirty="0" smtClean="0">
                <a:latin typeface="Simplified Arabic" pitchFamily="18" charset="-78"/>
                <a:cs typeface="Simplified Arabic" pitchFamily="18" charset="-78"/>
              </a:rPr>
              <a:t>تتضمن القصيدة أفكاراً أهمها:</a:t>
            </a:r>
          </a:p>
          <a:p>
            <a:pPr algn="just" rtl="1"/>
            <a:r>
              <a:rPr lang="ar-SA" sz="2800" b="1" dirty="0" smtClean="0">
                <a:latin typeface="Simplified Arabic" pitchFamily="18" charset="-78"/>
                <a:cs typeface="Simplified Arabic" pitchFamily="18" charset="-78"/>
              </a:rPr>
              <a:t>1- حسرة الشاعر لما يلاقي من آلام وأشواق وهو بعيد عن أهله وفي أسره.</a:t>
            </a:r>
          </a:p>
          <a:p>
            <a:pPr algn="just" rtl="1"/>
            <a:r>
              <a:rPr lang="ar-SA" sz="2800" b="1" dirty="0" smtClean="0">
                <a:latin typeface="Simplified Arabic" pitchFamily="18" charset="-78"/>
                <a:cs typeface="Simplified Arabic" pitchFamily="18" charset="-78"/>
              </a:rPr>
              <a:t>2- يعصف الحنين في صدر الشاعر إلى أمه، فيصف حالها وهي المريضة في الشام، ويصف جزعها عليه، وسؤلها المسافرين عن وحيدها المأسور في بلاد الروم.</a:t>
            </a:r>
          </a:p>
          <a:p>
            <a:pPr algn="just" rtl="1"/>
            <a:r>
              <a:rPr lang="ar-SA" sz="2800" b="1" dirty="0" smtClean="0">
                <a:latin typeface="Simplified Arabic" pitchFamily="18" charset="-78"/>
                <a:cs typeface="Simplified Arabic" pitchFamily="18" charset="-78"/>
              </a:rPr>
              <a:t>3- جواب الشاعر على سؤال أمه عنه، وإظهار خوفه عليها، وشوقه لها، ووصف آلامه ومتاعبه في الأسر وما يتحمله من معاناة، ثم بيان تباطؤ ابن عمه في افتدائه وفك أسره.</a:t>
            </a:r>
            <a:endParaRPr lang="ar-SA" sz="2800"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4- حواره العاتب مع ابن عمه الذي يقدم فيه صور الوفاء والحب له، مقيماً معادلة بين حالته المنعمة وبين ما هو عليه الآن وهو في الأسر عند الروم في شقاء وعذاب، فبينما كان هو يعتلي ظهور الخيل حُراً طليقاً، يلبس أفخر الثياب ويُخدم كالأمراء، كان الروم مقيدين في الأسر، يلبسون الصوف ويقومون بالأعمال الشاقة التي يفرضها الأسر.</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التحليل:</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القصيدة يسيطر عليها تياران:</a:t>
            </a:r>
          </a:p>
          <a:p>
            <a:pPr algn="just" rtl="1"/>
            <a:r>
              <a:rPr lang="ar-SA" b="1" dirty="0" smtClean="0">
                <a:latin typeface="Simplified Arabic" pitchFamily="18" charset="-78"/>
                <a:cs typeface="Simplified Arabic" pitchFamily="18" charset="-78"/>
              </a:rPr>
              <a:t>1- تيار طلب الفداء الذي نلمسه في مدح أبي فراس لسيف الدولة ، وحبه ووفائه له؛ فإذا كان سيف الدولة سماء ( فنحن أنجمها)، وإذا كان بلاداً ( فنحن أجبلها). وإذا كان سحاباً( فنحن </a:t>
            </a:r>
            <a:r>
              <a:rPr lang="ar-SA" b="1" dirty="0" err="1" smtClean="0">
                <a:latin typeface="Simplified Arabic" pitchFamily="18" charset="-78"/>
                <a:cs typeface="Simplified Arabic" pitchFamily="18" charset="-78"/>
              </a:rPr>
              <a:t>وابله</a:t>
            </a:r>
            <a:r>
              <a:rPr lang="ar-SA" b="1" dirty="0" smtClean="0">
                <a:latin typeface="Simplified Arabic" pitchFamily="18" charset="-78"/>
                <a:cs typeface="Simplified Arabic" pitchFamily="18" charset="-78"/>
              </a:rPr>
              <a:t>).</a:t>
            </a:r>
          </a:p>
          <a:p>
            <a:pPr algn="just" rtl="1"/>
            <a:r>
              <a:rPr lang="ar-SA" b="1" dirty="0" smtClean="0">
                <a:latin typeface="Simplified Arabic" pitchFamily="18" charset="-78"/>
                <a:cs typeface="Simplified Arabic" pitchFamily="18" charset="-78"/>
              </a:rPr>
              <a:t>وخلال هذا التيار يحث أبو فراس سيف الدولة على الفداء تارة بالتلميح وطوراً بالتصريح فتبدوا حرقة أبي فراس من جراء الغربة وحاجته إلى الحرية.</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lnSpc>
                <a:spcPct val="150000"/>
              </a:lnSpc>
            </a:pPr>
            <a:r>
              <a:rPr lang="ar-SA" b="1" dirty="0" smtClean="0">
                <a:latin typeface="Simplified Arabic" pitchFamily="18" charset="-78"/>
                <a:cs typeface="Simplified Arabic" pitchFamily="18" charset="-78"/>
              </a:rPr>
              <a:t>2- والتيار الثاني هو المتمثل في تلك المقابلة المؤلمة بين أمير حلب وأسرى الروم وأسرى العرب عند الروم، وفي ذلك تقريع يوجهه إلى أميره، وهو أقسى من الهجاء الصريح.</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البلاغة والأساليب:</a:t>
            </a:r>
            <a:endParaRPr lang="ar-SA" b="1" dirty="0"/>
          </a:p>
        </p:txBody>
      </p:sp>
      <p:sp>
        <p:nvSpPr>
          <p:cNvPr id="3" name="عنصر نائب للمحتوى 2"/>
          <p:cNvSpPr>
            <a:spLocks noGrp="1"/>
          </p:cNvSpPr>
          <p:nvPr>
            <p:ph idx="1"/>
          </p:nvPr>
        </p:nvSpPr>
        <p:spPr/>
        <p:txBody>
          <a:bodyPr/>
          <a:lstStyle/>
          <a:p>
            <a:pPr algn="just" rtl="1">
              <a:buFontTx/>
              <a:buChar char="-"/>
            </a:pPr>
            <a:r>
              <a:rPr lang="ar-SA" b="1" dirty="0" smtClean="0">
                <a:latin typeface="Simplified Arabic" pitchFamily="18" charset="-78"/>
                <a:cs typeface="Simplified Arabic" pitchFamily="18" charset="-78"/>
              </a:rPr>
              <a:t>الألفاظ في القصيدة قريبة المدلول لا أثر لعامل الإيحاء والتصوير عليها.</a:t>
            </a:r>
          </a:p>
          <a:p>
            <a:pPr algn="just" rtl="1">
              <a:buFontTx/>
              <a:buChar char="-"/>
            </a:pPr>
            <a:r>
              <a:rPr lang="ar-SA" b="1" dirty="0" smtClean="0">
                <a:latin typeface="Simplified Arabic" pitchFamily="18" charset="-78"/>
                <a:cs typeface="Simplified Arabic" pitchFamily="18" charset="-78"/>
              </a:rPr>
              <a:t> العبارات خالية من التعقيد؛ لأنها تعبر عن حالة نفسية واضحة لا تعقيد فيها.</a:t>
            </a:r>
          </a:p>
          <a:p>
            <a:pPr algn="just" rtl="1">
              <a:buFontTx/>
              <a:buChar char="-"/>
            </a:pPr>
            <a:r>
              <a:rPr lang="ar-SA" b="1" dirty="0" smtClean="0">
                <a:latin typeface="Simplified Arabic" pitchFamily="18" charset="-78"/>
                <a:cs typeface="Simplified Arabic" pitchFamily="18" charset="-78"/>
              </a:rPr>
              <a:t>يفرط أبو فراس في هذه القصيدة في النداء وفي أسلوب الاستفهام المليء بالحيرة والألم والتمزق؛ وذلك لما يُرى في الأسلوبين من تجاوب مع آلامه.من ذلك:كيف تثقلها؟ كيف </a:t>
            </a:r>
            <a:r>
              <a:rPr lang="ar-SA" b="1" dirty="0" err="1" smtClean="0">
                <a:latin typeface="Simplified Arabic" pitchFamily="18" charset="-78"/>
                <a:cs typeface="Simplified Arabic" pitchFamily="18" charset="-78"/>
              </a:rPr>
              <a:t>تهملها</a:t>
            </a:r>
            <a:r>
              <a:rPr lang="ar-SA" b="1" dirty="0" smtClean="0">
                <a:latin typeface="Simplified Arabic" pitchFamily="18" charset="-78"/>
                <a:cs typeface="Simplified Arabic" pitchFamily="18" charset="-78"/>
              </a:rPr>
              <a:t>؟ كيف تغفلها؟ كيف تحللها؟ لِمْ تقطعها؟</a:t>
            </a:r>
          </a:p>
          <a:p>
            <a:pPr algn="just" rtl="1">
              <a:buFontTx/>
              <a:buChar char="-"/>
            </a:pP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 تتوالى </a:t>
            </a:r>
            <a:r>
              <a:rPr lang="ar-SA" b="1" dirty="0" err="1" smtClean="0">
                <a:latin typeface="Simplified Arabic" pitchFamily="18" charset="-78"/>
                <a:cs typeface="Simplified Arabic" pitchFamily="18" charset="-78"/>
              </a:rPr>
              <a:t>التذكرات</a:t>
            </a:r>
            <a:r>
              <a:rPr lang="ar-SA" b="1" dirty="0" smtClean="0">
                <a:latin typeface="Simplified Arabic" pitchFamily="18" charset="-78"/>
                <a:cs typeface="Simplified Arabic" pitchFamily="18" charset="-78"/>
              </a:rPr>
              <a:t> تحاول أن تتلمس في قلب سيف الدولة مكاناً لما يذكره أبو فراس عن(تلك </a:t>
            </a:r>
            <a:r>
              <a:rPr lang="ar-SA" b="1" dirty="0" err="1" smtClean="0">
                <a:latin typeface="Simplified Arabic" pitchFamily="18" charset="-78"/>
                <a:cs typeface="Simplified Arabic" pitchFamily="18" charset="-78"/>
              </a:rPr>
              <a:t>المودات</a:t>
            </a:r>
            <a:r>
              <a:rPr lang="ar-SA" b="1" dirty="0" smtClean="0">
                <a:latin typeface="Simplified Arabic" pitchFamily="18" charset="-78"/>
                <a:cs typeface="Simplified Arabic" pitchFamily="18" charset="-78"/>
              </a:rPr>
              <a:t>)، وعن(تلك المواعيد)، وعن(تلك العقود).</a:t>
            </a:r>
          </a:p>
          <a:p>
            <a:pPr algn="just" rtl="1"/>
            <a:r>
              <a:rPr lang="ar-SA" b="1" dirty="0" smtClean="0">
                <a:latin typeface="Simplified Arabic" pitchFamily="18" charset="-78"/>
                <a:cs typeface="Simplified Arabic" pitchFamily="18" charset="-78"/>
              </a:rPr>
              <a:t>- ( الهموم تشعلها): استعارة، حيث شبهت كثرة الهموم التي تُحدث حرقة في الأحشاء بالنار المشتعلة، وحذف المشبه به ورمز إليه بشيء من لوازمه وهو( تشعلها)، على سبيل الاستعارة المكنية.</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الإعراب:</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 أكاد أحملها):</a:t>
            </a:r>
          </a:p>
          <a:p>
            <a:pPr algn="just" rtl="1"/>
            <a:r>
              <a:rPr lang="ar-SA" b="1" dirty="0" smtClean="0">
                <a:latin typeface="Simplified Arabic" pitchFamily="18" charset="-78"/>
                <a:cs typeface="Simplified Arabic" pitchFamily="18" charset="-78"/>
              </a:rPr>
              <a:t>أكاد: فعل مضارع ناقص وهو للمقاربة، واسمه ضمير مستتر فيه وجوباً تقديره(أنا</a:t>
            </a:r>
            <a:r>
              <a:rPr lang="ar-SA" b="1" dirty="0" smtClean="0">
                <a:latin typeface="Simplified Arabic" pitchFamily="18" charset="-78"/>
                <a:cs typeface="Simplified Arabic" pitchFamily="18" charset="-78"/>
              </a:rPr>
              <a:t>).(أحملها</a:t>
            </a:r>
            <a:r>
              <a:rPr lang="ar-SA" b="1" dirty="0" smtClean="0">
                <a:latin typeface="Simplified Arabic" pitchFamily="18" charset="-78"/>
                <a:cs typeface="Simplified Arabic" pitchFamily="18" charset="-78"/>
              </a:rPr>
              <a:t>):فعل مضارع مرفوع بالضمة الظاهرة على آخره، وفاعله ضمير مستتر فيه وجوياً تقديره (أنا)، والهاء ضمير مبني على السكون في محل نصب مفعول </a:t>
            </a:r>
            <a:r>
              <a:rPr lang="ar-SA" b="1" dirty="0" err="1" smtClean="0">
                <a:latin typeface="Simplified Arabic" pitchFamily="18" charset="-78"/>
                <a:cs typeface="Simplified Arabic" pitchFamily="18" charset="-78"/>
              </a:rPr>
              <a:t>به</a:t>
            </a:r>
            <a:r>
              <a:rPr lang="ar-SA" b="1" dirty="0" smtClean="0">
                <a:latin typeface="Simplified Arabic" pitchFamily="18" charset="-78"/>
                <a:cs typeface="Simplified Arabic" pitchFamily="18" charset="-78"/>
              </a:rPr>
              <a:t>، والجملة الفعلية (أحملها) في محل نصب خبر(أكاد).</a:t>
            </a:r>
          </a:p>
          <a:p>
            <a:pPr algn="just" rtl="1"/>
            <a:r>
              <a:rPr lang="ar-SA" b="1" dirty="0" smtClean="0">
                <a:latin typeface="Simplified Arabic" pitchFamily="18" charset="-78"/>
                <a:cs typeface="Simplified Arabic" pitchFamily="18" charset="-78"/>
              </a:rPr>
              <a:t>(أين المعالي):أين: اسم استفهام مبني على الفتح في محل رفع خبر مقدم وجوباً.المعالي:مبتدأ مؤخر مرفوع بضمة مقدرة على أخره.</a:t>
            </a: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1556</TotalTime>
  <Words>1010</Words>
  <Application>Microsoft Office PowerPoint</Application>
  <PresentationFormat>A4 Paper (210x297 mm)‎</PresentationFormat>
  <Paragraphs>103</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    المحاضرة الثالثة عشرة (يا حسرة لأبي فراس الحمداني)    </vt:lpstr>
      <vt:lpstr>:عناصر المحاضرة</vt:lpstr>
      <vt:lpstr>مقدمة:</vt:lpstr>
      <vt:lpstr>القصيدة:</vt:lpstr>
      <vt:lpstr>تابع:</vt:lpstr>
      <vt:lpstr>تابع:</vt:lpstr>
      <vt:lpstr>:التعريف بالشاعر</vt:lpstr>
      <vt:lpstr>مناسبة النص:</vt:lpstr>
      <vt:lpstr>الأفكار:</vt:lpstr>
      <vt:lpstr>تابع:</vt:lpstr>
      <vt:lpstr>التحليل:</vt:lpstr>
      <vt:lpstr>تابع:</vt:lpstr>
      <vt:lpstr>البلاغة والأساليب:</vt:lpstr>
      <vt:lpstr>تابع:</vt:lpstr>
      <vt:lpstr>الإعراب:</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121</cp:revision>
  <dcterms:created xsi:type="dcterms:W3CDTF">2009-10-14T19:14:34Z</dcterms:created>
  <dcterms:modified xsi:type="dcterms:W3CDTF">2011-10-25T06:56:43Z</dcterms:modified>
</cp:coreProperties>
</file>