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97"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780" y="42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012470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لك</a:t>
            </a:r>
            <a:r>
              <a:rPr lang="ar-SA" sz="1600" b="1" baseline="0" dirty="0" smtClean="0">
                <a:solidFill>
                  <a:schemeClr val="bg1"/>
                </a:solidFill>
                <a:latin typeface="+mn-lt"/>
                <a:cs typeface="+mn-cs"/>
              </a:rPr>
              <a:t>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4000" b="1" dirty="0" smtClean="0">
                <a:solidFill>
                  <a:schemeClr val="accent1">
                    <a:lumMod val="50000"/>
                  </a:schemeClr>
                </a:solidFill>
                <a:latin typeface="Calibri" pitchFamily="34" charset="0"/>
                <a:cs typeface="+mn-cs"/>
              </a:rPr>
              <a:t>النصوص الأدبية القديمة(1)</a:t>
            </a:r>
            <a:endParaRPr lang="en-US" sz="4000" b="1" dirty="0">
              <a:solidFill>
                <a:schemeClr val="accent1">
                  <a:lumMod val="50000"/>
                </a:schemeClr>
              </a:solidFill>
              <a:latin typeface="Calibri" pitchFamily="34" charset="0"/>
              <a:cs typeface="+mn-cs"/>
            </a:endParaRPr>
          </a:p>
          <a:p>
            <a:pPr algn="ctr"/>
            <a:r>
              <a:rPr lang="ar-SA" sz="4000" b="1" dirty="0" smtClean="0">
                <a:solidFill>
                  <a:schemeClr val="accent1">
                    <a:lumMod val="50000"/>
                  </a:schemeClr>
                </a:solidFill>
                <a:latin typeface="Calibri" pitchFamily="34" charset="0"/>
                <a:cs typeface="+mn-cs"/>
              </a:rPr>
              <a:t>د.عمر </a:t>
            </a:r>
            <a:r>
              <a:rPr lang="ar-SA" sz="4000" b="1" dirty="0" err="1" smtClean="0">
                <a:solidFill>
                  <a:schemeClr val="accent1">
                    <a:lumMod val="50000"/>
                  </a:schemeClr>
                </a:solidFill>
                <a:latin typeface="Calibri" pitchFamily="34" charset="0"/>
                <a:cs typeface="+mn-cs"/>
              </a:rPr>
              <a:t>شحاته</a:t>
            </a:r>
            <a:r>
              <a:rPr lang="ar-SA" sz="4000" b="1" dirty="0" smtClean="0">
                <a:solidFill>
                  <a:schemeClr val="accent1">
                    <a:lumMod val="50000"/>
                  </a:schemeClr>
                </a:solidFill>
                <a:latin typeface="Calibri" pitchFamily="34" charset="0"/>
                <a:cs typeface="+mn-cs"/>
              </a:rPr>
              <a:t> محمد</a:t>
            </a:r>
            <a:endParaRPr lang="en-US" sz="4000" b="1" dirty="0">
              <a:solidFill>
                <a:schemeClr val="accent1">
                  <a:lumMod val="50000"/>
                </a:schemeClr>
              </a:solidFill>
              <a:latin typeface="Calibri" pitchFamily="34" charset="0"/>
              <a:cs typeface="+mn-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b="1" spc="-150" dirty="0" smtClean="0">
                <a:solidFill>
                  <a:srgbClr val="376092"/>
                </a:solidFill>
                <a:latin typeface="ae_AlMateen" pitchFamily="2" charset="-78"/>
                <a:cs typeface="+mn-cs"/>
              </a:rPr>
              <a:t>المحاضرة الرابعة عشرة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z="2800" b="1" spc="-150" dirty="0" smtClean="0">
                <a:solidFill>
                  <a:srgbClr val="376092"/>
                </a:solidFill>
                <a:latin typeface="ae_AlMateen" pitchFamily="2" charset="-78"/>
              </a:rPr>
              <a:t> (ابن زيدون وقصيدته في ولادة بنت المستكفي)</a:t>
            </a:r>
            <a:endParaRPr lang="en-US" sz="2800" spc="-150" dirty="0" smtClean="0">
              <a:solidFill>
                <a:srgbClr val="376092"/>
              </a:solidFill>
              <a:latin typeface="ae_AlMateen" pitchFamily="2" charset="-7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endParaRPr lang="ar-SA" b="1" dirty="0" smtClean="0">
              <a:cs typeface="Simplified Arabic" pitchFamily="2" charset="-78"/>
            </a:endParaRPr>
          </a:p>
          <a:p>
            <a:pPr rtl="1" eaLnBrk="1" hangingPunct="1">
              <a:buFont typeface="Arial" pitchFamily="34" charset="0"/>
              <a:buChar char="•"/>
            </a:pPr>
            <a:r>
              <a:rPr lang="ar-SA" b="1" dirty="0" smtClean="0">
                <a:cs typeface="Simplified Arabic" pitchFamily="2" charset="-78"/>
              </a:rPr>
              <a:t>النص.</a:t>
            </a:r>
          </a:p>
          <a:p>
            <a:pPr rtl="1" eaLnBrk="1" hangingPunct="1">
              <a:buFont typeface="Arial" pitchFamily="34" charset="0"/>
              <a:buChar char="•"/>
            </a:pPr>
            <a:r>
              <a:rPr lang="ar-SA" b="1" dirty="0" smtClean="0">
                <a:cs typeface="Simplified Arabic" pitchFamily="2" charset="-78"/>
              </a:rPr>
              <a:t>التعريف بالشاعر.</a:t>
            </a:r>
          </a:p>
          <a:p>
            <a:pPr rtl="1" eaLnBrk="1" hangingPunct="1">
              <a:buFont typeface="Arial" pitchFamily="34" charset="0"/>
              <a:buChar char="•"/>
            </a:pPr>
            <a:r>
              <a:rPr lang="ar-SA" b="1" dirty="0" smtClean="0">
                <a:cs typeface="Simplified Arabic" pitchFamily="2" charset="-78"/>
              </a:rPr>
              <a:t>المفردات.</a:t>
            </a:r>
          </a:p>
          <a:p>
            <a:pPr rtl="1" eaLnBrk="1" hangingPunct="1">
              <a:buFont typeface="Arial" pitchFamily="34" charset="0"/>
              <a:buChar char="•"/>
            </a:pPr>
            <a:r>
              <a:rPr lang="ar-SA" b="1" dirty="0" smtClean="0">
                <a:cs typeface="Simplified Arabic" pitchFamily="2" charset="-78"/>
              </a:rPr>
              <a:t>الأفكار الأساسية والشرح.</a:t>
            </a:r>
          </a:p>
          <a:p>
            <a:pPr rtl="1" eaLnBrk="1" hangingPunct="1">
              <a:buFont typeface="Arial" pitchFamily="34" charset="0"/>
              <a:buChar char="•"/>
            </a:pPr>
            <a:r>
              <a:rPr lang="ar-SA" b="1" dirty="0" smtClean="0">
                <a:cs typeface="Simplified Arabic" pitchFamily="2" charset="-78"/>
              </a:rPr>
              <a:t>البلاغة والأساليب.</a:t>
            </a:r>
          </a:p>
          <a:p>
            <a:pPr rtl="1" eaLnBrk="1" hangingPunct="1">
              <a:buFont typeface="Arial" pitchFamily="34" charset="0"/>
              <a:buChar char="•"/>
            </a:pPr>
            <a:r>
              <a:rPr lang="ar-SA" b="1" dirty="0" smtClean="0">
                <a:cs typeface="Simplified Arabic" pitchFamily="2" charset="-78"/>
              </a:rPr>
              <a:t>الإعراب.</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pPr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b="1" dirty="0" smtClean="0">
                <a:latin typeface="Simplified Arabic" pitchFamily="18" charset="-78"/>
                <a:cs typeface="Simplified Arabic" pitchFamily="18" charset="-78"/>
              </a:rPr>
              <a:t>تناولنا في المحاضرة السابقة الشاعر العباسي أبو فراس الحمداني، وهو يتحسر في إحدى </a:t>
            </a:r>
            <a:r>
              <a:rPr lang="ar-SA" b="1" dirty="0" err="1" smtClean="0">
                <a:latin typeface="Simplified Arabic" pitchFamily="18" charset="-78"/>
                <a:cs typeface="Simplified Arabic" pitchFamily="18" charset="-78"/>
              </a:rPr>
              <a:t>رومياته</a:t>
            </a:r>
            <a:r>
              <a:rPr lang="ar-SA" b="1" dirty="0" smtClean="0">
                <a:latin typeface="Simplified Arabic" pitchFamily="18" charset="-78"/>
                <a:cs typeface="Simplified Arabic" pitchFamily="18" charset="-78"/>
              </a:rPr>
              <a:t>، التي كتبها في أسره يستعطف ويعاتب سيف الدولة، لعدم الاكتراث لوالدته، ولتركه في سجون الروم.</a:t>
            </a:r>
          </a:p>
          <a:p>
            <a:pPr algn="just" rtl="1" eaLnBrk="1" hangingPunct="1"/>
            <a:r>
              <a:rPr lang="ar-SA" b="1" dirty="0" smtClean="0">
                <a:latin typeface="Simplified Arabic" pitchFamily="18" charset="-78"/>
                <a:cs typeface="Simplified Arabic" pitchFamily="18" charset="-78"/>
              </a:rPr>
              <a:t>وتناولنا فيها الشاعر، وقصيدته، وما فيها من لغويات، وأفكار، وتحليل، وجانب من البلاغة والإعراب.</a:t>
            </a:r>
          </a:p>
          <a:p>
            <a:pPr algn="just" rtl="1" eaLnBrk="1" hangingPunct="1"/>
            <a:r>
              <a:rPr lang="ar-SA" b="1" dirty="0" smtClean="0">
                <a:latin typeface="Simplified Arabic" pitchFamily="18" charset="-78"/>
                <a:cs typeface="Simplified Arabic" pitchFamily="18" charset="-78"/>
              </a:rPr>
              <a:t>وتحاول هذه المحاضرة الوقوف على شاعر أندلسي وهو ابن زيدون ونونيته في ولادة بنت الوزير المستكفي.</a:t>
            </a:r>
          </a:p>
          <a:p>
            <a:pPr algn="just" rtl="1" eaLnBrk="1" hangingPunct="1"/>
            <a:endParaRPr lang="ar-SA" b="1" dirty="0" smtClean="0">
              <a:latin typeface="Simplified Arabic" pitchFamily="18" charset="-78"/>
              <a:cs typeface="Simplified Arabic"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accent2">
                    <a:lumMod val="50000"/>
                  </a:schemeClr>
                </a:solidFill>
                <a:cs typeface="Arial" pitchFamily="34" charset="0"/>
              </a:rPr>
              <a:t>القصيدة:</a:t>
            </a: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Font typeface="Arial" pitchFamily="34" charset="0"/>
              <a:buNone/>
            </a:pPr>
            <a:r>
              <a:rPr lang="ar-SA" sz="2800" b="1" dirty="0" smtClean="0">
                <a:latin typeface="Simplified Arabic" pitchFamily="18" charset="-78"/>
                <a:cs typeface="Simplified Arabic" pitchFamily="18" charset="-78"/>
              </a:rPr>
              <a:t>العنصر الأول:المقارنة بين الماضي والحاضر:</a:t>
            </a:r>
          </a:p>
          <a:p>
            <a:pPr algn="just" rtl="1" eaLnBrk="1" hangingPunct="1">
              <a:buNone/>
            </a:pPr>
            <a:r>
              <a:rPr lang="ar-SA" sz="2800" b="1" dirty="0" smtClean="0">
                <a:latin typeface="Simplified Arabic" pitchFamily="18" charset="-78"/>
                <a:cs typeface="Simplified Arabic" pitchFamily="18" charset="-78"/>
              </a:rPr>
              <a:t>أضْحَى التّنائي بَديلاً مِنْ تَدانِينَا،         وَنَابَ عَنْ طِيبِ </a:t>
            </a:r>
            <a:r>
              <a:rPr lang="ar-SA" sz="2800" b="1" dirty="0" err="1" smtClean="0">
                <a:latin typeface="Simplified Arabic" pitchFamily="18" charset="-78"/>
                <a:cs typeface="Simplified Arabic" pitchFamily="18" charset="-78"/>
              </a:rPr>
              <a:t>لُقْيانَا</a:t>
            </a:r>
            <a:r>
              <a:rPr lang="ar-SA" sz="2800" b="1" dirty="0" smtClean="0">
                <a:latin typeface="Simplified Arabic" pitchFamily="18" charset="-78"/>
                <a:cs typeface="Simplified Arabic" pitchFamily="18" charset="-78"/>
              </a:rPr>
              <a:t> تَجَافِينَا</a:t>
            </a:r>
          </a:p>
          <a:p>
            <a:pPr algn="just" rtl="1" eaLnBrk="1" hangingPunct="1">
              <a:buNone/>
            </a:pPr>
            <a:r>
              <a:rPr lang="ar-SA" sz="2800" b="1" dirty="0" smtClean="0">
                <a:latin typeface="Simplified Arabic" pitchFamily="18" charset="-78"/>
                <a:cs typeface="Simplified Arabic" pitchFamily="18" charset="-78"/>
              </a:rPr>
              <a:t>ألاّ وَقَد حانَ صُبحُ البَينِ، صَبّحَنا          حَيْنٌ، فَقَامَ بِنَا للحَيْنِ نَاعيِنَا</a:t>
            </a:r>
          </a:p>
          <a:p>
            <a:pPr algn="just" rtl="1" eaLnBrk="1" hangingPunct="1">
              <a:buNone/>
            </a:pPr>
            <a:r>
              <a:rPr lang="ar-SA" sz="2800" b="1" dirty="0" smtClean="0">
                <a:latin typeface="Simplified Arabic" pitchFamily="18" charset="-78"/>
                <a:cs typeface="Simplified Arabic" pitchFamily="18" charset="-78"/>
              </a:rPr>
              <a:t>مَن مُبْلِغُ </a:t>
            </a:r>
            <a:r>
              <a:rPr lang="ar-SA" sz="2800" b="1" dirty="0" err="1" smtClean="0">
                <a:latin typeface="Simplified Arabic" pitchFamily="18" charset="-78"/>
                <a:cs typeface="Simplified Arabic" pitchFamily="18" charset="-78"/>
              </a:rPr>
              <a:t>المُلْبِسِينا</a:t>
            </a:r>
            <a:r>
              <a:rPr lang="ar-SA" sz="2800" b="1" dirty="0" smtClean="0">
                <a:latin typeface="Simplified Arabic" pitchFamily="18" charset="-78"/>
                <a:cs typeface="Simplified Arabic" pitchFamily="18" charset="-78"/>
              </a:rPr>
              <a:t>، </a:t>
            </a:r>
            <a:r>
              <a:rPr lang="ar-SA" sz="2800" b="1" dirty="0" err="1" smtClean="0">
                <a:latin typeface="Simplified Arabic" pitchFamily="18" charset="-78"/>
                <a:cs typeface="Simplified Arabic" pitchFamily="18" charset="-78"/>
              </a:rPr>
              <a:t>بانتزَاحِهِمُ</a:t>
            </a:r>
            <a:r>
              <a:rPr lang="ar-SA" sz="2800" b="1" dirty="0" smtClean="0">
                <a:latin typeface="Simplified Arabic" pitchFamily="18" charset="-78"/>
                <a:cs typeface="Simplified Arabic" pitchFamily="18" charset="-78"/>
              </a:rPr>
              <a:t>،         حُزْناً، مَعَ الدّهرِ لا يَبْلى </a:t>
            </a:r>
            <a:r>
              <a:rPr lang="ar-SA" sz="2800" b="1" dirty="0" err="1" smtClean="0">
                <a:latin typeface="Simplified Arabic" pitchFamily="18" charset="-78"/>
                <a:cs typeface="Simplified Arabic" pitchFamily="18" charset="-78"/>
              </a:rPr>
              <a:t>ويُبْلِينَا</a:t>
            </a:r>
            <a:endParaRPr lang="ar-SA" sz="2800" b="1" dirty="0" smtClean="0">
              <a:latin typeface="Simplified Arabic" pitchFamily="18" charset="-78"/>
              <a:cs typeface="Simplified Arabic" pitchFamily="18" charset="-78"/>
            </a:endParaRPr>
          </a:p>
          <a:p>
            <a:pPr algn="just" rtl="1" eaLnBrk="1" hangingPunct="1">
              <a:buNone/>
            </a:pPr>
            <a:r>
              <a:rPr lang="ar-SA" sz="2800" b="1" dirty="0" smtClean="0">
                <a:latin typeface="Simplified Arabic" pitchFamily="18" charset="-78"/>
                <a:cs typeface="Simplified Arabic" pitchFamily="18" charset="-78"/>
              </a:rPr>
              <a:t>أنْ الزّمانَ الذي ما زالَ يُضْحِكُنا،           أُنْساً بقُرْبِهِمُ، قَدْ عادَ يُبْكِينَا</a:t>
            </a:r>
          </a:p>
          <a:p>
            <a:pPr algn="just" rtl="1" eaLnBrk="1" hangingPunct="1">
              <a:buNone/>
            </a:pPr>
            <a:r>
              <a:rPr lang="ar-SA" sz="2800" b="1" dirty="0" smtClean="0">
                <a:latin typeface="Simplified Arabic" pitchFamily="18" charset="-78"/>
                <a:cs typeface="Simplified Arabic" pitchFamily="18" charset="-78"/>
              </a:rPr>
              <a:t>غِيظَ </a:t>
            </a:r>
            <a:r>
              <a:rPr lang="ar-SA" sz="2800" b="1" dirty="0" err="1" smtClean="0">
                <a:latin typeface="Simplified Arabic" pitchFamily="18" charset="-78"/>
                <a:cs typeface="Simplified Arabic" pitchFamily="18" charset="-78"/>
              </a:rPr>
              <a:t>العِدا</a:t>
            </a:r>
            <a:r>
              <a:rPr lang="ar-SA" sz="2800" b="1" dirty="0" smtClean="0">
                <a:latin typeface="Simplified Arabic" pitchFamily="18" charset="-78"/>
                <a:cs typeface="Simplified Arabic" pitchFamily="18" charset="-78"/>
              </a:rPr>
              <a:t> مِنْ </a:t>
            </a:r>
            <a:r>
              <a:rPr lang="ar-SA" sz="2800" b="1" dirty="0" err="1" smtClean="0">
                <a:latin typeface="Simplified Arabic" pitchFamily="18" charset="-78"/>
                <a:cs typeface="Simplified Arabic" pitchFamily="18" charset="-78"/>
              </a:rPr>
              <a:t>تَساقِينا</a:t>
            </a:r>
            <a:r>
              <a:rPr lang="ar-SA" sz="2800" b="1" dirty="0" smtClean="0">
                <a:latin typeface="Simplified Arabic" pitchFamily="18" charset="-78"/>
                <a:cs typeface="Simplified Arabic" pitchFamily="18" charset="-78"/>
              </a:rPr>
              <a:t> الـهوَى فدعَوْا      بِأنْ نَغَصَّ، فَقالَ الدّهرُ آمِينَا</a:t>
            </a:r>
          </a:p>
          <a:p>
            <a:pPr algn="just" rtl="1" eaLnBrk="1" hangingPunct="1">
              <a:buNone/>
            </a:pPr>
            <a:r>
              <a:rPr lang="ar-SA" sz="2800" b="1" dirty="0" smtClean="0">
                <a:latin typeface="Simplified Arabic" pitchFamily="18" charset="-78"/>
                <a:cs typeface="Simplified Arabic" pitchFamily="18" charset="-78"/>
              </a:rPr>
              <a:t>فَانْحَلّ مَا كانَ مَعقُوداً بِأنْفُسِنَا؛           وَانْبَتَّ ما كانَ مَوْصُولاً بأيْدِينَا</a:t>
            </a:r>
          </a:p>
          <a:p>
            <a:pPr algn="just" rtl="1" eaLnBrk="1" hangingPunct="1">
              <a:buNone/>
            </a:pPr>
            <a:r>
              <a:rPr lang="ar-SA" sz="2800" b="1" dirty="0" smtClean="0">
                <a:latin typeface="Simplified Arabic" pitchFamily="18" charset="-78"/>
                <a:cs typeface="Simplified Arabic" pitchFamily="18" charset="-78"/>
              </a:rPr>
              <a:t>وَقَدْ نَكُونُ، وَمَا يُخشَى تَفَرّقُنا،           فاليَوْمَ نَحْنُ، وَما يُرْجى تَلاقِينَا</a:t>
            </a:r>
            <a:endParaRPr lang="en-US" sz="2800" b="1" dirty="0" smtClean="0">
              <a:latin typeface="Simplified Arabic" pitchFamily="18" charset="-78"/>
              <a:cs typeface="Simplified Arabic"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العنصر الثاني: (</a:t>
            </a:r>
            <a:r>
              <a:rPr lang="ar-SA" b="1" dirty="0" smtClean="0">
                <a:latin typeface="Simplified Arabic" pitchFamily="18" charset="-78"/>
                <a:cs typeface="Simplified Arabic" pitchFamily="18" charset="-78"/>
                <a:sym typeface="Wingdings" pitchFamily="2" charset="2"/>
              </a:rPr>
              <a:t>عتاب الشاعر لولادة)</a:t>
            </a:r>
          </a:p>
          <a:p>
            <a:pPr algn="just" rtl="1"/>
            <a:r>
              <a:rPr lang="ar-SA" sz="2800" b="1" dirty="0" smtClean="0">
                <a:latin typeface="Simplified Arabic" pitchFamily="18" charset="-78"/>
                <a:cs typeface="Simplified Arabic" pitchFamily="18" charset="-78"/>
              </a:rPr>
              <a:t>يا لَيتَ شِعْرِي، ولم نُعتِبْ أعاديَكُمْ،   هَلْ نَالَ حَظّاً منَ العُتبَى أعادينَا</a:t>
            </a:r>
          </a:p>
          <a:p>
            <a:pPr algn="just" rtl="1"/>
            <a:r>
              <a:rPr lang="ar-SA" sz="2800" b="1" dirty="0" smtClean="0">
                <a:latin typeface="Simplified Arabic" pitchFamily="18" charset="-78"/>
                <a:cs typeface="Simplified Arabic" pitchFamily="18" charset="-78"/>
              </a:rPr>
              <a:t>لم نَعتَقِدْ بَعدكُمْ إلاّ الوَفاء لكُمُ               رَأياً، ولَمْ نَتَقلّدْ غَيرَهُ دِينَا</a:t>
            </a:r>
          </a:p>
          <a:p>
            <a:pPr algn="just" rtl="1"/>
            <a:r>
              <a:rPr lang="ar-SA" sz="2800" b="1" dirty="0" smtClean="0">
                <a:latin typeface="Simplified Arabic" pitchFamily="18" charset="-78"/>
                <a:cs typeface="Simplified Arabic" pitchFamily="18" charset="-78"/>
              </a:rPr>
              <a:t>ما حَقُّنا أن تُقِرّوا عَينَ ذِي حَسَدٍ       بِنا، وَلا أن تَسُرّوا كاشِحاً فِيَنَا</a:t>
            </a:r>
            <a:endParaRPr lang="ar-SA" sz="2800"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الشاعر:</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ابن زيدون هو أحمد بن عبد الله بن غالب بن زيدون المخزومي، شاعر أندلسي. والده كان من فقهاء قرطبة، وكان أديباً، وصاحب مكانة علمية.</a:t>
            </a:r>
          </a:p>
          <a:p>
            <a:pPr algn="just" rtl="1"/>
            <a:r>
              <a:rPr lang="ar-SA" b="1" dirty="0" smtClean="0">
                <a:latin typeface="Simplified Arabic" pitchFamily="18" charset="-78"/>
                <a:cs typeface="Simplified Arabic" pitchFamily="18" charset="-78"/>
              </a:rPr>
              <a:t>ولد ابن زيدون سنة 394هـ. نبغ في الشعر نبوغاً كبيراً. تقلد مناصب عديدة، منها وزيراً للحاكم المختار.ووشي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 فسجن.</a:t>
            </a:r>
          </a:p>
          <a:p>
            <a:pPr algn="just" rtl="1"/>
            <a:r>
              <a:rPr lang="ar-SA" b="1" dirty="0" smtClean="0">
                <a:latin typeface="Simplified Arabic" pitchFamily="18" charset="-78"/>
                <a:cs typeface="Simplified Arabic" pitchFamily="18" charset="-78"/>
              </a:rPr>
              <a:t>أحب ولادة بنت المستكفي ، ونافسه في حبها: ابن </a:t>
            </a:r>
            <a:r>
              <a:rPr lang="ar-SA" b="1" dirty="0" err="1" smtClean="0">
                <a:latin typeface="Simplified Arabic" pitchFamily="18" charset="-78"/>
                <a:cs typeface="Simplified Arabic" pitchFamily="18" charset="-78"/>
              </a:rPr>
              <a:t>عبدوس</a:t>
            </a:r>
            <a:r>
              <a:rPr lang="ar-SA" b="1" dirty="0" smtClean="0">
                <a:latin typeface="Simplified Arabic" pitchFamily="18" charset="-78"/>
                <a:cs typeface="Simplified Arabic" pitchFamily="18" charset="-78"/>
              </a:rPr>
              <a:t> وابن </a:t>
            </a:r>
            <a:r>
              <a:rPr lang="ar-SA" b="1" dirty="0" err="1" smtClean="0">
                <a:latin typeface="Simplified Arabic" pitchFamily="18" charset="-78"/>
                <a:cs typeface="Simplified Arabic" pitchFamily="18" charset="-78"/>
              </a:rPr>
              <a:t>القلاس</a:t>
            </a:r>
            <a:r>
              <a:rPr lang="ar-SA" b="1" dirty="0" smtClean="0">
                <a:latin typeface="Simplified Arabic" pitchFamily="18" charset="-78"/>
                <a:cs typeface="Simplified Arabic" pitchFamily="18" charset="-78"/>
              </a:rPr>
              <a:t>، وانسحب الأخير. ودب الخلاف بينه وبين ولادة بسبب الوشاة.ولما خرج من السجن وجدها قد تزوجت، فعاتبها بهذه النونية.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اللغويات:</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التنائي: التباعد.     التداني: القرب.   </a:t>
            </a:r>
            <a:r>
              <a:rPr lang="ar-SA" b="1" dirty="0" err="1" smtClean="0">
                <a:latin typeface="Simplified Arabic" pitchFamily="18" charset="-78"/>
                <a:cs typeface="Simplified Arabic" pitchFamily="18" charset="-78"/>
              </a:rPr>
              <a:t>التجافي</a:t>
            </a:r>
            <a:r>
              <a:rPr lang="ar-SA" b="1" dirty="0" smtClean="0">
                <a:latin typeface="Simplified Arabic" pitchFamily="18" charset="-78"/>
                <a:cs typeface="Simplified Arabic" pitchFamily="18" charset="-78"/>
              </a:rPr>
              <a:t>: البعد.</a:t>
            </a:r>
          </a:p>
          <a:p>
            <a:pPr algn="just" rtl="1"/>
            <a:r>
              <a:rPr lang="ar-SA" b="1" dirty="0" smtClean="0">
                <a:latin typeface="Simplified Arabic" pitchFamily="18" charset="-78"/>
                <a:cs typeface="Simplified Arabic" pitchFamily="18" charset="-78"/>
              </a:rPr>
              <a:t>مُبلغ: مُعلم.   </a:t>
            </a:r>
            <a:r>
              <a:rPr lang="ar-SA" b="1" dirty="0" err="1" smtClean="0">
                <a:latin typeface="Simplified Arabic" pitchFamily="18" charset="-78"/>
                <a:cs typeface="Simplified Arabic" pitchFamily="18" charset="-78"/>
              </a:rPr>
              <a:t>المبلسينا</a:t>
            </a:r>
            <a:r>
              <a:rPr lang="ar-SA" b="1" dirty="0" smtClean="0">
                <a:latin typeface="Simplified Arabic" pitchFamily="18" charset="-78"/>
                <a:cs typeface="Simplified Arabic" pitchFamily="18" charset="-78"/>
              </a:rPr>
              <a:t>: </a:t>
            </a:r>
            <a:r>
              <a:rPr lang="ar-SA" b="1" dirty="0" err="1" smtClean="0">
                <a:latin typeface="Simplified Arabic" pitchFamily="18" charset="-78"/>
                <a:cs typeface="Simplified Arabic" pitchFamily="18" charset="-78"/>
              </a:rPr>
              <a:t>المحبينا</a:t>
            </a:r>
            <a:r>
              <a:rPr lang="ar-SA" b="1" dirty="0" smtClean="0">
                <a:latin typeface="Simplified Arabic" pitchFamily="18" charset="-78"/>
                <a:cs typeface="Simplified Arabic" pitchFamily="18" charset="-78"/>
              </a:rPr>
              <a:t> والمقصود ولادة.</a:t>
            </a:r>
          </a:p>
          <a:p>
            <a:pPr algn="just" rtl="1"/>
            <a:r>
              <a:rPr lang="ar-SA" b="1" dirty="0" smtClean="0">
                <a:latin typeface="Simplified Arabic" pitchFamily="18" charset="-78"/>
                <a:cs typeface="Simplified Arabic" pitchFamily="18" charset="-78"/>
              </a:rPr>
              <a:t>غيظ: اغتاظ. نغُص: نشقى.</a:t>
            </a:r>
          </a:p>
          <a:p>
            <a:pPr algn="just" rtl="1"/>
            <a:r>
              <a:rPr lang="ar-SA" b="1" dirty="0" smtClean="0">
                <a:latin typeface="Simplified Arabic" pitchFamily="18" charset="-78"/>
                <a:cs typeface="Simplified Arabic" pitchFamily="18" charset="-78"/>
              </a:rPr>
              <a:t>انحل: انفك.    انبت: انقطع.</a:t>
            </a:r>
          </a:p>
          <a:p>
            <a:pPr algn="just" rtl="1"/>
            <a:r>
              <a:rPr lang="ar-SA" b="1" dirty="0" smtClean="0">
                <a:latin typeface="Simplified Arabic" pitchFamily="18" charset="-78"/>
                <a:cs typeface="Simplified Arabic" pitchFamily="18" charset="-78"/>
              </a:rPr>
              <a:t>كاشحاً حاقداً.   </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atin typeface="Simplified Arabic" pitchFamily="18" charset="-78"/>
                <a:cs typeface="Simplified Arabic" pitchFamily="18" charset="-78"/>
              </a:rPr>
              <a:t>التحليل:</a:t>
            </a:r>
            <a:endParaRPr lang="ar-SA" b="1" dirty="0">
              <a:latin typeface="Simplified Arabic" pitchFamily="18" charset="-78"/>
              <a:cs typeface="Simplified Arabic" pitchFamily="18" charset="-78"/>
            </a:endParaRPr>
          </a:p>
        </p:txBody>
      </p:sp>
      <p:sp>
        <p:nvSpPr>
          <p:cNvPr id="3" name="عنصر نائب للمحتوى 2"/>
          <p:cNvSpPr>
            <a:spLocks noGrp="1"/>
          </p:cNvSpPr>
          <p:nvPr>
            <p:ph idx="1"/>
          </p:nvPr>
        </p:nvSpPr>
        <p:spPr/>
        <p:txBody>
          <a:bodyPr/>
          <a:lstStyle/>
          <a:p>
            <a:pPr algn="just" rtl="1"/>
            <a:r>
              <a:rPr lang="ar-SA" sz="2800" b="1" dirty="0" smtClean="0">
                <a:latin typeface="Simplified Arabic" pitchFamily="18" charset="-78"/>
                <a:cs typeface="Simplified Arabic" pitchFamily="18" charset="-78"/>
              </a:rPr>
              <a:t>العنصر الأول:</a:t>
            </a:r>
          </a:p>
          <a:p>
            <a:pPr algn="just" rtl="1">
              <a:buFontTx/>
              <a:buChar char="-"/>
            </a:pPr>
            <a:r>
              <a:rPr lang="ar-SA" sz="2800" b="1" dirty="0" smtClean="0">
                <a:latin typeface="Simplified Arabic" pitchFamily="18" charset="-78"/>
                <a:cs typeface="Simplified Arabic" pitchFamily="18" charset="-78"/>
              </a:rPr>
              <a:t>صار التباعد بيننا بدلاً من التقارب، وحل الهجر في علاقتنا محل اللقاء الحسن.</a:t>
            </a:r>
          </a:p>
          <a:p>
            <a:pPr algn="just" rtl="1">
              <a:buFontTx/>
              <a:buChar char="-"/>
            </a:pPr>
            <a:r>
              <a:rPr lang="ar-SA" sz="2800" b="1" dirty="0" smtClean="0">
                <a:latin typeface="Simplified Arabic" pitchFamily="18" charset="-78"/>
                <a:cs typeface="Simplified Arabic" pitchFamily="18" charset="-78"/>
              </a:rPr>
              <a:t>ليت الموت قد حل بنا في ذلك الصباح الذي حل فيه موعد الفراق، وليت خبر وفاتنا قد أُعلن ، وقام من يخبر </a:t>
            </a:r>
            <a:r>
              <a:rPr lang="ar-SA" sz="2800" b="1" dirty="0" err="1" smtClean="0">
                <a:latin typeface="Simplified Arabic" pitchFamily="18" charset="-78"/>
                <a:cs typeface="Simplified Arabic" pitchFamily="18" charset="-78"/>
              </a:rPr>
              <a:t>به</a:t>
            </a:r>
            <a:r>
              <a:rPr lang="ar-SA" sz="2800" b="1" dirty="0" smtClean="0">
                <a:latin typeface="Simplified Arabic" pitchFamily="18" charset="-78"/>
                <a:cs typeface="Simplified Arabic" pitchFamily="18" charset="-78"/>
              </a:rPr>
              <a:t> أهل الحي.</a:t>
            </a:r>
          </a:p>
          <a:p>
            <a:pPr algn="just" rtl="1">
              <a:buFontTx/>
              <a:buChar char="-"/>
            </a:pPr>
            <a:r>
              <a:rPr lang="ar-SA" sz="2800" b="1" dirty="0" smtClean="0">
                <a:latin typeface="Simplified Arabic" pitchFamily="18" charset="-78"/>
                <a:cs typeface="Simplified Arabic" pitchFamily="18" charset="-78"/>
              </a:rPr>
              <a:t>من يعلم أحبابنا الذين خلعوا علينا حزناً شاملاً باقياً، كأنه ثوب يحيط بلابسه فيبلى هذا اللابس ولا يبلى.</a:t>
            </a:r>
          </a:p>
          <a:p>
            <a:pPr algn="just" rtl="1">
              <a:buFontTx/>
              <a:buChar char="-"/>
            </a:pPr>
            <a:r>
              <a:rPr lang="ar-SA" sz="2800" b="1" dirty="0" smtClean="0">
                <a:latin typeface="Simplified Arabic" pitchFamily="18" charset="-78"/>
                <a:cs typeface="Simplified Arabic" pitchFamily="18" charset="-78"/>
              </a:rPr>
              <a:t>أن الدهر الذي كثيراً ما أضحكنا من السعادة بقربهم، قد أصبح الآن يبكينا من الشقاء لبعدهم.</a:t>
            </a:r>
            <a:endParaRPr lang="ar-SA" sz="2800"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buFontTx/>
              <a:buChar char="-"/>
            </a:pPr>
            <a:r>
              <a:rPr lang="ar-SA" sz="2800" b="1" dirty="0" smtClean="0">
                <a:latin typeface="Simplified Arabic" pitchFamily="18" charset="-78"/>
                <a:cs typeface="Simplified Arabic" pitchFamily="18" charset="-78"/>
              </a:rPr>
              <a:t>لقد اغتاظ الأعداء من سعادتنا التي كنا فيها كندمان نتساقى كؤوس الهوى، فدعوا علينا بأن نشقى، ونصبح وكأن ما نتساقاه قد تحول في حلوقنا إلى غُصص....وقد أمنَّ الدهر على دعائهم، فكان ما نحن فيه من شقاء.</a:t>
            </a:r>
          </a:p>
          <a:p>
            <a:pPr algn="just" rtl="1">
              <a:buFontTx/>
              <a:buChar char="-"/>
            </a:pPr>
            <a:r>
              <a:rPr lang="ar-SA" sz="2800" b="1" dirty="0" smtClean="0">
                <a:latin typeface="Simplified Arabic" pitchFamily="18" charset="-78"/>
                <a:cs typeface="Simplified Arabic" pitchFamily="18" charset="-78"/>
              </a:rPr>
              <a:t>فضعف في نفوسنا هذا الحب المتين الذي كان كعقدة موثقة فانحلت، كما أن تلك الصلة التي كانت تربطنا وتصل بيننا – كحبل متين- قد انقطعت وانبتت.</a:t>
            </a:r>
          </a:p>
          <a:p>
            <a:pPr algn="just" rtl="1">
              <a:buFontTx/>
              <a:buChar char="-"/>
            </a:pPr>
            <a:r>
              <a:rPr lang="ar-SA" sz="2800" b="1" dirty="0" smtClean="0">
                <a:latin typeface="Simplified Arabic" pitchFamily="18" charset="-78"/>
                <a:cs typeface="Simplified Arabic" pitchFamily="18" charset="-78"/>
              </a:rPr>
              <a:t>وقد كنا قبل ذلك في حال من الوداد الآمن الذي لا نخاف معه أي فراق أو جفاء، أما الآن فقد صرنا في حال من البعاد اليأس الذي لا نؤمل معه أي وصال أو لقاء. </a:t>
            </a:r>
          </a:p>
          <a:p>
            <a:pPr algn="just" rtl="1"/>
            <a:r>
              <a:rPr lang="ar-SA" sz="2800" b="1" dirty="0" smtClean="0">
                <a:latin typeface="Simplified Arabic" pitchFamily="18" charset="-78"/>
                <a:cs typeface="Simplified Arabic" pitchFamily="18" charset="-78"/>
              </a:rPr>
              <a:t> </a:t>
            </a:r>
            <a:endParaRPr lang="ar-SA" sz="2800"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العنصر الثاني:</a:t>
            </a:r>
          </a:p>
          <a:p>
            <a:pPr algn="just" rtl="1">
              <a:buFontTx/>
              <a:buChar char="-"/>
            </a:pPr>
            <a:r>
              <a:rPr lang="ar-SA" b="1" dirty="0" smtClean="0">
                <a:latin typeface="Simplified Arabic" pitchFamily="18" charset="-78"/>
                <a:cs typeface="Simplified Arabic" pitchFamily="18" charset="-78"/>
              </a:rPr>
              <a:t>يقول: </a:t>
            </a:r>
            <a:r>
              <a:rPr lang="ar-SA" b="1" dirty="0" err="1" smtClean="0">
                <a:latin typeface="Simplified Arabic" pitchFamily="18" charset="-78"/>
                <a:cs typeface="Simplified Arabic" pitchFamily="18" charset="-78"/>
              </a:rPr>
              <a:t>ليتني</a:t>
            </a:r>
            <a:r>
              <a:rPr lang="ar-SA" b="1" dirty="0" smtClean="0">
                <a:latin typeface="Simplified Arabic" pitchFamily="18" charset="-78"/>
                <a:cs typeface="Simplified Arabic" pitchFamily="18" charset="-78"/>
              </a:rPr>
              <a:t> أعلم – والحال أني لم أنل أعاديكم رضاً – هل أنلتم أعدائي حظاً من الإرضاء.</a:t>
            </a:r>
          </a:p>
          <a:p>
            <a:pPr algn="just" rtl="1">
              <a:buFontTx/>
              <a:buChar char="-"/>
            </a:pPr>
            <a:r>
              <a:rPr lang="ar-SA" b="1" dirty="0" smtClean="0">
                <a:latin typeface="Simplified Arabic" pitchFamily="18" charset="-78"/>
                <a:cs typeface="Simplified Arabic" pitchFamily="18" charset="-78"/>
              </a:rPr>
              <a:t>إنني بعدكم لم يكن لي من رأي اعتقد إلا الإخلاص في حبكم، بل لم يكن لي من إحساس أحمله إلا الوفاء لكم، هذا الإحساس الذي أصبح مني كالدين الذي أعتنقه.</a:t>
            </a:r>
          </a:p>
          <a:p>
            <a:pPr algn="just" rtl="1">
              <a:buFontTx/>
              <a:buChar char="-"/>
            </a:pPr>
            <a:r>
              <a:rPr lang="ar-SA" b="1" dirty="0" smtClean="0">
                <a:latin typeface="Simplified Arabic" pitchFamily="18" charset="-78"/>
                <a:cs typeface="Simplified Arabic" pitchFamily="18" charset="-78"/>
              </a:rPr>
              <a:t>فليس حقي عليكم أن تُسْعِدوا بتعاستي أي حاسد، أو أن تدخلوا السرور بشقائي على أي حاسد.</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البلاغة:</a:t>
            </a:r>
            <a:endParaRPr lang="ar-SA" b="1" dirty="0"/>
          </a:p>
        </p:txBody>
      </p:sp>
      <p:sp>
        <p:nvSpPr>
          <p:cNvPr id="3" name="عنصر نائب للمحتوى 2"/>
          <p:cNvSpPr>
            <a:spLocks noGrp="1"/>
          </p:cNvSpPr>
          <p:nvPr>
            <p:ph idx="1"/>
          </p:nvPr>
        </p:nvSpPr>
        <p:spPr/>
        <p:txBody>
          <a:bodyPr/>
          <a:lstStyle/>
          <a:p>
            <a:pPr algn="just" rtl="1"/>
            <a:r>
              <a:rPr lang="ar-SA" sz="2800" b="1" dirty="0" smtClean="0">
                <a:latin typeface="Simplified Arabic" pitchFamily="18" charset="-78"/>
                <a:cs typeface="Simplified Arabic" pitchFamily="18" charset="-78"/>
              </a:rPr>
              <a:t>وفق الشاعر في تصوير المفارقة والاختلاف بين حاليه في الماضي والحاضر. وذلك حيث استخدم المقابلة البلاغية لإبراز هذه المفارقة؛ فبيَّن أن الحاضر تناء والماضي تدان.وأن الحاضر جفاء والماضي لقاء.وأن الحاضر حزن ودموع والماضي مرح وابتسام. ثم صور الحب في الماضي معقوداً بالنفوس موصولاً بالأيدي، أما في الحاضر فهو عقدة قد انحلت وحبل قد انقطع.</a:t>
            </a:r>
          </a:p>
          <a:p>
            <a:pPr algn="just" rtl="1"/>
            <a:r>
              <a:rPr lang="ar-SA" sz="2800" b="1" dirty="0" smtClean="0">
                <a:latin typeface="Simplified Arabic" pitchFamily="18" charset="-78"/>
                <a:cs typeface="Simplified Arabic" pitchFamily="18" charset="-78"/>
              </a:rPr>
              <a:t>ثم ختم هذه المقارنة ببيان أنهما كانا في الماضي في وصال لا يخاف معه تفرق، أما في الحاضر فهما في فراق لا يرجى معه لقاء.</a:t>
            </a:r>
            <a:endParaRPr lang="ar-SA" sz="2800"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وكما استخدم الشاعر المقابلة استخدم كذلك التصوير، فقد صور الحزن الشامل الملازم المهلك في صورة ثوب لا يَبلى ولكنه يُبلى لابسه.كما صور الهوى السعيد في صورة خمر تتساقى كؤوساً سائغة. أما الحزن فقد صوره غصصاً تقف في الحلوق.. كذلك صور الإخلاص والوفاء عقدة موثقة، وجعل الوصال حبلاً يأخذ كل الحبيبين بطرف منه.كما جعل الفراق والقطيعة توهيناً وحلاً لتلك العقدة، وقطعاً لذاك الحبل.</a:t>
            </a: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وكما استخدم الشاعر المقابلة والتصوير، استخدم كذلك الجناس، كعامل صوتي يزيد التأثير ويجَّمل الأسلوب. ومن ذلك قوله:“ </a:t>
            </a:r>
            <a:r>
              <a:rPr lang="ar-SA" b="1" u="sng" dirty="0" smtClean="0">
                <a:latin typeface="Simplified Arabic" pitchFamily="18" charset="-78"/>
                <a:cs typeface="Simplified Arabic" pitchFamily="18" charset="-78"/>
              </a:rPr>
              <a:t>صبح</a:t>
            </a:r>
            <a:r>
              <a:rPr lang="ar-SA" b="1" dirty="0" smtClean="0">
                <a:latin typeface="Simplified Arabic" pitchFamily="18" charset="-78"/>
                <a:cs typeface="Simplified Arabic" pitchFamily="18" charset="-78"/>
              </a:rPr>
              <a:t> البين </a:t>
            </a:r>
            <a:r>
              <a:rPr lang="ar-SA" b="1" u="sng" dirty="0" smtClean="0">
                <a:latin typeface="Simplified Arabic" pitchFamily="18" charset="-78"/>
                <a:cs typeface="Simplified Arabic" pitchFamily="18" charset="-78"/>
              </a:rPr>
              <a:t>صبحنا</a:t>
            </a:r>
            <a:r>
              <a:rPr lang="ar-SA" b="1" dirty="0" smtClean="0">
                <a:latin typeface="Simplified Arabic" pitchFamily="18" charset="-78"/>
                <a:cs typeface="Simplified Arabic" pitchFamily="18" charset="-78"/>
              </a:rPr>
              <a:t>“، وقوله:“لا </a:t>
            </a:r>
            <a:r>
              <a:rPr lang="ar-SA" b="1" u="sng" dirty="0" smtClean="0">
                <a:latin typeface="Simplified Arabic" pitchFamily="18" charset="-78"/>
                <a:cs typeface="Simplified Arabic" pitchFamily="18" charset="-78"/>
              </a:rPr>
              <a:t>يبلى</a:t>
            </a:r>
            <a:r>
              <a:rPr lang="ar-SA" b="1" dirty="0" smtClean="0">
                <a:latin typeface="Simplified Arabic" pitchFamily="18" charset="-78"/>
                <a:cs typeface="Simplified Arabic" pitchFamily="18" charset="-78"/>
              </a:rPr>
              <a:t> </a:t>
            </a:r>
            <a:r>
              <a:rPr lang="ar-SA" b="1" dirty="0" err="1" smtClean="0">
                <a:latin typeface="Simplified Arabic" pitchFamily="18" charset="-78"/>
                <a:cs typeface="Simplified Arabic" pitchFamily="18" charset="-78"/>
              </a:rPr>
              <a:t>و</a:t>
            </a:r>
            <a:r>
              <a:rPr lang="ar-SA" b="1" u="sng" dirty="0" err="1" smtClean="0">
                <a:latin typeface="Simplified Arabic" pitchFamily="18" charset="-78"/>
                <a:cs typeface="Simplified Arabic" pitchFamily="18" charset="-78"/>
              </a:rPr>
              <a:t>يبلينا</a:t>
            </a:r>
            <a:r>
              <a:rPr lang="ar-SA" b="1" dirty="0" smtClean="0">
                <a:latin typeface="Simplified Arabic" pitchFamily="18" charset="-78"/>
                <a:cs typeface="Simplified Arabic" pitchFamily="18" charset="-78"/>
              </a:rPr>
              <a:t>“، وقوله “لم </a:t>
            </a:r>
            <a:r>
              <a:rPr lang="ar-SA" b="1" u="sng" dirty="0" smtClean="0">
                <a:latin typeface="Simplified Arabic" pitchFamily="18" charset="-78"/>
                <a:cs typeface="Simplified Arabic" pitchFamily="18" charset="-78"/>
              </a:rPr>
              <a:t>يعتب</a:t>
            </a:r>
            <a:r>
              <a:rPr lang="ar-SA" b="1" dirty="0" smtClean="0">
                <a:latin typeface="Simplified Arabic" pitchFamily="18" charset="-78"/>
                <a:cs typeface="Simplified Arabic" pitchFamily="18" charset="-78"/>
              </a:rPr>
              <a:t> </a:t>
            </a:r>
            <a:r>
              <a:rPr lang="ar-SA" b="1" u="sng" dirty="0" smtClean="0">
                <a:latin typeface="Simplified Arabic" pitchFamily="18" charset="-78"/>
                <a:cs typeface="Simplified Arabic" pitchFamily="18" charset="-78"/>
              </a:rPr>
              <a:t>أعاديكم</a:t>
            </a:r>
            <a:r>
              <a:rPr lang="ar-SA" b="1" dirty="0" smtClean="0">
                <a:latin typeface="Simplified Arabic" pitchFamily="18" charset="-78"/>
                <a:cs typeface="Simplified Arabic" pitchFamily="18" charset="-78"/>
              </a:rPr>
              <a:t>........</a:t>
            </a:r>
            <a:r>
              <a:rPr lang="ar-SA" b="1" u="sng" dirty="0" smtClean="0">
                <a:latin typeface="Simplified Arabic" pitchFamily="18" charset="-78"/>
                <a:cs typeface="Simplified Arabic" pitchFamily="18" charset="-78"/>
              </a:rPr>
              <a:t>العتبى</a:t>
            </a:r>
            <a:r>
              <a:rPr lang="ar-SA" b="1" dirty="0" smtClean="0">
                <a:latin typeface="Simplified Arabic" pitchFamily="18" charset="-78"/>
                <a:cs typeface="Simplified Arabic" pitchFamily="18" charset="-78"/>
              </a:rPr>
              <a:t> </a:t>
            </a:r>
            <a:r>
              <a:rPr lang="ar-SA" b="1" u="sng" dirty="0" smtClean="0">
                <a:latin typeface="Simplified Arabic" pitchFamily="18" charset="-78"/>
                <a:cs typeface="Simplified Arabic" pitchFamily="18" charset="-78"/>
              </a:rPr>
              <a:t>أعادينا</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أسلوب التمني:“يا ليت شعري“. والاستثناء:“ إلا الوفاء“.</a:t>
            </a:r>
          </a:p>
          <a:p>
            <a:pPr algn="just" rtl="1"/>
            <a:r>
              <a:rPr lang="ar-SA" b="1" smtClean="0">
                <a:latin typeface="Simplified Arabic" pitchFamily="18" charset="-78"/>
                <a:cs typeface="Simplified Arabic" pitchFamily="18" charset="-78"/>
              </a:rPr>
              <a:t>الترادف المعنوي:“</a:t>
            </a:r>
            <a:r>
              <a:rPr lang="ar-SA" b="1" dirty="0" smtClean="0">
                <a:latin typeface="Simplified Arabic" pitchFamily="18" charset="-78"/>
                <a:cs typeface="Simplified Arabic" pitchFamily="18" charset="-78"/>
              </a:rPr>
              <a:t>نعتقد“و ”نتقلد“ وفي:“تقروا“و“تسروا“.</a:t>
            </a:r>
          </a:p>
          <a:p>
            <a:pPr algn="just" rtl="1"/>
            <a:r>
              <a:rPr lang="ar-SA" b="1" dirty="0" smtClean="0">
                <a:latin typeface="Simplified Arabic" pitchFamily="18" charset="-78"/>
                <a:cs typeface="Simplified Arabic" pitchFamily="18" charset="-78"/>
              </a:rPr>
              <a:t> </a:t>
            </a:r>
          </a:p>
          <a:p>
            <a:pPr algn="just" rtl="1"/>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الإعراب:</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(مازال يضحكنا).</a:t>
            </a:r>
          </a:p>
          <a:p>
            <a:pPr algn="just" rtl="1"/>
            <a:r>
              <a:rPr lang="ar-SA" b="1" dirty="0" smtClean="0">
                <a:latin typeface="Simplified Arabic" pitchFamily="18" charset="-78"/>
                <a:cs typeface="Simplified Arabic" pitchFamily="18" charset="-78"/>
              </a:rPr>
              <a:t>مازال: من أخوات كان ترفع الاسم وتنصب الخبر، واسمها ضمير مستتر تقديره(هو) يعود على الزمان.يضحكنا:يضحك: فعل مضارع مرفوع بالضمة الظاهرة، والفاعل ضمير مستتر تقديره(هو) </a:t>
            </a:r>
            <a:r>
              <a:rPr lang="ar-SA" b="1" dirty="0" err="1" smtClean="0">
                <a:latin typeface="Simplified Arabic" pitchFamily="18" charset="-78"/>
                <a:cs typeface="Simplified Arabic" pitchFamily="18" charset="-78"/>
              </a:rPr>
              <a:t>و</a:t>
            </a:r>
            <a:r>
              <a:rPr lang="ar-SA" b="1" dirty="0" smtClean="0">
                <a:latin typeface="Simplified Arabic" pitchFamily="18" charset="-78"/>
                <a:cs typeface="Simplified Arabic" pitchFamily="18" charset="-78"/>
              </a:rPr>
              <a:t>(</a:t>
            </a:r>
            <a:r>
              <a:rPr lang="ar-SA" b="1" dirty="0" err="1" smtClean="0">
                <a:latin typeface="Simplified Arabic" pitchFamily="18" charset="-78"/>
                <a:cs typeface="Simplified Arabic" pitchFamily="18" charset="-78"/>
              </a:rPr>
              <a:t>نا</a:t>
            </a:r>
            <a:r>
              <a:rPr lang="ar-SA" b="1" dirty="0" smtClean="0">
                <a:latin typeface="Simplified Arabic" pitchFamily="18" charset="-78"/>
                <a:cs typeface="Simplified Arabic" pitchFamily="18" charset="-78"/>
              </a:rPr>
              <a:t>):ضمير مبني في محل نصب مفعول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،وجملة(يضحكنا):في محل نصب خبر مازال.</a:t>
            </a:r>
          </a:p>
          <a:p>
            <a:pPr algn="just" rtl="1"/>
            <a:r>
              <a:rPr lang="ar-SA" b="1" dirty="0" smtClean="0">
                <a:latin typeface="Simplified Arabic" pitchFamily="18" charset="-78"/>
                <a:cs typeface="Simplified Arabic" pitchFamily="18" charset="-78"/>
              </a:rPr>
              <a:t>(أن تقروا): </a:t>
            </a:r>
            <a:r>
              <a:rPr lang="ar-SA" b="1" smtClean="0">
                <a:latin typeface="Simplified Arabic" pitchFamily="18" charset="-78"/>
                <a:cs typeface="Simplified Arabic" pitchFamily="18" charset="-78"/>
              </a:rPr>
              <a:t>أداة نصب</a:t>
            </a:r>
            <a:r>
              <a:rPr lang="ar-SA" b="1" dirty="0" smtClean="0">
                <a:latin typeface="Simplified Arabic" pitchFamily="18" charset="-78"/>
                <a:cs typeface="Simplified Arabic" pitchFamily="18" charset="-78"/>
              </a:rPr>
              <a:t>. تقروا: فعل مضارع منصوب بأن وعلامة النصب حذف النون؛لأنه من الأفعال الخمسة.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1578</TotalTime>
  <Words>981</Words>
  <Application>Microsoft Office PowerPoint</Application>
  <PresentationFormat>A4 Paper (210x297 mm)‎</PresentationFormat>
  <Paragraphs>98</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الرابعة عشرة  (ابن زيدون وقصيدته في ولادة بنت المستكفي)</vt:lpstr>
      <vt:lpstr>عناصر المحاضرة:</vt:lpstr>
      <vt:lpstr>مقدمة:</vt:lpstr>
      <vt:lpstr>القصيدة:</vt:lpstr>
      <vt:lpstr>تابع:</vt:lpstr>
      <vt:lpstr>الشاعر:</vt:lpstr>
      <vt:lpstr>اللغويات:</vt:lpstr>
      <vt:lpstr>التحليل:</vt:lpstr>
      <vt:lpstr>تابع:</vt:lpstr>
      <vt:lpstr>تابع:</vt:lpstr>
      <vt:lpstr>البلاغة:</vt:lpstr>
      <vt:lpstr>تابع:</vt:lpstr>
      <vt:lpstr>تابع:</vt:lpstr>
      <vt:lpstr>الإعراب:</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122</cp:revision>
  <dcterms:created xsi:type="dcterms:W3CDTF">2009-10-14T19:14:34Z</dcterms:created>
  <dcterms:modified xsi:type="dcterms:W3CDTF">2011-10-25T07:28:15Z</dcterms:modified>
</cp:coreProperties>
</file>