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0" r:id="rId2"/>
    <p:sldId id="257" r:id="rId3"/>
    <p:sldId id="267" r:id="rId4"/>
    <p:sldId id="320" r:id="rId5"/>
    <p:sldId id="302" r:id="rId6"/>
    <p:sldId id="303" r:id="rId7"/>
    <p:sldId id="304" r:id="rId8"/>
    <p:sldId id="305" r:id="rId9"/>
    <p:sldId id="321" r:id="rId10"/>
    <p:sldId id="322" r:id="rId11"/>
    <p:sldId id="266" r:id="rId12"/>
  </p:sldIdLst>
  <p:sldSz cx="9906000" cy="6858000" type="A4"/>
  <p:notesSz cx="6669088" cy="992822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97" autoAdjust="0"/>
    <p:restoredTop sz="94664" autoAdjust="0"/>
  </p:normalViewPr>
  <p:slideViewPr>
    <p:cSldViewPr>
      <p:cViewPr>
        <p:scale>
          <a:sx n="70" d="100"/>
          <a:sy n="70" d="100"/>
        </p:scale>
        <p:origin x="-1164" y="-27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777607" y="0"/>
            <a:ext cx="2889938" cy="496411"/>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2/13/2012</a:t>
            </a:fld>
            <a:endParaRPr lang="en-US"/>
          </a:p>
        </p:txBody>
      </p:sp>
      <p:sp>
        <p:nvSpPr>
          <p:cNvPr id="4" name="Slide Image Placeholder 3"/>
          <p:cNvSpPr>
            <a:spLocks noGrp="1" noRot="1" noChangeAspect="1"/>
          </p:cNvSpPr>
          <p:nvPr>
            <p:ph type="sldImg" idx="2"/>
          </p:nvPr>
        </p:nvSpPr>
        <p:spPr>
          <a:xfrm>
            <a:off x="646113" y="744538"/>
            <a:ext cx="5376862"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777607" y="9430091"/>
            <a:ext cx="2889938" cy="496411"/>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الأدب فى صدر الإسلام</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smtClean="0">
                <a:solidFill>
                  <a:srgbClr val="7F7F7F"/>
                </a:solidFill>
                <a:latin typeface="Calibri" pitchFamily="34" charset="0"/>
                <a:cs typeface="Times New Roman" pitchFamily="18" charset="0"/>
              </a:rPr>
              <a:t> توفيق القرم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هذه المحاضرة مكونة من موضوعين</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571500" indent="-571500" rtl="1" eaLnBrk="1" hangingPunct="1">
              <a:buFont typeface="Arial" pitchFamily="34" charset="0"/>
              <a:buChar char="•"/>
            </a:pPr>
            <a:r>
              <a:rPr lang="ar-SA" sz="4000" b="1" dirty="0" smtClean="0">
                <a:cs typeface="Arial" pitchFamily="34" charset="0"/>
              </a:rPr>
              <a:t>موقف الإسلام من الشعر .</a:t>
            </a:r>
            <a:endParaRPr lang="ar-EG" sz="4000" b="1" dirty="0" smtClean="0">
              <a:cs typeface="Arial" pitchFamily="34" charset="0"/>
            </a:endParaRPr>
          </a:p>
          <a:p>
            <a:pPr marL="571500" indent="-571500" rtl="1" eaLnBrk="1" hangingPunct="1">
              <a:buFont typeface="Arial" pitchFamily="34" charset="0"/>
              <a:buChar char="•"/>
            </a:pPr>
            <a:r>
              <a:rPr lang="ar-SA" sz="4000" b="1" dirty="0" smtClean="0">
                <a:cs typeface="Arial" pitchFamily="34" charset="0"/>
              </a:rPr>
              <a:t>ضعف الشعر فى هذا الطور .</a:t>
            </a:r>
            <a:endParaRPr lang="ar-EG" sz="4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موقف الإسلام من الشعر</a:t>
            </a:r>
            <a:endParaRPr lang="en-US" dirty="0">
              <a:solidFill>
                <a:srgbClr val="C00000"/>
              </a:solidFill>
            </a:endParaRPr>
          </a:p>
        </p:txBody>
      </p:sp>
      <p:sp>
        <p:nvSpPr>
          <p:cNvPr id="7171" name="Text Placeholder 5"/>
          <p:cNvSpPr>
            <a:spLocks noGrp="1"/>
          </p:cNvSpPr>
          <p:nvPr>
            <p:ph idx="1"/>
          </p:nvPr>
        </p:nvSpPr>
        <p:spPr>
          <a:xfrm>
            <a:off x="609600" y="1371600"/>
            <a:ext cx="8915400" cy="4800599"/>
          </a:xfrm>
        </p:spPr>
        <p:txBody>
          <a:bodyPr/>
          <a:lstStyle/>
          <a:p>
            <a:pPr marL="0" indent="0" algn="just" rtl="1" eaLnBrk="1" hangingPunct="1"/>
            <a:r>
              <a:rPr lang="ar-SA" sz="2400" b="1" dirty="0" smtClean="0">
                <a:cs typeface="Arial" pitchFamily="34" charset="0"/>
              </a:rPr>
              <a:t>     ورد ذِكرُ الشعر والشعراء فى القرآن الكريم ست مرات، ومن هذه الآيات الكريمة ما هدف إلى دحض مزاعم المشركين، حيث نسبوا إلى محمد </a:t>
            </a:r>
            <a:r>
              <a:rPr lang="ar-SA" sz="1400" b="1" dirty="0" smtClean="0">
                <a:cs typeface="Arial" pitchFamily="34" charset="0"/>
              </a:rPr>
              <a:t>(صلى الله عليه وسلم)  </a:t>
            </a:r>
            <a:r>
              <a:rPr lang="ar-SA" sz="2400" b="1" dirty="0" smtClean="0">
                <a:cs typeface="Arial" pitchFamily="34" charset="0"/>
              </a:rPr>
              <a:t>صفة الشاعر. قال تعالى: (بل قالوا أضغاث أحلام، بل افتراه، بل هو شاعر ...)</a:t>
            </a:r>
          </a:p>
          <a:p>
            <a:pPr marL="0" indent="0" algn="just" rtl="1" eaLnBrk="1" hangingPunct="1"/>
            <a:r>
              <a:rPr lang="ar-SA" sz="2400" b="1" dirty="0" smtClean="0">
                <a:cs typeface="Arial" pitchFamily="34" charset="0"/>
              </a:rPr>
              <a:t>    ومنها ما نفى عن القرآن الكريم صفة الشاعرية، قال تعالى:(وما هو بقول شاعر قليلا ما تؤمنون)؛ لأن الشاعرية تُلقي على الرسول الكريم (صلى الله عليه وسلم) ظلالاً من الجنون، والإقبال على الملذات واللهو. </a:t>
            </a:r>
          </a:p>
          <a:p>
            <a:pPr marL="0" indent="0" algn="just" rtl="1" eaLnBrk="1" hangingPunct="1"/>
            <a:r>
              <a:rPr lang="ar-SA" sz="2400" b="1" dirty="0" smtClean="0">
                <a:cs typeface="Arial" pitchFamily="34" charset="0"/>
              </a:rPr>
              <a:t>    غير أن القرآن الكريم قطع رأيه بأمر الشعر بهذه الآية:(</a:t>
            </a:r>
            <a:r>
              <a:rPr lang="ar-SA" sz="2400" b="1" dirty="0"/>
              <a:t>وَالشُّعَرَاء يَتَّبِعُهُمُ الْغَاوُونَ* أَلَمْ تَرَ أَنَّهُمْ فِي كُلِّ وَادٍ يَهِيمُونَ* وَأَنَّهُمْ يَقُولُونَ مَا لَا </a:t>
            </a:r>
            <a:r>
              <a:rPr lang="ar-SA" sz="2400" b="1" dirty="0" smtClean="0"/>
              <a:t>يَفْعَلُونَ* إلا الذين آمنوا وعملوا الصالحات)</a:t>
            </a:r>
          </a:p>
          <a:p>
            <a:pPr marL="0" indent="0" algn="just" rtl="1" eaLnBrk="1" hangingPunct="1"/>
            <a:r>
              <a:rPr lang="ar-SA" sz="2400" b="1" dirty="0" smtClean="0">
                <a:cs typeface="Arial" pitchFamily="34" charset="0"/>
              </a:rPr>
              <a:t>    وَيُعَلِّقُ ابن رشيق القيرواني على هذا النص القرآني الكريم بأنه يستهدف شعراء المشركين، ويستثني المسلمين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2342640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تابع</a:t>
            </a:r>
            <a:r>
              <a:rPr lang="ar-EG" dirty="0">
                <a:solidFill>
                  <a:srgbClr val="C00000"/>
                </a:solidFill>
              </a:rPr>
              <a:t> </a:t>
            </a:r>
            <a:r>
              <a:rPr lang="ar-SA" dirty="0">
                <a:solidFill>
                  <a:srgbClr val="C00000"/>
                </a:solidFill>
              </a:rPr>
              <a:t>موقف الإسلام من الشعر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r>
              <a:rPr lang="ar-SA" sz="2400" b="1" dirty="0" smtClean="0">
                <a:cs typeface="Arial" pitchFamily="34" charset="0"/>
              </a:rPr>
              <a:t>    وثمّة أقوال ومواقف للرسول</a:t>
            </a:r>
            <a:r>
              <a:rPr lang="ar-SA" sz="1200" b="1" dirty="0" smtClean="0">
                <a:cs typeface="Arial" pitchFamily="34" charset="0"/>
              </a:rPr>
              <a:t>(صلى الله عليه وسلم) </a:t>
            </a:r>
            <a:r>
              <a:rPr lang="ar-SA" sz="2400" b="1" dirty="0" smtClean="0">
                <a:cs typeface="Arial" pitchFamily="34" charset="0"/>
              </a:rPr>
              <a:t>تفصح عن رأيه بقول الشاعر. </a:t>
            </a:r>
            <a:r>
              <a:rPr lang="ar-SA" sz="2400" b="1" dirty="0" err="1" smtClean="0">
                <a:cs typeface="Arial" pitchFamily="34" charset="0"/>
              </a:rPr>
              <a:t>وطبيعى</a:t>
            </a:r>
            <a:r>
              <a:rPr lang="ar-SA" sz="2400" b="1" dirty="0">
                <a:cs typeface="Arial" pitchFamily="34" charset="0"/>
              </a:rPr>
              <a:t> </a:t>
            </a:r>
            <a:r>
              <a:rPr lang="ar-SA" sz="2400" b="1" dirty="0" smtClean="0">
                <a:cs typeface="Arial" pitchFamily="34" charset="0"/>
              </a:rPr>
              <a:t>أن يتوافق مع القرآن الكريم، فقال رسول الله</a:t>
            </a:r>
            <a:r>
              <a:rPr lang="ar-SA" sz="1200" b="1" dirty="0" smtClean="0">
                <a:cs typeface="Arial" pitchFamily="34" charset="0"/>
              </a:rPr>
              <a:t>(صلى الله عليه وسلم)</a:t>
            </a:r>
            <a:r>
              <a:rPr lang="ar-SA" sz="2400" b="1" dirty="0" smtClean="0">
                <a:cs typeface="Arial" pitchFamily="34" charset="0"/>
              </a:rPr>
              <a:t>:(إنما</a:t>
            </a:r>
            <a:r>
              <a:rPr lang="ar-SA" sz="2400" b="1" dirty="0" smtClean="0"/>
              <a:t> الشعرُ كلامٌ مؤلفٌ </a:t>
            </a:r>
            <a:r>
              <a:rPr lang="ar-SA" sz="2400" b="1" dirty="0"/>
              <a:t>فما </a:t>
            </a:r>
            <a:r>
              <a:rPr lang="ar-SA" sz="2400" b="1" dirty="0" smtClean="0"/>
              <a:t>وافق الحق </a:t>
            </a:r>
            <a:r>
              <a:rPr lang="ar-SA" sz="2400" b="1" dirty="0"/>
              <a:t>منه</a:t>
            </a:r>
            <a:r>
              <a:rPr lang="ar-SA" sz="2400" dirty="0"/>
              <a:t> فهو حسن وما لم يوافق </a:t>
            </a:r>
            <a:r>
              <a:rPr lang="ar-SA" sz="2400" b="1" dirty="0"/>
              <a:t>الحق</a:t>
            </a:r>
            <a:r>
              <a:rPr lang="ar-SA" sz="2400" dirty="0"/>
              <a:t> فلا خير </a:t>
            </a:r>
            <a:r>
              <a:rPr lang="ar-SA" sz="2400" dirty="0" smtClean="0"/>
              <a:t>فيه).</a:t>
            </a:r>
          </a:p>
          <a:p>
            <a:pPr marL="0" indent="0" algn="just" rtl="1" eaLnBrk="1" hangingPunct="1"/>
            <a:r>
              <a:rPr lang="ar-SA" sz="2400" b="1" dirty="0" smtClean="0">
                <a:cs typeface="Arial" pitchFamily="34" charset="0"/>
              </a:rPr>
              <a:t>    كما أنه</a:t>
            </a:r>
            <a:r>
              <a:rPr lang="ar-SA" sz="1200" b="1" dirty="0" smtClean="0">
                <a:cs typeface="Arial" pitchFamily="34" charset="0"/>
              </a:rPr>
              <a:t>(عليه الصلاة والسلام)</a:t>
            </a:r>
            <a:r>
              <a:rPr lang="ar-SA" sz="2400" b="1" dirty="0" smtClean="0">
                <a:cs typeface="Arial" pitchFamily="34" charset="0"/>
              </a:rPr>
              <a:t>نهى </a:t>
            </a:r>
            <a:r>
              <a:rPr lang="ar-SA" sz="2400" b="1" dirty="0">
                <a:cs typeface="Arial" pitchFamily="34" charset="0"/>
              </a:rPr>
              <a:t>عن رواية الشعر الذى </a:t>
            </a:r>
            <a:r>
              <a:rPr lang="ar-SA" sz="2400" b="1" dirty="0" smtClean="0">
                <a:cs typeface="Arial" pitchFamily="34" charset="0"/>
              </a:rPr>
              <a:t>يذكرُ الأعراضَ ويثيرُ الأحقادَ، قائلاً:(لئن يمتلئ جوفُ </a:t>
            </a:r>
            <a:r>
              <a:rPr lang="ar-SA" sz="2400" b="1" dirty="0">
                <a:cs typeface="Arial" pitchFamily="34" charset="0"/>
              </a:rPr>
              <a:t>أحدكم </a:t>
            </a:r>
            <a:r>
              <a:rPr lang="ar-SA" sz="2400" b="1" dirty="0" smtClean="0">
                <a:cs typeface="Arial" pitchFamily="34" charset="0"/>
              </a:rPr>
              <a:t>قيحاً </a:t>
            </a:r>
            <a:r>
              <a:rPr lang="ar-SA" sz="2400" b="1" dirty="0">
                <a:cs typeface="Arial" pitchFamily="34" charset="0"/>
              </a:rPr>
              <a:t>حتى يريه </a:t>
            </a:r>
            <a:r>
              <a:rPr lang="ar-SA" sz="2400" b="1" dirty="0" smtClean="0">
                <a:cs typeface="Arial" pitchFamily="34" charset="0"/>
              </a:rPr>
              <a:t>خيرٌ </a:t>
            </a:r>
            <a:r>
              <a:rPr lang="ar-SA" sz="2400" b="1" dirty="0">
                <a:cs typeface="Arial" pitchFamily="34" charset="0"/>
              </a:rPr>
              <a:t>من </a:t>
            </a:r>
            <a:r>
              <a:rPr lang="ar-SA" sz="2400" b="1" dirty="0" smtClean="0">
                <a:cs typeface="Arial" pitchFamily="34" charset="0"/>
              </a:rPr>
              <a:t>أن يمتلئ شعراً)</a:t>
            </a:r>
            <a:r>
              <a:rPr lang="ar-SA" sz="2400" b="1" dirty="0">
                <a:cs typeface="Arial" pitchFamily="34" charset="0"/>
              </a:rPr>
              <a:t> </a:t>
            </a:r>
            <a:r>
              <a:rPr lang="ar-SA" sz="2400" b="1" dirty="0" smtClean="0">
                <a:cs typeface="Arial" pitchFamily="34" charset="0"/>
              </a:rPr>
              <a:t>.</a:t>
            </a:r>
          </a:p>
          <a:p>
            <a:pPr marL="0" indent="0" algn="just" rtl="1" eaLnBrk="1" hangingPunct="1"/>
            <a:r>
              <a:rPr lang="ar-SA" sz="2400" b="1" dirty="0" smtClean="0">
                <a:cs typeface="Arial" pitchFamily="34" charset="0"/>
              </a:rPr>
              <a:t>    أباح الرسول</a:t>
            </a:r>
            <a:r>
              <a:rPr lang="ar-SA" sz="1200" b="1" dirty="0" smtClean="0">
                <a:cs typeface="Arial" pitchFamily="34" charset="0"/>
              </a:rPr>
              <a:t>(صلى الله عليه وسلم)</a:t>
            </a:r>
            <a:r>
              <a:rPr lang="ar-SA" sz="2400" b="1" dirty="0" smtClean="0">
                <a:cs typeface="Arial" pitchFamily="34" charset="0"/>
              </a:rPr>
              <a:t>قولَ الشعرِ، واستمعَ إلى الشاعر النابغةِ الجعديّ	، وقال له:(لا يفضض الله فاك)، وذلك بعد قوله:</a:t>
            </a:r>
          </a:p>
          <a:p>
            <a:pPr marL="0" indent="0" algn="just" rtl="1" eaLnBrk="1" hangingPunct="1"/>
            <a:r>
              <a:rPr lang="ar-SA" sz="2400" b="1" dirty="0" smtClean="0">
                <a:cs typeface="Arial" pitchFamily="34" charset="0"/>
              </a:rPr>
              <a:t>      أتيتُ رسولَ الله إذ جاء بالهدى                      ويتلوا كتاباً كالمجرّة نيّرا </a:t>
            </a:r>
          </a:p>
          <a:p>
            <a:pPr marL="0" indent="0" algn="just" rtl="1" eaLnBrk="1" hangingPunct="1"/>
            <a:r>
              <a:rPr lang="ar-SA" sz="2400" b="1" dirty="0" smtClean="0">
                <a:cs typeface="Arial" pitchFamily="34" charset="0"/>
              </a:rPr>
              <a:t>    كما أنه عليه الصلاة والسلام استمع إلى الشاعر كعب بن زهير، حين جاء إليه خافضاً جناحه تائباً، وذلك بالقصيدة المشهورة : بـــانت سعاد .... ، وفيها يقول :</a:t>
            </a:r>
          </a:p>
          <a:p>
            <a:pPr marL="0" indent="0" algn="just" rtl="1" eaLnBrk="1" hangingPunct="1"/>
            <a:r>
              <a:rPr lang="ar-SA" sz="2400" b="1" dirty="0" smtClean="0">
                <a:cs typeface="Arial" pitchFamily="34" charset="0"/>
              </a:rPr>
              <a:t>إنّ الرسولَ لنورٌ يُستضاء </a:t>
            </a:r>
            <a:r>
              <a:rPr lang="ar-SA" sz="2400" b="1" dirty="0" err="1" smtClean="0">
                <a:cs typeface="Arial" pitchFamily="34" charset="0"/>
              </a:rPr>
              <a:t>به</a:t>
            </a:r>
            <a:r>
              <a:rPr lang="ar-SA" sz="2400" b="1" dirty="0" smtClean="0">
                <a:cs typeface="Arial" pitchFamily="34" charset="0"/>
              </a:rPr>
              <a:t>             مهندٌ من سيوف الله مسلولُ</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a:t>
            </a:r>
            <a:r>
              <a:rPr lang="ar-EG" dirty="0">
                <a:solidFill>
                  <a:srgbClr val="C00000"/>
                </a:solidFill>
              </a:rPr>
              <a:t> </a:t>
            </a:r>
            <a:r>
              <a:rPr lang="ar-SA" dirty="0">
                <a:solidFill>
                  <a:srgbClr val="C00000"/>
                </a:solidFill>
              </a:rPr>
              <a:t>موقف الإسلام من الشعر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lnSpc>
                <a:spcPct val="200000"/>
              </a:lnSpc>
            </a:pPr>
            <a:r>
              <a:rPr lang="ar-SA" sz="2400" b="1" dirty="0" smtClean="0">
                <a:cs typeface="Arial" pitchFamily="34" charset="0"/>
              </a:rPr>
              <a:t>        وبعد معركة أُحُد استمع عليه الصلاة والسلام إلى كعب بن مالك، وكان معجباً         ببيت سُحيم عبد بنى الحسحاس :</a:t>
            </a:r>
          </a:p>
          <a:p>
            <a:pPr marL="0" indent="0" algn="just" rtl="1" eaLnBrk="1" hangingPunct="1">
              <a:lnSpc>
                <a:spcPct val="200000"/>
              </a:lnSpc>
            </a:pPr>
            <a:r>
              <a:rPr lang="ar-SA" sz="2400" b="1" dirty="0" err="1" smtClean="0"/>
              <a:t>عميــرةَ</a:t>
            </a:r>
            <a:r>
              <a:rPr lang="ar-SA" sz="2400" b="1" dirty="0" smtClean="0"/>
              <a:t> </a:t>
            </a:r>
            <a:r>
              <a:rPr lang="ar-SA" sz="2400" b="1" dirty="0"/>
              <a:t>ودّع إن </a:t>
            </a:r>
            <a:r>
              <a:rPr lang="ar-SA" sz="2400" b="1" dirty="0" smtClean="0"/>
              <a:t>تجهّزتَ</a:t>
            </a:r>
            <a:r>
              <a:rPr lang="ar-SA" sz="2400" b="1" dirty="0"/>
              <a:t> غازيـا </a:t>
            </a:r>
            <a:r>
              <a:rPr lang="ar-SA" sz="2400" b="1" dirty="0" smtClean="0"/>
              <a:t>            كفى </a:t>
            </a:r>
            <a:r>
              <a:rPr lang="ar-SA" sz="2400" b="1" dirty="0"/>
              <a:t>الشيبُ </a:t>
            </a:r>
            <a:r>
              <a:rPr lang="ar-SA" sz="2400" b="1" dirty="0" smtClean="0"/>
              <a:t>والإسلامُ </a:t>
            </a:r>
            <a:r>
              <a:rPr lang="ar-SA" sz="2400" b="1" dirty="0"/>
              <a:t>للمـرء </a:t>
            </a:r>
            <a:r>
              <a:rPr lang="ar-SA" sz="2400" b="1" dirty="0" smtClean="0"/>
              <a:t>ناهيا</a:t>
            </a:r>
          </a:p>
          <a:p>
            <a:pPr marL="0" indent="0" algn="just" rtl="1" eaLnBrk="1" hangingPunct="1">
              <a:lnSpc>
                <a:spcPct val="200000"/>
              </a:lnSpc>
            </a:pPr>
            <a:r>
              <a:rPr lang="ar-SA" sz="2400" b="1" dirty="0" smtClean="0">
                <a:solidFill>
                  <a:schemeClr val="tx1">
                    <a:lumMod val="95000"/>
                    <a:lumOff val="5000"/>
                  </a:schemeClr>
                </a:solidFill>
                <a:cs typeface="Arial" pitchFamily="34" charset="0"/>
              </a:rPr>
              <a:t>ويُذكَرُ أنَّهُ عليه الصلاةُ والسلامُ هدرَ دماءَ شعراء نَاكروا الإسلام، مثل كعب بن الأشرف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a:t>
            </a:r>
            <a:r>
              <a:rPr lang="ar-EG" dirty="0">
                <a:solidFill>
                  <a:srgbClr val="C00000"/>
                </a:solidFill>
              </a:rPr>
              <a:t> </a:t>
            </a:r>
            <a:r>
              <a:rPr lang="ar-SA" dirty="0">
                <a:solidFill>
                  <a:srgbClr val="C00000"/>
                </a:solidFill>
              </a:rPr>
              <a:t>موقف الإسلام من الشعر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SA" sz="2400" b="1" dirty="0" smtClean="0">
                <a:cs typeface="Arial" pitchFamily="34" charset="0"/>
              </a:rPr>
              <a:t>    أما الخلفاءُ الراشدون فكان موقفهم من الشعر مُسْتَمَدَّاً من القرآن والسنّة، فقد خاطب أبو بكر الناس من شعر طفيل الغنوي :</a:t>
            </a:r>
          </a:p>
          <a:p>
            <a:pPr marL="0" indent="0" algn="ctr" rtl="1" eaLnBrk="1" hangingPunct="1"/>
            <a:r>
              <a:rPr lang="ar-SA" sz="2400" b="1" dirty="0">
                <a:solidFill>
                  <a:schemeClr val="tx1">
                    <a:lumMod val="95000"/>
                    <a:lumOff val="5000"/>
                  </a:schemeClr>
                </a:solidFill>
              </a:rPr>
              <a:t>جَزى اللَهُ عَنّا جَعفَراً </a:t>
            </a:r>
            <a:r>
              <a:rPr lang="ar-SA" sz="2400" b="1" dirty="0" smtClean="0">
                <a:solidFill>
                  <a:schemeClr val="tx1">
                    <a:lumMod val="95000"/>
                    <a:lumOff val="5000"/>
                  </a:schemeClr>
                </a:solidFill>
              </a:rPr>
              <a:t>حين َأَزْلَقَتْ</a:t>
            </a:r>
            <a:r>
              <a:rPr lang="ar-SA" sz="2400" b="1" dirty="0">
                <a:solidFill>
                  <a:schemeClr val="tx1">
                    <a:lumMod val="95000"/>
                    <a:lumOff val="5000"/>
                  </a:schemeClr>
                </a:solidFill>
              </a:rPr>
              <a:t> </a:t>
            </a:r>
            <a:r>
              <a:rPr lang="ar-SA" sz="2400" b="1" dirty="0" smtClean="0">
                <a:solidFill>
                  <a:schemeClr val="tx1">
                    <a:lumMod val="95000"/>
                    <a:lumOff val="5000"/>
                  </a:schemeClr>
                </a:solidFill>
              </a:rPr>
              <a:t>         بِنا </a:t>
            </a:r>
            <a:r>
              <a:rPr lang="ar-SA" sz="2400" b="1" dirty="0">
                <a:solidFill>
                  <a:schemeClr val="tx1">
                    <a:lumMod val="95000"/>
                    <a:lumOff val="5000"/>
                  </a:schemeClr>
                </a:solidFill>
              </a:rPr>
              <a:t>نَعلُنا في الواطِئينَ </a:t>
            </a:r>
            <a:r>
              <a:rPr lang="ar-SA" sz="2400" b="1" dirty="0" smtClean="0">
                <a:solidFill>
                  <a:schemeClr val="tx1">
                    <a:lumMod val="95000"/>
                    <a:lumOff val="5000"/>
                  </a:schemeClr>
                </a:solidFill>
              </a:rPr>
              <a:t>فَزَلَّتِ</a:t>
            </a:r>
          </a:p>
          <a:p>
            <a:pPr marL="0" indent="0" rtl="1" eaLnBrk="1" hangingPunct="1"/>
            <a:r>
              <a:rPr lang="ar-SA" sz="2400" b="1" dirty="0" smtClean="0">
                <a:solidFill>
                  <a:schemeClr val="tx1">
                    <a:lumMod val="95000"/>
                    <a:lumOff val="5000"/>
                  </a:schemeClr>
                </a:solidFill>
                <a:cs typeface="Arial" pitchFamily="34" charset="0"/>
              </a:rPr>
              <a:t>    واعتنى عمر بالشعر فقال : إنَّ الشعر يَدُلّ على معالي الأخلاقِ وصوابِ الرأي ومعرفةِ الأنسابِ، ولكنه حارب الشعر الذي يسيءُ </a:t>
            </a:r>
            <a:r>
              <a:rPr lang="ar-SA" sz="2400" b="1" dirty="0">
                <a:solidFill>
                  <a:schemeClr val="tx1">
                    <a:lumMod val="95000"/>
                    <a:lumOff val="5000"/>
                  </a:schemeClr>
                </a:solidFill>
                <a:cs typeface="Arial" pitchFamily="34" charset="0"/>
              </a:rPr>
              <a:t>إ</a:t>
            </a:r>
            <a:r>
              <a:rPr lang="ar-SA" sz="2400" b="1" dirty="0" smtClean="0">
                <a:solidFill>
                  <a:schemeClr val="tx1">
                    <a:lumMod val="95000"/>
                    <a:lumOff val="5000"/>
                  </a:schemeClr>
                </a:solidFill>
                <a:cs typeface="Arial" pitchFamily="34" charset="0"/>
              </a:rPr>
              <a:t>لى الإسلام والأخلاق، فقد سجن عمر الحطيئة حين هجا الزبرقان، وحين كان حسان يهجو قريشاً بشعر ينكأ الجراح ويثير العصبية قال : أرغاء كرغاء البعير!!، وعزل النعمان بن عدي حين قال</a:t>
            </a:r>
            <a:r>
              <a:rPr lang="ar-SA" sz="2400" b="1" dirty="0">
                <a:solidFill>
                  <a:schemeClr val="tx1">
                    <a:lumMod val="95000"/>
                    <a:lumOff val="5000"/>
                  </a:schemeClr>
                </a:solidFill>
                <a:cs typeface="Arial" pitchFamily="34" charset="0"/>
              </a:rPr>
              <a:t> </a:t>
            </a:r>
            <a:r>
              <a:rPr lang="ar-SA" sz="2400" b="1" dirty="0" smtClean="0">
                <a:solidFill>
                  <a:schemeClr val="tx1">
                    <a:lumMod val="95000"/>
                    <a:lumOff val="5000"/>
                  </a:schemeClr>
                </a:solidFill>
                <a:cs typeface="Arial" pitchFamily="34" charset="0"/>
              </a:rPr>
              <a:t>:</a:t>
            </a:r>
          </a:p>
          <a:p>
            <a:pPr marL="0" indent="0" rtl="1" eaLnBrk="1" hangingPunct="1"/>
            <a:r>
              <a:rPr lang="ar-SA" sz="2400" dirty="0" smtClean="0"/>
              <a:t>              من مُبلغُ الحسناءَ أنّ حليلَها           بميسانَ يُسقى </a:t>
            </a:r>
            <a:r>
              <a:rPr lang="ar-SA" sz="2400" dirty="0"/>
              <a:t>في </a:t>
            </a:r>
            <a:r>
              <a:rPr lang="ar-SA" sz="2400" dirty="0" smtClean="0"/>
              <a:t>زجاجٍ وحنْتمِ</a:t>
            </a:r>
            <a:r>
              <a:rPr lang="ar-SA" sz="2400" dirty="0"/>
              <a:t/>
            </a:r>
            <a:br>
              <a:rPr lang="ar-SA" sz="2400" dirty="0"/>
            </a:br>
            <a:r>
              <a:rPr lang="ar-SA" sz="2400" dirty="0" smtClean="0"/>
              <a:t>             إذا شئتُ غنّتني دهاقينُ قريةٍ           وصنّاجةٌ تجثو </a:t>
            </a:r>
            <a:r>
              <a:rPr lang="ar-SA" sz="2400" dirty="0"/>
              <a:t>على </a:t>
            </a:r>
            <a:r>
              <a:rPr lang="ar-SA" sz="2400" dirty="0" smtClean="0"/>
              <a:t>كلّ مَنسَـــمِ</a:t>
            </a:r>
            <a:endParaRPr lang="ar-SA" sz="2400" b="1" dirty="0">
              <a:solidFill>
                <a:schemeClr val="tx1">
                  <a:lumMod val="95000"/>
                  <a:lumOff val="5000"/>
                </a:schemeClr>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a:solidFill>
                  <a:srgbClr val="C00000"/>
                </a:solidFill>
              </a:rPr>
              <a:t>تابع</a:t>
            </a:r>
            <a:r>
              <a:rPr lang="ar-EG" dirty="0">
                <a:solidFill>
                  <a:srgbClr val="C00000"/>
                </a:solidFill>
              </a:rPr>
              <a:t> </a:t>
            </a:r>
            <a:r>
              <a:rPr lang="ar-SA" dirty="0">
                <a:solidFill>
                  <a:srgbClr val="C00000"/>
                </a:solidFill>
              </a:rPr>
              <a:t>موقف الإسلام من الشعر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SA" sz="2400" b="1" dirty="0" smtClean="0">
                <a:cs typeface="Arial" pitchFamily="34" charset="0"/>
              </a:rPr>
              <a:t>    كان عثمان يَحْتَفِي بالشعر، ويستشهد به في كلامه، أي الشعر الذي يتوافق مع الحق، وَحَبَسَ ضَابَئَ بنَ الحارثِ البَرْجَمَيِّ حين هجا قوماً من بنى نهشل. وعن علي رضى الله عنه فقد كان شاعراً مُفَوَّهَاً، وسارَ على نهجهم الصحابةُ، مِنْ مثلِ عبدالله بنِ عباس الذي قال: إذا قرأتم شيئاً من كتاب الله فلم تعرفوه فاطلبوه فى أشعار العرب، فإن الشعر ديوان العرب .</a:t>
            </a:r>
          </a:p>
          <a:p>
            <a:pPr marL="0" indent="0" rtl="1" eaLnBrk="1" hangingPunct="1"/>
            <a:r>
              <a:rPr lang="ar-SA" sz="2400" b="1" dirty="0" smtClean="0">
                <a:cs typeface="Arial" pitchFamily="34" charset="0"/>
              </a:rPr>
              <a:t>    وخلاصة القول: أنَّ الإسلامَ قَدْ نَظَرَ إلى الشعرِ كَأَدَاةٍ يتوجبُ تَوظيفُها لإرساء القيم الإسلامية الجديدة .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extLst>
      <p:ext uri="{BB962C8B-B14F-4D97-AF65-F5344CB8AC3E}">
        <p14:creationId xmlns:p14="http://schemas.microsoft.com/office/powerpoint/2010/main" val="358868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ضعف الشعر فى هذا الطور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rtl="1" eaLnBrk="1" hangingPunct="1"/>
            <a:r>
              <a:rPr lang="ar-SA" sz="2400" b="1" dirty="0" smtClean="0">
                <a:cs typeface="Arial" pitchFamily="34" charset="0"/>
              </a:rPr>
              <a:t>      أَوَّلُ من أثارَ هذه المسألة الأصمعي (215هـ) فى قوله : (الشعر نكدٌ، بابه الشَّرُ، فإذا دَخَلَ </a:t>
            </a:r>
            <a:r>
              <a:rPr lang="ar-SA" sz="2400" b="1" dirty="0" err="1" smtClean="0">
                <a:cs typeface="Arial" pitchFamily="34" charset="0"/>
              </a:rPr>
              <a:t>فى</a:t>
            </a:r>
            <a:r>
              <a:rPr lang="ar-SA" sz="2400" b="1" dirty="0" smtClean="0">
                <a:cs typeface="Arial" pitchFamily="34" charset="0"/>
              </a:rPr>
              <a:t> الخيرِ ضَعُفَ. هذا حسان بن ثابت فَحْلٌ من فحولِ الجاهليةِ، فلما جاءَ الإسلامِ سَقَطَ شِعْرُه .</a:t>
            </a:r>
          </a:p>
          <a:p>
            <a:pPr marL="0" indent="0" rtl="1" eaLnBrk="1" hangingPunct="1"/>
            <a:r>
              <a:rPr lang="ar-SA" sz="2400" b="1" dirty="0" smtClean="0">
                <a:cs typeface="Arial" pitchFamily="34" charset="0"/>
              </a:rPr>
              <a:t>     ويرى ابن خلدون: أنَّ الشِّعرَ أوّلُ الإسلامِ تَوَقَّفَ ؛لأنَّ العربَ انشغلوا بِأَمْرِ الدين والوحي، وما أدهشهم من أسلوبِ القرآنِ الكريمِ .</a:t>
            </a:r>
          </a:p>
          <a:p>
            <a:pPr marL="0" indent="0" rtl="1" eaLnBrk="1" hangingPunct="1"/>
            <a:r>
              <a:rPr lang="ar-SA" sz="2400" b="1" smtClean="0">
                <a:cs typeface="Arial" pitchFamily="34" charset="0"/>
              </a:rPr>
              <a:t>      وَأَعْرِضُ </a:t>
            </a:r>
            <a:r>
              <a:rPr lang="ar-SA" sz="2400" b="1" dirty="0" smtClean="0">
                <a:cs typeface="Arial" pitchFamily="34" charset="0"/>
              </a:rPr>
              <a:t>هُنَا بعضَ آراءِ المحدثينَ </a:t>
            </a:r>
            <a:r>
              <a:rPr lang="ar-SA" sz="2400" b="1" dirty="0" err="1" smtClean="0">
                <a:cs typeface="Arial" pitchFamily="34" charset="0"/>
              </a:rPr>
              <a:t>فى</a:t>
            </a:r>
            <a:r>
              <a:rPr lang="ar-SA" sz="2400" b="1" dirty="0" smtClean="0">
                <a:cs typeface="Arial" pitchFamily="34" charset="0"/>
              </a:rPr>
              <a:t> مَسْأَلَةِ ضَعْفِ الشِّعْرِ:</a:t>
            </a:r>
          </a:p>
          <a:p>
            <a:pPr rtl="1" eaLnBrk="1" hangingPunct="1">
              <a:buFont typeface="Arial" pitchFamily="34" charset="0"/>
              <a:buChar char="•"/>
            </a:pPr>
            <a:r>
              <a:rPr lang="ar-SA" sz="2400" b="1" dirty="0" smtClean="0">
                <a:cs typeface="Arial" pitchFamily="34" charset="0"/>
              </a:rPr>
              <a:t>أحمد حسن الزيات: يرى أن حساناً كَثُرَ السَّقَطُ في شعرِه، وَقَلَّتْ جَزَالَتُهُ، وغَلِبِتْ عليه السّهولة .</a:t>
            </a:r>
          </a:p>
          <a:p>
            <a:pPr rtl="1" eaLnBrk="1" hangingPunct="1">
              <a:buFont typeface="Arial" pitchFamily="34" charset="0"/>
              <a:buChar char="•"/>
            </a:pPr>
            <a:r>
              <a:rPr lang="ar-SA" sz="2400" b="1" dirty="0" smtClean="0">
                <a:cs typeface="Arial" pitchFamily="34" charset="0"/>
              </a:rPr>
              <a:t>أمَّا عمر فرّوخ، فيرى: أَنَّ شعرَ حسان </a:t>
            </a:r>
            <a:r>
              <a:rPr lang="ar-SA" sz="2400" b="1" dirty="0" err="1" smtClean="0">
                <a:cs typeface="Arial" pitchFamily="34" charset="0"/>
              </a:rPr>
              <a:t>فى</a:t>
            </a:r>
            <a:r>
              <a:rPr lang="ar-SA" sz="2400" b="1" dirty="0" smtClean="0">
                <a:cs typeface="Arial" pitchFamily="34" charset="0"/>
              </a:rPr>
              <a:t> الجاهليةِ أَرْصَفُ منه فى الإسلام .</a:t>
            </a:r>
          </a:p>
          <a:p>
            <a:pPr rtl="1" eaLnBrk="1" hangingPunct="1">
              <a:buFont typeface="Arial" pitchFamily="34" charset="0"/>
              <a:buChar char="•"/>
            </a:pPr>
            <a:r>
              <a:rPr lang="ar-SA" sz="2400" b="1" dirty="0" smtClean="0">
                <a:cs typeface="Arial" pitchFamily="34" charset="0"/>
              </a:rPr>
              <a:t>، </a:t>
            </a:r>
            <a:r>
              <a:rPr lang="ar-SA" sz="2400" b="1" dirty="0">
                <a:cs typeface="Arial" pitchFamily="34" charset="0"/>
              </a:rPr>
              <a:t>ويؤكد عبد القادر </a:t>
            </a:r>
            <a:r>
              <a:rPr lang="ar-SA" sz="2400" b="1" dirty="0" smtClean="0">
                <a:cs typeface="Arial" pitchFamily="34" charset="0"/>
              </a:rPr>
              <a:t>القط: أنَهُ ليس من اليسير على شاعر قَضَى حياتَهُ في العصرِ الجاهلي أن يجد لنفسه أسلوباً جديداً يُحسن التعبير عن القيم الجديدة.</a:t>
            </a:r>
          </a:p>
          <a:p>
            <a:pPr marL="0" indent="0" rtl="1" eaLnBrk="1" hangingPunct="1"/>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extLst>
      <p:ext uri="{BB962C8B-B14F-4D97-AF65-F5344CB8AC3E}">
        <p14:creationId xmlns:p14="http://schemas.microsoft.com/office/powerpoint/2010/main" val="3074642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تابع ضعف الشعر فى هذا الطور</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marL="0" indent="0" algn="just" rtl="1" eaLnBrk="1" hangingPunct="1">
              <a:lnSpc>
                <a:spcPct val="150000"/>
              </a:lnSpc>
            </a:pPr>
            <a:r>
              <a:rPr lang="ar-SA" sz="2400" b="1" dirty="0" smtClean="0">
                <a:cs typeface="Arial" pitchFamily="34" charset="0"/>
              </a:rPr>
              <a:t>     على أَنَّ الكثيرَ من النقادِ رفضَ فكرةَ ضعفِ الشعرفى صدر الإسلام ، وذهبَ مع هذا الرأي المستشرقُ (</a:t>
            </a:r>
            <a:r>
              <a:rPr lang="ar-SA" sz="2400" b="1" dirty="0" err="1" smtClean="0">
                <a:cs typeface="Arial" pitchFamily="34" charset="0"/>
              </a:rPr>
              <a:t>كارلونالينو</a:t>
            </a:r>
            <a:r>
              <a:rPr lang="ar-SA" sz="2400" b="1" dirty="0" smtClean="0">
                <a:cs typeface="Arial" pitchFamily="34" charset="0"/>
              </a:rPr>
              <a:t>)، واسْتَدَلُوا على ذلك بظهورِ الشعراءِ الفحولِ من المخضرمين مثل؛ كعب بن زهير، والحطيئة، اللذين وضعهما ابنُ سلام فى الطبقة الثانية، وكذلك النابغة الجعدي الذى وضعه ابن سلام فى الطبقة الثالثة .</a:t>
            </a:r>
          </a:p>
          <a:p>
            <a:pPr marL="0" indent="0" algn="just" rtl="1" eaLnBrk="1" hangingPunct="1">
              <a:lnSpc>
                <a:spcPct val="150000"/>
              </a:lnSpc>
            </a:pPr>
            <a:r>
              <a:rPr lang="ar-SA" sz="2400" b="1" dirty="0" smtClean="0">
                <a:cs typeface="Arial" pitchFamily="34" charset="0"/>
              </a:rPr>
              <a:t>      وفى مَعْرِضِ الحديثِ عن الفحولةِ الشعريةِ ،يُذكرُ أبو ذؤيبُ الهذليُّ ـ الذى أشادَ به ابنُ سلام ـ ، والشاعر الشمّاخ، والمخّبل السعدي الذي قدّمه ابن سلام على عمرو بن كلثوم. ومن الفحول : النمر بن تولَب، وسُحَيَمُ عبد بنى الحَسْحَاس، والكُميت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extLst>
      <p:ext uri="{BB962C8B-B14F-4D97-AF65-F5344CB8AC3E}">
        <p14:creationId xmlns:p14="http://schemas.microsoft.com/office/powerpoint/2010/main" val="29723325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2340</TotalTime>
  <Words>656</Words>
  <Application>Microsoft Office PowerPoint</Application>
  <PresentationFormat>A4 Paper (210x297 mm)</PresentationFormat>
  <Paragraphs>56</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Office Theme</vt:lpstr>
      <vt:lpstr>عرض تقديمي في PowerPoint</vt:lpstr>
      <vt:lpstr>المحاضرة الثانية</vt:lpstr>
      <vt:lpstr>هذه المحاضرة مكونة من موضوعين</vt:lpstr>
      <vt:lpstr>موقف الإسلام من الشعر</vt:lpstr>
      <vt:lpstr>تابع موقف الإسلام من الشعر</vt:lpstr>
      <vt:lpstr>تابع موقف الإسلام من الشعر</vt:lpstr>
      <vt:lpstr>تابع موقف الإسلام من الشعر</vt:lpstr>
      <vt:lpstr>تابع موقف الإسلام من الشعر</vt:lpstr>
      <vt:lpstr>ضعف الشعر فى هذا الطور</vt:lpstr>
      <vt:lpstr>تابع ضعف الشعر فى هذا الطور</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242</cp:revision>
  <dcterms:created xsi:type="dcterms:W3CDTF">2009-10-14T19:14:34Z</dcterms:created>
  <dcterms:modified xsi:type="dcterms:W3CDTF">2012-02-13T11:00:01Z</dcterms:modified>
</cp:coreProperties>
</file>