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00" r:id="rId2"/>
    <p:sldId id="257" r:id="rId3"/>
    <p:sldId id="267" r:id="rId4"/>
    <p:sldId id="320" r:id="rId5"/>
    <p:sldId id="302" r:id="rId6"/>
    <p:sldId id="303" r:id="rId7"/>
    <p:sldId id="304" r:id="rId8"/>
    <p:sldId id="305" r:id="rId9"/>
    <p:sldId id="306" r:id="rId10"/>
    <p:sldId id="321" r:id="rId11"/>
    <p:sldId id="307" r:id="rId12"/>
    <p:sldId id="322"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1002" y="-18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1267465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الأدب فى صدر الإسلام</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 توفيق القرم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a:t>
            </a:r>
            <a:r>
              <a:rPr lang="ar-EG" spc="-150" dirty="0" smtClean="0">
                <a:solidFill>
                  <a:srgbClr val="376092"/>
                </a:solidFill>
                <a:latin typeface="ae_AlMateen" pitchFamily="2" charset="-78"/>
                <a:cs typeface="ae_AlMateen" pitchFamily="2" charset="-78"/>
              </a:rPr>
              <a:t/>
            </a:r>
            <a:br>
              <a:rPr lang="ar-EG"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الثالثة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الشعراء وموضوعاتهم بين الجاهلية والإسلام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4000" b="1" dirty="0" smtClean="0">
                <a:cs typeface="Arial" pitchFamily="34" charset="0"/>
              </a:rPr>
              <a:t>    </a:t>
            </a:r>
            <a:r>
              <a:rPr lang="ar-SA" sz="4000" b="1" dirty="0">
                <a:cs typeface="Arial" pitchFamily="34" charset="0"/>
              </a:rPr>
              <a:t> </a:t>
            </a:r>
            <a:r>
              <a:rPr lang="ar-SA" sz="4000" b="1" dirty="0" smtClean="0">
                <a:cs typeface="Arial" pitchFamily="34" charset="0"/>
              </a:rPr>
              <a:t>           تَتَأَلَّف عناصر هذا الموضوع من:</a:t>
            </a:r>
          </a:p>
          <a:p>
            <a:pPr marL="571500" indent="-571500" algn="just" rtl="1" eaLnBrk="1" hangingPunct="1">
              <a:buFont typeface="Arial" pitchFamily="34" charset="0"/>
              <a:buChar char="•"/>
            </a:pPr>
            <a:r>
              <a:rPr lang="ar-SA" sz="4000" b="1" dirty="0" smtClean="0">
                <a:cs typeface="Arial" pitchFamily="34" charset="0"/>
              </a:rPr>
              <a:t>مقدمة توضيحية.</a:t>
            </a:r>
            <a:endParaRPr lang="ar-EG" sz="4000" b="1" dirty="0" smtClean="0">
              <a:cs typeface="Arial" pitchFamily="34" charset="0"/>
            </a:endParaRPr>
          </a:p>
          <a:p>
            <a:pPr marL="571500" indent="-571500" algn="just" rtl="1" eaLnBrk="1" hangingPunct="1">
              <a:buFont typeface="Arial" pitchFamily="34" charset="0"/>
              <a:buChar char="•"/>
            </a:pPr>
            <a:r>
              <a:rPr lang="ar-SA" sz="4000" b="1" dirty="0" smtClean="0">
                <a:cs typeface="Arial" pitchFamily="34" charset="0"/>
              </a:rPr>
              <a:t>شعراء واكبوا الإسلام.</a:t>
            </a:r>
            <a:endParaRPr lang="ar-EG" sz="4000" b="1" dirty="0" smtClean="0">
              <a:cs typeface="Arial" pitchFamily="34" charset="0"/>
            </a:endParaRPr>
          </a:p>
          <a:p>
            <a:pPr marL="571500" indent="-571500" algn="just" rtl="1" eaLnBrk="1" hangingPunct="1">
              <a:buFont typeface="Arial" pitchFamily="34" charset="0"/>
              <a:buChar char="•"/>
            </a:pPr>
            <a:r>
              <a:rPr lang="ar-SA" sz="4000" b="1" dirty="0" smtClean="0">
                <a:cs typeface="Arial" pitchFamily="34" charset="0"/>
              </a:rPr>
              <a:t>شعراء ظلوا على المسار الجاهلي.</a:t>
            </a:r>
          </a:p>
          <a:p>
            <a:pPr marL="571500" indent="-571500" algn="just" rtl="1" eaLnBrk="1" hangingPunct="1">
              <a:buFont typeface="Arial" pitchFamily="34" charset="0"/>
              <a:buChar char="•"/>
            </a:pPr>
            <a:r>
              <a:rPr lang="ar-SA" sz="4000" b="1" dirty="0" smtClean="0">
                <a:cs typeface="Arial" pitchFamily="34" charset="0"/>
              </a:rPr>
              <a:t>شعراء توسطوا بين المسارين الإسلامي والجاهلي</a:t>
            </a:r>
          </a:p>
          <a:p>
            <a:pPr marL="571500" indent="-571500" algn="just" rtl="1" eaLnBrk="1" hangingPunct="1"/>
            <a:r>
              <a:rPr lang="ar-SA" sz="4000" b="1" dirty="0" smtClean="0">
                <a:cs typeface="Arial" pitchFamily="34" charset="0"/>
              </a:rPr>
              <a:t>      </a:t>
            </a:r>
            <a:r>
              <a:rPr lang="ar-SA" sz="2800" b="1" dirty="0" smtClean="0">
                <a:cs typeface="Arial" pitchFamily="34" charset="0"/>
              </a:rPr>
              <a:t>في هذه المحاضرة، سيكون الحديث عن، القدمة التوضيحية، وعن شعراء </a:t>
            </a:r>
            <a:r>
              <a:rPr lang="ar-SA" sz="2800" b="1" smtClean="0">
                <a:cs typeface="Arial" pitchFamily="34" charset="0"/>
              </a:rPr>
              <a:t>واكبوا الإسلام ، وسيستكمل </a:t>
            </a:r>
            <a:r>
              <a:rPr lang="ar-SA" sz="2800" b="1" dirty="0" smtClean="0">
                <a:cs typeface="Arial" pitchFamily="34" charset="0"/>
              </a:rPr>
              <a:t>ما يتبقّى في محاضرة لاحقة.</a:t>
            </a:r>
            <a:endParaRPr lang="ar-EG" sz="4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مقدمة توضيحية</a:t>
            </a:r>
            <a:endParaRPr lang="en-US" dirty="0">
              <a:solidFill>
                <a:srgbClr val="C00000"/>
              </a:solidFill>
            </a:endParaRPr>
          </a:p>
        </p:txBody>
      </p:sp>
      <p:sp>
        <p:nvSpPr>
          <p:cNvPr id="7171" name="Text Placeholder 5"/>
          <p:cNvSpPr>
            <a:spLocks noGrp="1"/>
          </p:cNvSpPr>
          <p:nvPr>
            <p:ph idx="1"/>
          </p:nvPr>
        </p:nvSpPr>
        <p:spPr>
          <a:xfrm>
            <a:off x="609600" y="1371600"/>
            <a:ext cx="8915400" cy="4800599"/>
          </a:xfrm>
        </p:spPr>
        <p:txBody>
          <a:bodyPr/>
          <a:lstStyle/>
          <a:p>
            <a:pPr marL="0" indent="0" rtl="1" eaLnBrk="1" hangingPunct="1">
              <a:lnSpc>
                <a:spcPct val="200000"/>
              </a:lnSpc>
            </a:pPr>
            <a:r>
              <a:rPr lang="ar-SA" sz="2800" b="1" dirty="0" smtClean="0">
                <a:cs typeface="Arial" pitchFamily="34" charset="0"/>
              </a:rPr>
              <a:t>      لاشك أَنَّ الإسلامَ أثَّر في الشعراءِ المخضرمين بين العصرين، الجاهلي والإسلامي ، وجاء هذا التأثير مُتَفَاوِتَاً، كَانَ عَمِيْقَاً في بعضهم ، وضئيلاً في البعض الآخر، </a:t>
            </a:r>
            <a:r>
              <a:rPr lang="ar-SA" sz="2800" b="1" dirty="0" err="1" smtClean="0">
                <a:cs typeface="Arial" pitchFamily="34" charset="0"/>
              </a:rPr>
              <a:t>وَمُنْتَفِيَاً</a:t>
            </a:r>
            <a:r>
              <a:rPr lang="ar-SA" sz="2800" b="1" dirty="0" smtClean="0">
                <a:cs typeface="Arial" pitchFamily="34" charset="0"/>
              </a:rPr>
              <a:t> في بعضٍ آخَرَ، ويعودُ هذا  الاختلاف إلى علاقة الشاعر بالإسلام .</a:t>
            </a:r>
          </a:p>
          <a:p>
            <a:pPr marL="0" indent="0" rtl="1" eaLnBrk="1" hangingPunct="1"/>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23426403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شعراء واكبوا 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ونلاحظ  في شعرهم تحوّلاً في موضوعاتهم ومعانيهم ، فاتّسمَ شِعرُهم بما رَسَمَهُ الإسلامُ من خُلقٍ دِيْنِيّ  وقِيم جديدة،  لذلك عَفَّتْ ألسِنَتُهمْ عن الكثيرِ من أَغْراضِ الشعرِ الجاهلي ، وتخلصوا مثلاً من الفخرِ القائمِ على العصبيّةِ القبلية ، وابتعدوا عن فاحشِ الغزلِ، وعن الهجاءِ الذي يخدشُ الأعراضَ ، ووجهوا سهامهم إلى قريش، بدافعِ حمايةِ الدينِ، والذّودِ عن الرسولِ </a:t>
            </a:r>
            <a:r>
              <a:rPr lang="ar-SA" sz="1200" b="1" dirty="0" smtClean="0">
                <a:cs typeface="Arial" pitchFamily="34" charset="0"/>
              </a:rPr>
              <a:t>(صلى الله عليه وسلم)</a:t>
            </a:r>
            <a:r>
              <a:rPr lang="ar-SA" sz="2400" b="1" dirty="0" smtClean="0">
                <a:cs typeface="Arial" pitchFamily="34" charset="0"/>
              </a:rPr>
              <a:t>، وترفعوا عن وصفِ الخمرِ، واللهوِّ، وأعرضُوا عن المديحِ  الجاهلي، متجهينَ الى مديحَ الرسولِ </a:t>
            </a:r>
            <a:r>
              <a:rPr lang="ar-SA" sz="1200" b="1" dirty="0" smtClean="0">
                <a:cs typeface="Arial" pitchFamily="34" charset="0"/>
              </a:rPr>
              <a:t>(صلى الله عليه وسلم )</a:t>
            </a:r>
            <a:r>
              <a:rPr lang="ar-SA" sz="2400" b="1" dirty="0" smtClean="0">
                <a:cs typeface="Arial" pitchFamily="34" charset="0"/>
              </a:rPr>
              <a:t> ،وصحابته.</a:t>
            </a:r>
          </a:p>
          <a:p>
            <a:pPr marL="0" indent="0" algn="just" rtl="1" eaLnBrk="1" hangingPunct="1"/>
            <a:r>
              <a:rPr lang="ar-SA" sz="2400" b="1" dirty="0" smtClean="0">
                <a:cs typeface="Arial" pitchFamily="34" charset="0"/>
              </a:rPr>
              <a:t>      وظهرتْ في أشعارهم معاني جديدة مثل: تأييد الإسلام، والحضّ على الجهادِ، والحثّ على صالحِ الأعمالِ والموعظةِ الحسنةِ، ورثاءِ الشهداءِ في الغزوات والسرايا، ورثاءِ رسولِ الله </a:t>
            </a:r>
            <a:r>
              <a:rPr lang="ar-SA" sz="1200" b="1" dirty="0" smtClean="0">
                <a:cs typeface="Arial" pitchFamily="34" charset="0"/>
              </a:rPr>
              <a:t>(صلى الله عليه وسلم)</a:t>
            </a:r>
            <a:r>
              <a:rPr lang="ar-SA" sz="2400" b="1" dirty="0" smtClean="0">
                <a:cs typeface="Arial" pitchFamily="34" charset="0"/>
              </a:rPr>
              <a:t> ،ومن ماتَ أو قتلِ من خلفائِهِ الراشدين. وجرى على ألسنتِهم شعرُ حَمَاسِيٌّ في الغزواتِ والفتوحاتِ، لإعلاءِ كلمةِ الحق، كما وصفوا المعاقلَ  والحصونَ التي فتحوها، وآلاتِ الحربِ التي لم يأْلَفُوها من قبل .</a:t>
            </a:r>
            <a:endParaRPr lang="ar-SA" sz="2400" b="1" dirty="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 شعراء واكبوا </a:t>
            </a:r>
            <a:r>
              <a:rPr lang="ar-SA" dirty="0" smtClean="0">
                <a:solidFill>
                  <a:srgbClr val="C00000"/>
                </a:solidFill>
              </a:rPr>
              <a:t>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هذا عبدالله بن رواحة  يمدحُ الرسولَ </a:t>
            </a:r>
            <a:r>
              <a:rPr lang="ar-SA" sz="1200" b="1" dirty="0" smtClean="0">
                <a:cs typeface="Arial" pitchFamily="34" charset="0"/>
              </a:rPr>
              <a:t>(صلى الله علية وسلم)</a:t>
            </a:r>
            <a:r>
              <a:rPr lang="ar-SA" sz="2400" b="1" dirty="0" smtClean="0">
                <a:cs typeface="Arial" pitchFamily="34" charset="0"/>
              </a:rPr>
              <a:t> مُثبتاً أَنَّ الإسلامَ حَقٌّ، وأَنَّ محمداً</a:t>
            </a:r>
            <a:r>
              <a:rPr lang="ar-SA" sz="1200" b="1" dirty="0" smtClean="0">
                <a:cs typeface="Arial" pitchFamily="34" charset="0"/>
              </a:rPr>
              <a:t>(صلى الله عليه وسلم )</a:t>
            </a:r>
            <a:r>
              <a:rPr lang="ar-SA" sz="2400" b="1" dirty="0" smtClean="0">
                <a:cs typeface="Arial" pitchFamily="34" charset="0"/>
              </a:rPr>
              <a:t> رسولٌ من عند الله: </a:t>
            </a:r>
          </a:p>
          <a:p>
            <a:pPr marL="0" indent="0" algn="just" rtl="1" eaLnBrk="1" hangingPunct="1"/>
            <a:r>
              <a:rPr lang="ar-SA" sz="2400" b="1" dirty="0">
                <a:cs typeface="Arial" pitchFamily="34" charset="0"/>
              </a:rPr>
              <a:t> </a:t>
            </a:r>
            <a:r>
              <a:rPr lang="ar-SA" sz="2400" b="1" dirty="0" smtClean="0">
                <a:cs typeface="Arial" pitchFamily="34" charset="0"/>
              </a:rPr>
              <a:t>           أَنْتَ الرسولُّ فَمَنْ يُحْرَمْ نَوَافِلَهُ        والوَجْهُ منهُ فَقَدْ أَزْرَى بِهِ القَــــــدَرُ</a:t>
            </a:r>
          </a:p>
          <a:p>
            <a:pPr marL="0" indent="0" algn="just" rtl="1" eaLnBrk="1" hangingPunct="1"/>
            <a:r>
              <a:rPr lang="ar-SA" sz="2400" b="1" dirty="0" smtClean="0">
                <a:cs typeface="Arial" pitchFamily="34" charset="0"/>
              </a:rPr>
              <a:t>            فَثَبَّتَ اللهَ ما آتاكَ من حُسْـــــنٍ        في المُرْسَلِيْنَ ونَصَرَاً كالذي نُصُرِوا</a:t>
            </a:r>
          </a:p>
          <a:p>
            <a:pPr marL="0" indent="0" algn="just" rtl="1" eaLnBrk="1" hangingPunct="1"/>
            <a:r>
              <a:rPr lang="ar-SA" sz="2400" b="1" dirty="0" smtClean="0">
                <a:cs typeface="Arial" pitchFamily="34" charset="0"/>
              </a:rPr>
              <a:t>     وربما أَكَّدُوا بشعرهم ما قَرَّرَهُ الإسلامُ من وحْدَةِ الجماعةِ تحتَ كَلِمَةِ الحَقِّ، وبهذا المعنى يقول كعب بن مالك :</a:t>
            </a:r>
          </a:p>
          <a:p>
            <a:pPr marL="0" indent="0" algn="just" rtl="1" eaLnBrk="1" hangingPunct="1"/>
            <a:r>
              <a:rPr lang="ar-SA" sz="2400" b="1" dirty="0" smtClean="0">
                <a:cs typeface="Arial" pitchFamily="34" charset="0"/>
              </a:rPr>
              <a:t>    وفينا رسولُ الله نتّبعُ أمرَه         إِذَا قالَ فينا القولَ لا </a:t>
            </a:r>
            <a:r>
              <a:rPr lang="ar-SA" sz="2400" b="1" dirty="0" err="1" smtClean="0">
                <a:cs typeface="Arial" pitchFamily="34" charset="0"/>
              </a:rPr>
              <a:t>نَتَظَلَّــــــعُ</a:t>
            </a:r>
            <a:endParaRPr lang="ar-SA" sz="2400" b="1" dirty="0" smtClean="0">
              <a:cs typeface="Arial" pitchFamily="34" charset="0"/>
            </a:endParaRPr>
          </a:p>
          <a:p>
            <a:pPr marL="0" indent="0" algn="just" rtl="1" eaLnBrk="1" hangingPunct="1"/>
            <a:r>
              <a:rPr lang="ar-SA" sz="2400" b="1" dirty="0" smtClean="0">
                <a:cs typeface="Arial" pitchFamily="34" charset="0"/>
              </a:rPr>
              <a:t>    نُشَاوِرُهُ فيما نُريدُ وَقَصْدُنَا         إِذَا ما اشْتَهَى أَنَّا نُطِيْعُ وَنَسْمَعُ</a:t>
            </a:r>
          </a:p>
          <a:p>
            <a:pPr marL="0" indent="0" algn="just" rtl="1" eaLnBrk="1" hangingPunct="1"/>
            <a:endParaRPr lang="ar-SA" sz="2400" b="1" dirty="0" smtClean="0">
              <a:cs typeface="Arial" pitchFamily="34" charset="0"/>
            </a:endParaRPr>
          </a:p>
          <a:p>
            <a:pPr marL="0" indent="0" algn="just" rtl="1" eaLnBrk="1" hangingPunct="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 شعراء واكبوا </a:t>
            </a:r>
            <a:r>
              <a:rPr lang="ar-SA" dirty="0" smtClean="0">
                <a:solidFill>
                  <a:srgbClr val="C00000"/>
                </a:solidFill>
              </a:rPr>
              <a:t>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ولا نَعْدِمُ مَدِيْحَاً لِهؤُلاءِ الشعراءِ قالوهُ في الصحابةِ، فمثلاً مدح حسانُ الزّبيرَ بنَ العوامِ ، حَوَارِيَّ رسولِ اللهِ </a:t>
            </a:r>
            <a:r>
              <a:rPr lang="ar-SA" sz="1200" b="1" dirty="0" smtClean="0">
                <a:cs typeface="Arial" pitchFamily="34" charset="0"/>
              </a:rPr>
              <a:t>(صلى الله عليه وسلم )</a:t>
            </a:r>
            <a:r>
              <a:rPr lang="ar-SA" sz="2400" b="1" dirty="0" smtClean="0">
                <a:cs typeface="Arial" pitchFamily="34" charset="0"/>
              </a:rPr>
              <a:t> وابنِ عمَّتِهِ ، بَمِعِانِي جديدةٍ تدورُ حَوْلَ الالتزامِ بهدي الرسولِ الذي هو هديُ الإسلام:</a:t>
            </a:r>
          </a:p>
          <a:p>
            <a:pPr marL="0" indent="0" algn="just" rtl="1" eaLnBrk="1" hangingPunct="1"/>
            <a:r>
              <a:rPr lang="ar-SA" sz="2400" b="1" dirty="0" smtClean="0">
                <a:cs typeface="Arial" pitchFamily="34" charset="0"/>
              </a:rPr>
              <a:t>       لَهُ من رسولِ اللهِ قُربَى قَرِيْبَةٌ              ومن نُصْرِةِ الإسلامِ مَجْدٌ مؤثّــــلُ</a:t>
            </a:r>
          </a:p>
          <a:p>
            <a:pPr marL="0" indent="0" algn="just" rtl="1" eaLnBrk="1" hangingPunct="1"/>
            <a:r>
              <a:rPr lang="ar-SA" sz="2400" b="1" dirty="0" smtClean="0">
                <a:cs typeface="Arial" pitchFamily="34" charset="0"/>
              </a:rPr>
              <a:t>       فَكَمْ كُرْبَةٍ ذَبَّ الزَّبيرُ بِسَيْفِــــهِ             عن المُصطفى واللهُ يُعطي ويُجزلُ</a:t>
            </a:r>
          </a:p>
          <a:p>
            <a:pPr marL="0" indent="0" algn="just" rtl="1" eaLnBrk="1" hangingPunct="1"/>
            <a:r>
              <a:rPr lang="ar-SA" sz="2400" b="1" dirty="0" smtClean="0">
                <a:cs typeface="Arial" pitchFamily="34" charset="0"/>
              </a:rPr>
              <a:t>       إذا كشفتْ عن ساقِهَا الحَرْبُ حَشَّهَا       بأبيضَ سَيَّافٍ إلى الموتِ يَرْفُــــلُ</a:t>
            </a:r>
          </a:p>
          <a:p>
            <a:pPr marL="0" indent="0" algn="just" rtl="1" eaLnBrk="1" hangingPunct="1"/>
            <a:r>
              <a:rPr lang="ar-SA" sz="2400" b="1" dirty="0" smtClean="0">
                <a:cs typeface="Arial" pitchFamily="34" charset="0"/>
              </a:rPr>
              <a:t>       وعن غَرضِ الهجاءِ، فَقَدْ سَخّرُوهُ لِخِدْمَةِ الدين. فلما بلغَ الرسولَ </a:t>
            </a:r>
            <a:r>
              <a:rPr lang="ar-SA" sz="1200" b="1" dirty="0" smtClean="0">
                <a:cs typeface="Arial" pitchFamily="34" charset="0"/>
              </a:rPr>
              <a:t>(صلى الله عليه وسلم)</a:t>
            </a:r>
            <a:r>
              <a:rPr lang="ar-SA" sz="2400" b="1" dirty="0" smtClean="0">
                <a:cs typeface="Arial" pitchFamily="34" charset="0"/>
              </a:rPr>
              <a:t> نَبَأُ هِجاء شعراءِ قريش،  قال :(ما يمنعُ القومُ الذين نَصَرُوا رسولَ اللهِ بِسلاحِهِمْ أَنْ يِنْصُرُوهُ بِأَلْسِنَتِهِمْ)، فَلَّبَى نِدَاءَهُ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 شعراء واكبوا </a:t>
            </a:r>
            <a:r>
              <a:rPr lang="ar-SA" dirty="0" smtClean="0">
                <a:solidFill>
                  <a:srgbClr val="C00000"/>
                </a:solidFill>
              </a:rPr>
              <a:t>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حسانُ بنُ ثابت. ويُعتبرُ هذا الحديثُ الشريفُ إِعْلاَناً بتوجيهِ الشعرِ إلى </a:t>
            </a:r>
            <a:r>
              <a:rPr lang="ar-SA" sz="2400" b="1" dirty="0" smtClean="0">
                <a:cs typeface="Arial" pitchFamily="34" charset="0"/>
              </a:rPr>
              <a:t>الرَّدَّ على الكفار</a:t>
            </a:r>
            <a:r>
              <a:rPr lang="ar-SA" sz="2400" b="1" dirty="0" smtClean="0">
                <a:cs typeface="Arial" pitchFamily="34" charset="0"/>
              </a:rPr>
              <a:t>. على أَنَّ الهجاءِ سارَ في اتِّجَاهَيْن، اتجاهٌ جاهليٌ يستهدفُ المَعَايِبَ والمثالبَ ،واتِّجَاهٌ إِسْلامِيٌّ جَديدٌ يرمي </a:t>
            </a:r>
            <a:r>
              <a:rPr lang="ar-SA" sz="2400" b="1" dirty="0" err="1" smtClean="0">
                <a:cs typeface="Arial" pitchFamily="34" charset="0"/>
              </a:rPr>
              <a:t>المَهْجُوَّ</a:t>
            </a:r>
            <a:r>
              <a:rPr lang="ar-SA" sz="2400" b="1" dirty="0" smtClean="0">
                <a:cs typeface="Arial" pitchFamily="34" charset="0"/>
              </a:rPr>
              <a:t> بالكفرِ، وَيعيبهُ بالانحرافِ عن دينِ اللهِ وَسُنَّةِ رسوله. ومن أمثلة الاتجاهِ الثاني هجاءُ عَبْدُاللهَ بنُ رواحةَ لأبي سفيان : </a:t>
            </a:r>
          </a:p>
          <a:p>
            <a:pPr marL="0" indent="0" algn="just" rtl="1" eaLnBrk="1" hangingPunct="1"/>
            <a:endParaRPr lang="ar-SA" sz="2400" b="1" dirty="0" smtClean="0">
              <a:cs typeface="Arial" pitchFamily="34" charset="0"/>
            </a:endParaRPr>
          </a:p>
          <a:p>
            <a:pPr marL="0" indent="0" algn="just" rtl="1" eaLnBrk="1" hangingPunct="1"/>
            <a:r>
              <a:rPr lang="ar-SA" sz="2400" b="1" dirty="0" smtClean="0">
                <a:cs typeface="Arial" pitchFamily="34" charset="0"/>
              </a:rPr>
              <a:t>          وَعَدْنَا أَبَا سُفيانَ بدراً فلمْ نَجِدْ         لِمِيْعَادِهِ صِدْقَاً وما كانَ وَافِيــــا </a:t>
            </a:r>
          </a:p>
          <a:p>
            <a:pPr marL="0" indent="0" algn="just" rtl="1" eaLnBrk="1" hangingPunct="1"/>
            <a:r>
              <a:rPr lang="ar-SA" sz="2400" b="1" dirty="0" smtClean="0">
                <a:cs typeface="Arial" pitchFamily="34" charset="0"/>
              </a:rPr>
              <a:t>          وأُقسْمُ لَو وَافَيْتَنَا فَلَقِيتَنَــــــــــا        لَأُبتَ ذَمِيْمِاً وافْتَقَدْتَ المِوَالِيَـــــا </a:t>
            </a:r>
          </a:p>
          <a:p>
            <a:pPr marL="0" indent="0" algn="just" rtl="1" eaLnBrk="1" hangingPunct="1"/>
            <a:r>
              <a:rPr lang="ar-SA" sz="2400" b="1" dirty="0" smtClean="0">
                <a:cs typeface="Arial" pitchFamily="34" charset="0"/>
              </a:rPr>
              <a:t>          عَصَيْتُم رسولَ الله أُفٍّ لِدِيْنِكُمْ          وَأَمْرُكُمُ السُّوءُ الذي كانَ غَاوِيَا</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 شعراء واكبوا </a:t>
            </a:r>
            <a:r>
              <a:rPr lang="ar-SA" dirty="0" smtClean="0">
                <a:solidFill>
                  <a:srgbClr val="C00000"/>
                </a:solidFill>
              </a:rPr>
              <a:t>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أمَّا شعرُ الرِّثَاءِ  </a:t>
            </a:r>
            <a:r>
              <a:rPr lang="ar-SA" sz="2400" b="1" dirty="0">
                <a:cs typeface="Arial" pitchFamily="34" charset="0"/>
              </a:rPr>
              <a:t>فقد </a:t>
            </a:r>
            <a:r>
              <a:rPr lang="ar-SA" sz="2400" b="1" dirty="0" smtClean="0">
                <a:cs typeface="Arial" pitchFamily="34" charset="0"/>
              </a:rPr>
              <a:t>حصروهُ بالشهداءِ، ورثاءِ النبيِّ </a:t>
            </a:r>
            <a:r>
              <a:rPr lang="ar-SA" sz="1200" b="1" dirty="0">
                <a:cs typeface="Arial" pitchFamily="34" charset="0"/>
              </a:rPr>
              <a:t>(صلى الله عليه وسلم )</a:t>
            </a:r>
            <a:r>
              <a:rPr lang="ar-SA" sz="2400" b="1" dirty="0">
                <a:cs typeface="Arial" pitchFamily="34" charset="0"/>
              </a:rPr>
              <a:t> </a:t>
            </a:r>
            <a:r>
              <a:rPr lang="ar-SA" sz="2400" b="1" dirty="0" smtClean="0">
                <a:cs typeface="Arial" pitchFamily="34" charset="0"/>
              </a:rPr>
              <a:t>،ومن بعدهِ الخلفاء،  وكانَ الرِّثَاءُ يعكسُ وِجْدَانَاَ جَمَاعِيْاً إسْلامِياً. فَرَأَوا </a:t>
            </a:r>
            <a:r>
              <a:rPr lang="ar-SA" sz="2400" b="1" dirty="0">
                <a:cs typeface="Arial" pitchFamily="34" charset="0"/>
              </a:rPr>
              <a:t>في </a:t>
            </a:r>
            <a:r>
              <a:rPr lang="ar-SA" sz="2400" b="1" dirty="0" smtClean="0">
                <a:cs typeface="Arial" pitchFamily="34" charset="0"/>
              </a:rPr>
              <a:t>الموتِ سبْقاً إلى الشهادةِ ونَيْلاً لمرضاةِ اللهِ وَجَنَّتِهِ. وإنْ كانِ </a:t>
            </a:r>
            <a:r>
              <a:rPr lang="ar-SA" sz="2400" b="1" dirty="0">
                <a:cs typeface="Arial" pitchFamily="34" charset="0"/>
              </a:rPr>
              <a:t>من </a:t>
            </a:r>
            <a:r>
              <a:rPr lang="ar-SA" sz="2400" b="1" dirty="0" smtClean="0">
                <a:cs typeface="Arial" pitchFamily="34" charset="0"/>
              </a:rPr>
              <a:t>حزنٍ </a:t>
            </a:r>
            <a:r>
              <a:rPr lang="ar-SA" sz="2400" b="1" dirty="0">
                <a:cs typeface="Arial" pitchFamily="34" charset="0"/>
              </a:rPr>
              <a:t>على </a:t>
            </a:r>
            <a:r>
              <a:rPr lang="ar-SA" sz="2400" b="1" dirty="0" smtClean="0">
                <a:cs typeface="Arial" pitchFamily="34" charset="0"/>
              </a:rPr>
              <a:t>الفقيدِ فالحزنُ حزنُ المسلمينَ جميعاً، وينعكسُ </a:t>
            </a:r>
            <a:r>
              <a:rPr lang="ar-SA" sz="2400" b="1" dirty="0">
                <a:cs typeface="Arial" pitchFamily="34" charset="0"/>
              </a:rPr>
              <a:t>هذا </a:t>
            </a:r>
            <a:r>
              <a:rPr lang="ar-SA" sz="2400" b="1" dirty="0" smtClean="0">
                <a:cs typeface="Arial" pitchFamily="34" charset="0"/>
              </a:rPr>
              <a:t>الشعورُ </a:t>
            </a:r>
            <a:r>
              <a:rPr lang="ar-SA" sz="2400" b="1" dirty="0">
                <a:cs typeface="Arial" pitchFamily="34" charset="0"/>
              </a:rPr>
              <a:t>في </a:t>
            </a:r>
            <a:r>
              <a:rPr lang="ar-SA" sz="2400" b="1" dirty="0" smtClean="0">
                <a:cs typeface="Arial" pitchFamily="34" charset="0"/>
              </a:rPr>
              <a:t>مَرْثِيَّةِ كعبِ بنِ </a:t>
            </a:r>
            <a:r>
              <a:rPr lang="ar-SA" sz="2400" b="1" dirty="0">
                <a:cs typeface="Arial" pitchFamily="34" charset="0"/>
              </a:rPr>
              <a:t>مالك </a:t>
            </a:r>
            <a:r>
              <a:rPr lang="ar-SA" sz="2400" b="1" dirty="0" smtClean="0">
                <a:cs typeface="Arial" pitchFamily="34" charset="0"/>
              </a:rPr>
              <a:t>بعدَ استشهادِ حمزةَ </a:t>
            </a:r>
            <a:r>
              <a:rPr lang="ar-SA" sz="2400" b="1" dirty="0">
                <a:cs typeface="Arial" pitchFamily="34" charset="0"/>
              </a:rPr>
              <a:t>رضي الله عنه</a:t>
            </a:r>
            <a:r>
              <a:rPr lang="ar-SA" sz="2400" b="1" dirty="0" smtClean="0">
                <a:cs typeface="Arial" pitchFamily="34" charset="0"/>
              </a:rPr>
              <a:t>:</a:t>
            </a:r>
          </a:p>
          <a:p>
            <a:pPr marL="0" indent="0" algn="just" rtl="1" eaLnBrk="1" hangingPunct="1"/>
            <a:endParaRPr lang="ar-SA" sz="2400" b="1" dirty="0" smtClean="0">
              <a:cs typeface="Arial" pitchFamily="34" charset="0"/>
            </a:endParaRPr>
          </a:p>
          <a:p>
            <a:pPr marL="0" indent="0" algn="just" rtl="1" eaLnBrk="1" hangingPunct="1"/>
            <a:r>
              <a:rPr lang="ar-SA" sz="2400" b="1" dirty="0" smtClean="0">
                <a:cs typeface="Arial" pitchFamily="34" charset="0"/>
              </a:rPr>
              <a:t>          بَكَتْ عَينِيْ وَحُقَ لَها بُكَاهَـا           ولا يُغْنِي البكاءُ ولا العَويــلُ</a:t>
            </a:r>
          </a:p>
          <a:p>
            <a:pPr marL="0" indent="0" algn="just" rtl="1" eaLnBrk="1" hangingPunct="1"/>
            <a:r>
              <a:rPr lang="ar-SA" sz="2400" b="1" dirty="0" smtClean="0">
                <a:cs typeface="Arial" pitchFamily="34" charset="0"/>
              </a:rPr>
              <a:t>          عَلى أسَدِ الإلهِ غَدَاةَ قالــوا           </a:t>
            </a:r>
            <a:r>
              <a:rPr lang="ar-SA" sz="2400" b="1" dirty="0" err="1" smtClean="0">
                <a:cs typeface="Arial" pitchFamily="34" charset="0"/>
              </a:rPr>
              <a:t>أَحَمْزَةُ</a:t>
            </a:r>
            <a:r>
              <a:rPr lang="ar-SA" sz="2400" b="1" dirty="0" smtClean="0">
                <a:cs typeface="Arial" pitchFamily="34" charset="0"/>
              </a:rPr>
              <a:t>  </a:t>
            </a:r>
            <a:r>
              <a:rPr lang="ar-SA" sz="2400" b="1" dirty="0" err="1" smtClean="0">
                <a:cs typeface="Arial" pitchFamily="34" charset="0"/>
              </a:rPr>
              <a:t>ذَاكُمِ</a:t>
            </a:r>
            <a:r>
              <a:rPr lang="ar-SA" sz="2400" b="1" dirty="0" smtClean="0">
                <a:cs typeface="Arial" pitchFamily="34" charset="0"/>
              </a:rPr>
              <a:t> الرَّجُلُ القَتَيِــــلُ </a:t>
            </a:r>
          </a:p>
          <a:p>
            <a:pPr marL="0" indent="0" algn="just" rtl="1" eaLnBrk="1" hangingPunct="1"/>
            <a:r>
              <a:rPr lang="ar-SA" sz="2400" b="1" dirty="0" smtClean="0">
                <a:cs typeface="Arial" pitchFamily="34" charset="0"/>
              </a:rPr>
              <a:t>          أُصِيبَ المسلمونَ بهِ جِمِيْعَاً           هُنَاكَ وَقَدْ أُصيبَ بِهِ الرسولُ </a:t>
            </a:r>
          </a:p>
          <a:p>
            <a:pPr marL="0" indent="0" algn="just" rtl="1" eaLnBrk="1" hangingPunct="1"/>
            <a:r>
              <a:rPr lang="ar-SA" sz="2400" b="1" dirty="0" smtClean="0">
                <a:cs typeface="Arial" pitchFamily="34" charset="0"/>
              </a:rPr>
              <a:t>          عَليكَ سَلامُ رَبِّكَ في جِنَــانٍ           مُخَالِطُهَا  نَعِيمٌ  لا  يُــــــزُولُ </a:t>
            </a:r>
            <a:endParaRPr lang="ar-SA" sz="2400" b="1" dirty="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 شعراء واكبوا </a:t>
            </a:r>
            <a:r>
              <a:rPr lang="ar-SA" dirty="0" smtClean="0">
                <a:solidFill>
                  <a:srgbClr val="C00000"/>
                </a:solidFill>
              </a:rPr>
              <a:t>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400050" lvl="1" indent="0" algn="just" rtl="1" eaLnBrk="1" hangingPunct="1"/>
            <a:r>
              <a:rPr lang="ar-SA" sz="2000" b="1" dirty="0" smtClean="0">
                <a:cs typeface="Arial" pitchFamily="34" charset="0"/>
              </a:rPr>
              <a:t>       وإذا ذُكرتِ الحماسة، فقد أكثروا الأشعار فيها، بسبب الغزواتِ التي خاضوا غِمَارَهَا،  والفُتوحاتِ التي أسهموا في انتصاراتِها، وأَثَرُ الإسلامِ واضحٌ في حماسَتِهِمْ، فَهُمْ يقاتلونَ لِنُصْرَةَ ِالدينِ، وَيَرَونَ الموتَ فوزاً، وفي هذا المعنى يقولُ كعبُ بنُ مالك في يومِ خيبر :</a:t>
            </a:r>
          </a:p>
          <a:p>
            <a:pPr marL="400050" lvl="1" indent="0" algn="just" rtl="1" eaLnBrk="1" hangingPunct="1"/>
            <a:endParaRPr lang="ar-SA" sz="2000" b="1" dirty="0" smtClean="0">
              <a:cs typeface="Arial" pitchFamily="34" charset="0"/>
            </a:endParaRPr>
          </a:p>
          <a:p>
            <a:pPr marL="400050" lvl="1" indent="0" algn="just" rtl="1" eaLnBrk="1" hangingPunct="1"/>
            <a:r>
              <a:rPr lang="ar-SA" sz="2000" b="1" dirty="0" smtClean="0">
                <a:cs typeface="Arial" pitchFamily="34" charset="0"/>
              </a:rPr>
              <a:t>     وَنَحْنُ وَرَدْنَا </a:t>
            </a:r>
            <a:r>
              <a:rPr lang="ar-SA" sz="2000" b="1" dirty="0" err="1" smtClean="0">
                <a:cs typeface="Arial" pitchFamily="34" charset="0"/>
              </a:rPr>
              <a:t>خَيْبَرَاً</a:t>
            </a:r>
            <a:r>
              <a:rPr lang="ar-SA" sz="2000" b="1" dirty="0" smtClean="0">
                <a:cs typeface="Arial" pitchFamily="34" charset="0"/>
              </a:rPr>
              <a:t> وَفُرُوضَــــــــه            بِكُلِّ فَتَىً عَارِي الأشَاجِعِ مُـــــذْوَدِ</a:t>
            </a:r>
          </a:p>
          <a:p>
            <a:pPr marL="400050" lvl="1" indent="0" algn="just" rtl="1" eaLnBrk="1" hangingPunct="1"/>
            <a:r>
              <a:rPr lang="ar-SA" sz="2000" b="1" dirty="0" smtClean="0">
                <a:cs typeface="Arial" pitchFamily="34" charset="0"/>
              </a:rPr>
              <a:t>     جَوادٌ لَدَى الغاياتِ لا واهنُ القُـوى           جَرِيْءٌ على الأعْدَاءِ في كُلِّ مَشْهَدِ</a:t>
            </a:r>
          </a:p>
          <a:p>
            <a:pPr marL="400050" lvl="1" indent="0" algn="just" rtl="1" eaLnBrk="1" hangingPunct="1"/>
            <a:r>
              <a:rPr lang="ar-SA" sz="2000" b="1" dirty="0" smtClean="0">
                <a:cs typeface="Arial" pitchFamily="34" charset="0"/>
              </a:rPr>
              <a:t>     يَرَى القتلَ مَدْحَاً إن أصَابَ شَهادةً           من اللهِ يَرْجُوها وفَوَزَاً بِأَحْمَـــــــــدِ</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val="21941505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 شعراء واكبوا </a:t>
            </a:r>
            <a:r>
              <a:rPr lang="ar-SA" dirty="0" smtClean="0">
                <a:solidFill>
                  <a:srgbClr val="C00000"/>
                </a:solidFill>
              </a:rPr>
              <a:t>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rtl="1" eaLnBrk="1" hangingPunct="1"/>
            <a:r>
              <a:rPr lang="ar-SA" sz="2400" b="1" dirty="0" smtClean="0">
                <a:cs typeface="Arial" pitchFamily="34" charset="0"/>
              </a:rPr>
              <a:t>       ومن أثر الاسلام في أشعارهم وموضوعاتها. ظهر شعر ديني يدعو إلى الإسلام. وفي هذا الاتجاه نسوق قصيدة وجّهها كعب بن مالك إلى </a:t>
            </a:r>
            <a:r>
              <a:rPr lang="ar-SA" sz="2400" b="1" dirty="0" err="1" smtClean="0">
                <a:cs typeface="Arial" pitchFamily="34" charset="0"/>
              </a:rPr>
              <a:t>ثقيف</a:t>
            </a:r>
            <a:r>
              <a:rPr lang="ar-SA" sz="2400" b="1" dirty="0" smtClean="0">
                <a:cs typeface="Arial" pitchFamily="34" charset="0"/>
              </a:rPr>
              <a:t> بعد أن فرغ الرسول </a:t>
            </a:r>
            <a:r>
              <a:rPr lang="ar-SA" sz="1200" b="1" dirty="0" smtClean="0">
                <a:cs typeface="Arial" pitchFamily="34" charset="0"/>
              </a:rPr>
              <a:t>(صلى الله عليه وسلم)</a:t>
            </a:r>
            <a:r>
              <a:rPr lang="ar-SA" sz="2400" b="1" dirty="0" smtClean="0">
                <a:cs typeface="Arial" pitchFamily="34" charset="0"/>
              </a:rPr>
              <a:t> من غزوة حنين، وتوجه إلى الطائف. وبدأ بها كعب بن مالك داعياً أهل الطائف إلى الصلح،  والدخول في الإسلام، وبذلك يوظّف الشاعر شعره  ليكون لِسَانَ حَالِ الدَّعْوَة :</a:t>
            </a:r>
          </a:p>
          <a:p>
            <a:pPr marL="0" indent="0" rtl="1" eaLnBrk="1" hangingPunct="1"/>
            <a:endParaRPr lang="ar-SA" sz="2400" b="1" dirty="0">
              <a:cs typeface="Arial" pitchFamily="34" charset="0"/>
            </a:endParaRPr>
          </a:p>
          <a:p>
            <a:pPr marL="0" indent="0" rtl="1" eaLnBrk="1" hangingPunct="1"/>
            <a:r>
              <a:rPr lang="ar-SA" sz="2400" b="1" dirty="0" smtClean="0">
                <a:cs typeface="Arial" pitchFamily="34" charset="0"/>
              </a:rPr>
              <a:t>     فَإَنْ تُلقوا إليْنَا  السِّلمَ نَقْبَلْ              وَنَجْعَلْكُم لَنَا عَضُدَا ً وَرِيْفَا </a:t>
            </a:r>
          </a:p>
          <a:p>
            <a:pPr marL="0" indent="0" rtl="1" eaLnBrk="1" hangingPunct="1"/>
            <a:r>
              <a:rPr lang="ar-SA" sz="2400" b="1" dirty="0" smtClean="0">
                <a:cs typeface="Arial" pitchFamily="34" charset="0"/>
              </a:rPr>
              <a:t>     وإِنْ تَأْبُوا نُجَاهِدْكُم وَنَصْبِرْ             وَلا </a:t>
            </a:r>
            <a:r>
              <a:rPr lang="ar-SA" sz="2400" b="1" dirty="0" err="1" smtClean="0">
                <a:cs typeface="Arial" pitchFamily="34" charset="0"/>
              </a:rPr>
              <a:t>يُكُ</a:t>
            </a:r>
            <a:r>
              <a:rPr lang="ar-SA" sz="2400" b="1" dirty="0" smtClean="0">
                <a:cs typeface="Arial" pitchFamily="34" charset="0"/>
              </a:rPr>
              <a:t> أمْرُنَا رَعَشَا ضَعِيْفَا</a:t>
            </a:r>
          </a:p>
          <a:p>
            <a:pPr marL="0" indent="0" rtl="1" eaLnBrk="1" hangingPunct="1"/>
            <a:r>
              <a:rPr lang="ar-SA" sz="2400" b="1" dirty="0" smtClean="0">
                <a:cs typeface="Arial" pitchFamily="34" charset="0"/>
              </a:rPr>
              <a:t>     نُجَالِدُ مَا بَقِينَا أوْ تُثِيْبُوا                إلى الإسلامِ إذْعَانَاً مُضِيْفَـــا</a:t>
            </a:r>
          </a:p>
          <a:p>
            <a:pPr marL="0" indent="0" algn="ctr" rtl="1" eaLnBrk="1" hangingPunct="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 شعراء واكبوا </a:t>
            </a:r>
            <a:r>
              <a:rPr lang="ar-SA" dirty="0" smtClean="0">
                <a:solidFill>
                  <a:srgbClr val="C00000"/>
                </a:solidFill>
              </a:rPr>
              <a:t>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lnSpc>
                <a:spcPct val="200000"/>
              </a:lnSpc>
            </a:pPr>
            <a:r>
              <a:rPr lang="ar-SA" sz="2400" b="1" dirty="0" smtClean="0">
                <a:cs typeface="Arial" pitchFamily="34" charset="0"/>
              </a:rPr>
              <a:t>      وخلاصةُ القولِ: حَقَقَّ هَؤُلاَءِ الشعراءِ بشعرهم حِمَايَةَ الدينِ الجديدِ من خُصُومِهِ وأعدائِهِ، وَنَشِطُوا في دعوةِ الناسِ إلى الدخولِ في الدعوةِ، بيدَ  أنَّ شِعْرَهُمْ جاءَ تَقْريريّا مباشراً، مما أبعدهُ  عن الجزالةِ الشعريةِ أحياناً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val="4126168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2439</TotalTime>
  <Words>960</Words>
  <Application>Microsoft Office PowerPoint</Application>
  <PresentationFormat>A4 Paper (210x297 mm)</PresentationFormat>
  <Paragraphs>74</Paragraphs>
  <Slides>13</Slides>
  <Notes>1</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Office Theme</vt:lpstr>
      <vt:lpstr>عرض تقديمي في PowerPoint</vt:lpstr>
      <vt:lpstr>المحاضرة الثالثة</vt:lpstr>
      <vt:lpstr>الشعراء وموضوعاتهم بين الجاهلية والإسلام</vt:lpstr>
      <vt:lpstr>مقدمة توضيحية</vt:lpstr>
      <vt:lpstr>شعراء واكبوا الإسلام</vt:lpstr>
      <vt:lpstr>تابع شعراء واكبوا الإسلام</vt:lpstr>
      <vt:lpstr>تابع شعراء واكبوا الإسلام</vt:lpstr>
      <vt:lpstr>تابع شعراء واكبوا الإسلام</vt:lpstr>
      <vt:lpstr>تابع شعراء واكبوا الإسلام</vt:lpstr>
      <vt:lpstr>تابع شعراء واكبوا الإسلام</vt:lpstr>
      <vt:lpstr>تابع شعراء واكبوا الإسلام</vt:lpstr>
      <vt:lpstr>تابع شعراء واكبوا الإسلام</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237</cp:revision>
  <dcterms:created xsi:type="dcterms:W3CDTF">2009-10-14T19:14:34Z</dcterms:created>
  <dcterms:modified xsi:type="dcterms:W3CDTF">2012-02-13T11:33:57Z</dcterms:modified>
</cp:coreProperties>
</file>