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67" r:id="rId4"/>
    <p:sldId id="259" r:id="rId5"/>
    <p:sldId id="294" r:id="rId6"/>
    <p:sldId id="287" r:id="rId7"/>
    <p:sldId id="288" r:id="rId8"/>
    <p:sldId id="292" r:id="rId9"/>
    <p:sldId id="293" r:id="rId10"/>
    <p:sldId id="295" r:id="rId11"/>
    <p:sldId id="296" r:id="rId12"/>
    <p:sldId id="297" r:id="rId13"/>
    <p:sldId id="309" r:id="rId14"/>
    <p:sldId id="298" r:id="rId15"/>
    <p:sldId id="299" r:id="rId16"/>
    <p:sldId id="300" r:id="rId17"/>
    <p:sldId id="301" r:id="rId18"/>
    <p:sldId id="302" r:id="rId19"/>
    <p:sldId id="303" r:id="rId20"/>
    <p:sldId id="304" r:id="rId21"/>
    <p:sldId id="305" r:id="rId22"/>
    <p:sldId id="306" r:id="rId23"/>
    <p:sldId id="308" r:id="rId24"/>
    <p:sldId id="266" r:id="rId25"/>
  </p:sldIdLst>
  <p:sldSz cx="9906000" cy="6858000" type="A4"/>
  <p:notesSz cx="6858000" cy="9144000"/>
  <p:custShowLst>
    <p:custShow name="عرض مخصص 1" id="0">
      <p:sldLst>
        <p:sld r:id="rId2"/>
        <p:sld r:id="rId3"/>
        <p:sld r:id="rId4"/>
        <p:sld r:id="rId5"/>
        <p:sld r:id="rId6"/>
        <p:sld r:id="rId7"/>
        <p:sld r:id="rId8"/>
        <p:sld r:id="rId9"/>
        <p:sld r:id="rId10"/>
        <p:sld r:id="rId11"/>
        <p:sld r:id="rId12"/>
        <p:sld r:id="rId13"/>
        <p:sld r:id="rId14"/>
        <p:sld r:id="rId15"/>
        <p:sld r:id="rId16"/>
        <p:sld r:id="rId17"/>
        <p:sld r:id="rId18"/>
        <p:sld r:id="rId19"/>
        <p:sld r:id="rId20"/>
        <p:sld r:id="rId21"/>
        <p:sld r:id="rId22"/>
        <p:sld r:id="rId23"/>
        <p:sld r:id="rId24"/>
        <p:sld r:id="rId25"/>
      </p:sldLst>
    </p:custShow>
  </p:custShowLst>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118" autoAdjust="0"/>
    <p:restoredTop sz="94664" autoAdjust="0"/>
  </p:normalViewPr>
  <p:slideViewPr>
    <p:cSldViewPr>
      <p:cViewPr varScale="1">
        <p:scale>
          <a:sx n="69" d="100"/>
          <a:sy n="69" d="100"/>
        </p:scale>
        <p:origin x="-1476" y="-1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3/7/2011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a:t>
            </a:r>
            <a:r>
              <a:rPr lang="ar-SA" sz="1600" b="1" dirty="0" smtClean="0">
                <a:solidFill>
                  <a:schemeClr val="bg1"/>
                </a:solidFill>
                <a:latin typeface="+mn-lt"/>
                <a:cs typeface="+mn-cs"/>
              </a:rPr>
              <a:t>التعلم</a:t>
            </a:r>
            <a:r>
              <a:rPr lang="ar-SA" sz="1600" b="1" baseline="0" dirty="0" smtClean="0">
                <a:solidFill>
                  <a:schemeClr val="bg1"/>
                </a:solidFill>
                <a:latin typeface="+mn-lt"/>
                <a:cs typeface="+mn-cs"/>
              </a:rPr>
              <a:t> الإلكتروني والتعليم </a:t>
            </a:r>
            <a:r>
              <a:rPr lang="ar-SA" sz="1600" b="1" baseline="0" dirty="0" smtClean="0">
                <a:solidFill>
                  <a:schemeClr val="bg1"/>
                </a:solidFill>
                <a:latin typeface="+mn-lt"/>
                <a:cs typeface="+mn-cs"/>
              </a:rPr>
              <a:t>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5400" b="1" dirty="0" smtClean="0">
                <a:solidFill>
                  <a:schemeClr val="accent1">
                    <a:lumMod val="50000"/>
                  </a:schemeClr>
                </a:solidFill>
                <a:latin typeface="AYM Wadiy S_U normal."/>
                <a:cs typeface="Times New Roman" pitchFamily="18" charset="0"/>
              </a:rPr>
              <a:t>اسم المقرر</a:t>
            </a:r>
            <a:endParaRPr lang="ar-SA" sz="5400" b="1" dirty="0" smtClean="0">
              <a:solidFill>
                <a:schemeClr val="accent1">
                  <a:lumMod val="50000"/>
                </a:schemeClr>
              </a:solidFill>
              <a:latin typeface="AYM Wadiy S_U normal."/>
              <a:cs typeface="Times New Roman" pitchFamily="18" charset="0"/>
            </a:endParaRPr>
          </a:p>
          <a:p>
            <a:pPr algn="ctr"/>
            <a:r>
              <a:rPr lang="ar-JO" sz="4000" b="1" dirty="0" smtClean="0">
                <a:solidFill>
                  <a:srgbClr val="7F7F7F"/>
                </a:solidFill>
                <a:latin typeface="Calibri" pitchFamily="34" charset="0"/>
                <a:cs typeface="Times New Roman" pitchFamily="18" charset="0"/>
              </a:rPr>
              <a:t>البلاغة 2 (البيان والبديع)</a:t>
            </a:r>
            <a:endParaRPr lang="en-US" sz="4000" b="1" dirty="0" smtClean="0">
              <a:solidFill>
                <a:srgbClr val="7F7F7F"/>
              </a:solidFill>
              <a:latin typeface="Calibri" pitchFamily="34" charset="0"/>
            </a:endParaRPr>
          </a:p>
          <a:p>
            <a:pPr algn="ctr"/>
            <a:r>
              <a:rPr lang="ar-JO" sz="4000" b="1" dirty="0" smtClean="0">
                <a:solidFill>
                  <a:schemeClr val="bg2">
                    <a:lumMod val="25000"/>
                  </a:schemeClr>
                </a:solidFill>
                <a:latin typeface="Calibri" pitchFamily="34" charset="0"/>
                <a:cs typeface="Times New Roman" pitchFamily="18" charset="0"/>
              </a:rPr>
              <a:t>أ.</a:t>
            </a:r>
            <a:r>
              <a:rPr lang="ar-SA" sz="4000" b="1" dirty="0" smtClean="0">
                <a:solidFill>
                  <a:schemeClr val="bg2">
                    <a:lumMod val="25000"/>
                  </a:schemeClr>
                </a:solidFill>
                <a:latin typeface="Calibri" pitchFamily="34" charset="0"/>
                <a:cs typeface="Times New Roman" pitchFamily="18" charset="0"/>
              </a:rPr>
              <a:t>د</a:t>
            </a:r>
            <a:r>
              <a:rPr lang="ar-JO" sz="4000" b="1" dirty="0" smtClean="0">
                <a:solidFill>
                  <a:schemeClr val="bg2">
                    <a:lumMod val="25000"/>
                  </a:schemeClr>
                </a:solidFill>
                <a:latin typeface="Calibri" pitchFamily="34" charset="0"/>
                <a:cs typeface="Times New Roman" pitchFamily="18" charset="0"/>
              </a:rPr>
              <a:t>. فايز عارف القرعان</a:t>
            </a:r>
            <a:r>
              <a:rPr lang="en-US" sz="4000" b="1" dirty="0" smtClean="0">
                <a:solidFill>
                  <a:srgbClr val="7F7F7F"/>
                </a:solidFill>
                <a:latin typeface="Calibri" pitchFamily="34" charset="0"/>
                <a:cs typeface="Times New Roman" pitchFamily="18" charset="0"/>
              </a:rPr>
              <a:t> .</a:t>
            </a:r>
            <a:endParaRPr lang="en-US" sz="40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JO" spc="-150" dirty="0" smtClean="0">
                <a:solidFill>
                  <a:srgbClr val="376092"/>
                </a:solidFill>
                <a:latin typeface="ae_AlMateen" pitchFamily="2" charset="-78"/>
                <a:cs typeface="ae_AlMateen" pitchFamily="2" charset="-78"/>
              </a:rPr>
              <a:t/>
            </a:r>
            <a:br>
              <a:rPr lang="ar-JO" spc="-150" dirty="0" smtClean="0">
                <a:solidFill>
                  <a:srgbClr val="376092"/>
                </a:solidFill>
                <a:latin typeface="ae_AlMateen" pitchFamily="2" charset="-78"/>
                <a:cs typeface="ae_AlMateen" pitchFamily="2" charset="-78"/>
              </a:rPr>
            </a:br>
            <a:r>
              <a:rPr lang="ar-JO" spc="-150" dirty="0" smtClean="0">
                <a:solidFill>
                  <a:srgbClr val="376092"/>
                </a:solidFill>
                <a:latin typeface="ae_AlMateen" pitchFamily="2" charset="-78"/>
                <a:cs typeface="ae_AlMateen" pitchFamily="2" charset="-78"/>
              </a:rPr>
              <a:t>المحاضرة الأولى</a:t>
            </a:r>
            <a:br>
              <a:rPr lang="ar-JO" spc="-150" dirty="0" smtClean="0">
                <a:solidFill>
                  <a:srgbClr val="376092"/>
                </a:solidFill>
                <a:latin typeface="ae_AlMateen" pitchFamily="2" charset="-78"/>
                <a:cs typeface="ae_AlMateen" pitchFamily="2" charset="-78"/>
              </a:rPr>
            </a:b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905000"/>
          </a:xfrm>
        </p:spPr>
        <p:txBody>
          <a:bodyPr/>
          <a:lstStyle/>
          <a:p>
            <a:pPr eaLnBrk="1" hangingPunct="1"/>
            <a:r>
              <a:rPr lang="ar-JO" spc="-150" dirty="0" smtClean="0">
                <a:solidFill>
                  <a:srgbClr val="376092"/>
                </a:solidFill>
                <a:latin typeface="ae_AlMateen" pitchFamily="2" charset="-78"/>
                <a:cs typeface="ae_AlMateen" pitchFamily="2" charset="-78"/>
              </a:rPr>
              <a:t>علم البيان: مفهومه وأقسامه.</a:t>
            </a:r>
            <a:endParaRPr lang="en-US" dirty="0" smtClean="0">
              <a:solidFill>
                <a:srgbClr val="FF0000"/>
              </a:solidFill>
            </a:endParaRPr>
          </a:p>
          <a:p>
            <a:pPr eaLnBrk="1" hangingPunct="1"/>
            <a:r>
              <a:rPr lang="ar-JO" dirty="0" smtClean="0">
                <a:solidFill>
                  <a:srgbClr val="FF0000"/>
                </a:solidFill>
              </a:rPr>
              <a:t>عناصر المحاضرة</a:t>
            </a:r>
            <a:r>
              <a:rPr lang="ar-JO" dirty="0" smtClean="0"/>
              <a:t>:</a:t>
            </a:r>
          </a:p>
          <a:p>
            <a:pPr algn="r" eaLnBrk="1" hangingPunct="1"/>
            <a:r>
              <a:rPr lang="ar-JO" dirty="0" smtClean="0">
                <a:solidFill>
                  <a:schemeClr val="tx1"/>
                </a:solidFill>
              </a:rPr>
              <a:t>1- علم البيان: مفهومه، وأقسامه. </a:t>
            </a:r>
          </a:p>
          <a:p>
            <a:pPr algn="r" eaLnBrk="1" hangingPunct="1"/>
            <a:r>
              <a:rPr lang="ar-JO" dirty="0" smtClean="0">
                <a:solidFill>
                  <a:schemeClr val="tx1"/>
                </a:solidFill>
              </a:rPr>
              <a:t>- التشبيه: مفهومه، وأركانه. وطرفاه من حيث مادتهما.</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eaLnBrk="1" hangingPunct="1">
              <a:defRPr/>
            </a:pPr>
            <a:r>
              <a:rPr lang="ar-JO" sz="4000" dirty="0" smtClean="0">
                <a:solidFill>
                  <a:srgbClr val="002060"/>
                </a:solidFill>
              </a:rPr>
              <a:t>مفهوم علم البيان</a:t>
            </a:r>
            <a:endParaRPr lang="en-US" sz="4000" dirty="0">
              <a:solidFill>
                <a:srgbClr val="002060"/>
              </a:solidFill>
            </a:endParaRPr>
          </a:p>
        </p:txBody>
      </p:sp>
      <p:sp>
        <p:nvSpPr>
          <p:cNvPr id="7171" name="Text Placeholder 5"/>
          <p:cNvSpPr>
            <a:spLocks noGrp="1"/>
          </p:cNvSpPr>
          <p:nvPr>
            <p:ph idx="1"/>
          </p:nvPr>
        </p:nvSpPr>
        <p:spPr>
          <a:xfrm>
            <a:off x="495300" y="1600200"/>
            <a:ext cx="8915400" cy="4495799"/>
          </a:xfrm>
        </p:spPr>
        <p:txBody>
          <a:bodyPr/>
          <a:lstStyle/>
          <a:p>
            <a:pPr rtl="1" eaLnBrk="1" hangingPunct="1">
              <a:buFont typeface="Arial" pitchFamily="34" charset="0"/>
              <a:buChar char="•"/>
            </a:pPr>
            <a:r>
              <a:rPr lang="ar-JO" sz="2800" b="1" dirty="0" smtClean="0">
                <a:solidFill>
                  <a:srgbClr val="FF0000"/>
                </a:solidFill>
                <a:cs typeface="Arial" pitchFamily="34" charset="0"/>
              </a:rPr>
              <a:t>مفهوم علم البيان</a:t>
            </a:r>
            <a:r>
              <a:rPr lang="ar-JO" sz="2800" b="1" dirty="0" smtClean="0">
                <a:cs typeface="Arial" pitchFamily="34" charset="0"/>
              </a:rPr>
              <a:t>: اختلف البلاغيون في تعريفهم مصطلح (البيان) فبعد أن كان يعنى الدلالة الظاهرة على المعنى الخفي عند الجاحظ، وكان يعني الاسم الذي يحيط بمعناك ويجلي عن مغزاك عند جعفر بن يحيى استقر على تعريف </a:t>
            </a:r>
            <a:r>
              <a:rPr lang="ar-JO" sz="2800" b="1" dirty="0" err="1" smtClean="0">
                <a:cs typeface="Arial" pitchFamily="34" charset="0"/>
              </a:rPr>
              <a:t>القزويني</a:t>
            </a:r>
            <a:r>
              <a:rPr lang="ar-JO" sz="2800" b="1" dirty="0" smtClean="0">
                <a:cs typeface="Arial" pitchFamily="34" charset="0"/>
              </a:rPr>
              <a:t> وأخذ يعرف </a:t>
            </a:r>
            <a:r>
              <a:rPr lang="ar-JO" sz="2800" b="1" dirty="0" err="1" smtClean="0">
                <a:cs typeface="Arial" pitchFamily="34" charset="0"/>
              </a:rPr>
              <a:t>به</a:t>
            </a:r>
            <a:r>
              <a:rPr lang="ar-JO" sz="2800" b="1" dirty="0" smtClean="0">
                <a:cs typeface="Arial" pitchFamily="34" charset="0"/>
              </a:rPr>
              <a:t>، يقول </a:t>
            </a:r>
            <a:r>
              <a:rPr lang="ar-JO" sz="2800" b="1" dirty="0" err="1" smtClean="0">
                <a:cs typeface="Arial" pitchFamily="34" charset="0"/>
              </a:rPr>
              <a:t>القزويني</a:t>
            </a:r>
            <a:r>
              <a:rPr lang="ar-JO" sz="2800" b="1" dirty="0" smtClean="0">
                <a:cs typeface="Arial" pitchFamily="34" charset="0"/>
              </a:rPr>
              <a:t>:“هو علم يُعرف </a:t>
            </a:r>
            <a:r>
              <a:rPr lang="ar-JO" sz="2800" b="1" dirty="0" err="1" smtClean="0">
                <a:cs typeface="Arial" pitchFamily="34" charset="0"/>
              </a:rPr>
              <a:t>به</a:t>
            </a:r>
            <a:r>
              <a:rPr lang="ar-JO" sz="2800" b="1" dirty="0" smtClean="0">
                <a:cs typeface="Arial" pitchFamily="34" charset="0"/>
              </a:rPr>
              <a:t> إيراد المعنى الواحد بطرق مختلفة في وضوح الدلالة عليه“. </a:t>
            </a:r>
            <a:endParaRPr lang="ar-SA" sz="2800" b="1" dirty="0" smtClean="0">
              <a:cs typeface="Arial" pitchFamily="34" charset="0"/>
            </a:endParaRPr>
          </a:p>
          <a:p>
            <a:pPr rtl="1" eaLnBrk="1" hangingPunct="1">
              <a:buFont typeface="Arial" pitchFamily="34" charset="0"/>
              <a:buChar char="•"/>
            </a:pPr>
            <a:r>
              <a:rPr lang="ar-JO" b="1" dirty="0" smtClean="0">
                <a:cs typeface="Arial" pitchFamily="34" charset="0"/>
              </a:rPr>
              <a:t>إن قوله (</a:t>
            </a:r>
            <a:r>
              <a:rPr lang="ar-JO" b="1" u="sng" dirty="0" smtClean="0">
                <a:solidFill>
                  <a:srgbClr val="009900"/>
                </a:solidFill>
                <a:cs typeface="Arial" pitchFamily="34" charset="0"/>
              </a:rPr>
              <a:t>علم يُعرف </a:t>
            </a:r>
            <a:r>
              <a:rPr lang="ar-JO" b="1" u="sng" dirty="0" err="1" smtClean="0">
                <a:solidFill>
                  <a:srgbClr val="009900"/>
                </a:solidFill>
                <a:cs typeface="Arial" pitchFamily="34" charset="0"/>
              </a:rPr>
              <a:t>به</a:t>
            </a:r>
            <a:r>
              <a:rPr lang="ar-JO" b="1" u="sng" dirty="0" smtClean="0">
                <a:solidFill>
                  <a:srgbClr val="009900"/>
                </a:solidFill>
                <a:cs typeface="Arial" pitchFamily="34" charset="0"/>
              </a:rPr>
              <a:t> إيراد المعنى الواحد بطرق مختلفة</a:t>
            </a:r>
            <a:r>
              <a:rPr lang="ar-JO" b="1" dirty="0" smtClean="0">
                <a:cs typeface="Arial" pitchFamily="34" charset="0"/>
              </a:rPr>
              <a:t>) يعني أن الفكرة الواحدة أو المعنى الواحد يمكن أن نعبر عنه بطرائق تعبيرية مختلفة وجميعها يندرج تحت ما نسميه (علم البيان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JO" dirty="0" smtClean="0">
                <a:solidFill>
                  <a:schemeClr val="tx2">
                    <a:lumMod val="75000"/>
                  </a:schemeClr>
                </a:solidFill>
                <a:cs typeface="Arial" pitchFamily="34" charset="0"/>
              </a:rPr>
              <a:t>(1)تابع مفهوم علم البيان:</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eaLnBrk="1" hangingPunct="1"/>
            <a:endParaRPr lang="ar-JO" b="1" dirty="0" smtClean="0">
              <a:cs typeface="Arial" pitchFamily="34" charset="0"/>
            </a:endParaRPr>
          </a:p>
          <a:p>
            <a:pPr eaLnBrk="1" hangingPunct="1"/>
            <a:r>
              <a:rPr lang="ar-SA" b="1" dirty="0" smtClean="0">
                <a:cs typeface="Arial" pitchFamily="34" charset="0"/>
              </a:rPr>
              <a:t>فمثلاً </a:t>
            </a:r>
            <a:r>
              <a:rPr lang="ar-JO" b="1" dirty="0" smtClean="0">
                <a:cs typeface="Arial" pitchFamily="34" charset="0"/>
              </a:rPr>
              <a:t>يمكننا أن نلحظ معنى الكرم بالأساليب التعبيرية الآتية:</a:t>
            </a:r>
            <a:endParaRPr lang="en-US" b="1" dirty="0" smtClean="0">
              <a:cs typeface="Arial" pitchFamily="34" charset="0"/>
            </a:endParaRPr>
          </a:p>
          <a:p>
            <a:pPr eaLnBrk="1" hangingPunct="1"/>
            <a:r>
              <a:rPr lang="ar-JO" b="1" dirty="0" smtClean="0">
                <a:cs typeface="Arial" pitchFamily="34" charset="0"/>
              </a:rPr>
              <a:t>1- قال البحتري يمدح المتوكل:</a:t>
            </a:r>
          </a:p>
          <a:p>
            <a:pPr eaLnBrk="1" hangingPunct="1"/>
            <a:endParaRPr lang="ar-JO" b="1" dirty="0" smtClean="0">
              <a:cs typeface="Arial" pitchFamily="34" charset="0"/>
            </a:endParaRPr>
          </a:p>
          <a:p>
            <a:pPr eaLnBrk="1" hangingPunct="1"/>
            <a:endParaRPr lang="ar-JO" sz="2400" b="1" dirty="0" smtClean="0">
              <a:cs typeface="Arial" pitchFamily="34" charset="0"/>
            </a:endParaRPr>
          </a:p>
          <a:p>
            <a:pPr eaLnBrk="1" hangingPunct="1"/>
            <a:endParaRPr lang="ar-JO" sz="2400" b="1" dirty="0" smtClean="0">
              <a:cs typeface="Arial" pitchFamily="34" charset="0"/>
            </a:endParaRPr>
          </a:p>
          <a:p>
            <a:pPr eaLnBrk="1" hangingPunct="1"/>
            <a:r>
              <a:rPr lang="ar-JO" sz="2800" b="1" dirty="0" smtClean="0">
                <a:cs typeface="Arial" pitchFamily="34" charset="0"/>
              </a:rPr>
              <a:t>عبر البحتري بقوله (ما زلت بحرًا) عن كرم المتوكل مشبها إياه بالبحر كثير العطاء. وهذا تعبير بطريقة التشبيه.</a:t>
            </a:r>
          </a:p>
          <a:p>
            <a:pPr eaLnBrk="1" hangingPunct="1"/>
            <a:r>
              <a:rPr lang="ar-JO" b="1" dirty="0" smtClean="0">
                <a:cs typeface="Arial" pitchFamily="34" charset="0"/>
              </a:rPr>
              <a:t> </a:t>
            </a:r>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graphicFrame>
        <p:nvGraphicFramePr>
          <p:cNvPr id="7" name="جدول 6"/>
          <p:cNvGraphicFramePr>
            <a:graphicFrameLocks noGrp="1"/>
          </p:cNvGraphicFramePr>
          <p:nvPr/>
        </p:nvGraphicFramePr>
        <p:xfrm>
          <a:off x="304800" y="3124200"/>
          <a:ext cx="8915400" cy="944880"/>
        </p:xfrm>
        <a:graphic>
          <a:graphicData uri="http://schemas.openxmlformats.org/drawingml/2006/table">
            <a:tbl>
              <a:tblPr rtl="1" firstRow="1" bandRow="1">
                <a:tableStyleId>{5C22544A-7EE6-4342-B048-85BDC9FD1C3A}</a:tableStyleId>
              </a:tblPr>
              <a:tblGrid>
                <a:gridCol w="4125964"/>
                <a:gridCol w="760760"/>
                <a:gridCol w="4028676"/>
              </a:tblGrid>
              <a:tr h="457200">
                <a:tc>
                  <a:txBody>
                    <a:bodyPr/>
                    <a:lstStyle/>
                    <a:p>
                      <a:pPr algn="just" rtl="1"/>
                      <a:r>
                        <a:rPr lang="ar-JO" sz="2800" u="sng" dirty="0" smtClean="0">
                          <a:solidFill>
                            <a:srgbClr val="C00000"/>
                          </a:solidFill>
                        </a:rPr>
                        <a:t>ما زلتَ بحرًا </a:t>
                      </a:r>
                      <a:r>
                        <a:rPr lang="ar-JO" sz="2800" dirty="0" smtClean="0"/>
                        <a:t>لعافينا فكيف وقد</a:t>
                      </a:r>
                      <a:br>
                        <a:rPr lang="ar-JO" sz="2800" dirty="0" smtClean="0"/>
                      </a:br>
                      <a:endParaRPr lang="ar-AE" sz="2800" dirty="0"/>
                    </a:p>
                  </a:txBody>
                  <a:tcPr/>
                </a:tc>
                <a:tc>
                  <a:txBody>
                    <a:bodyPr/>
                    <a:lstStyle/>
                    <a:p>
                      <a:pPr algn="just" rtl="1"/>
                      <a:endParaRPr lang="ar-AE" sz="2800" dirty="0"/>
                    </a:p>
                  </a:txBody>
                  <a:tcPr/>
                </a:tc>
                <a:tc>
                  <a:txBody>
                    <a:bodyPr/>
                    <a:lstStyle/>
                    <a:p>
                      <a:pPr algn="just" rtl="1"/>
                      <a:r>
                        <a:rPr lang="ar-JO" sz="2800" dirty="0" smtClean="0"/>
                        <a:t>قابلتنا </a:t>
                      </a:r>
                      <a:r>
                        <a:rPr lang="ar-JO" sz="2800" dirty="0" err="1" smtClean="0"/>
                        <a:t>ولك</a:t>
                      </a:r>
                      <a:r>
                        <a:rPr lang="ar-JO" sz="2800" dirty="0" smtClean="0"/>
                        <a:t> الدنيا بما فيها</a:t>
                      </a:r>
                      <a:br>
                        <a:rPr lang="ar-JO" sz="2800" dirty="0" smtClean="0"/>
                      </a:br>
                      <a:endParaRPr lang="ar-AE" sz="2800" dirty="0"/>
                    </a:p>
                  </a:txBody>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solidFill>
                  <a:schemeClr val="tx2">
                    <a:lumMod val="75000"/>
                  </a:schemeClr>
                </a:solidFill>
                <a:cs typeface="Arial" pitchFamily="34" charset="0"/>
              </a:rPr>
              <a:t>(2)تابع مفهوم علم البيان:</a:t>
            </a:r>
            <a:endParaRPr lang="ar-AE" dirty="0"/>
          </a:p>
        </p:txBody>
      </p:sp>
      <p:sp>
        <p:nvSpPr>
          <p:cNvPr id="3" name="عنصر نائب للمحتوى 2"/>
          <p:cNvSpPr>
            <a:spLocks noGrp="1"/>
          </p:cNvSpPr>
          <p:nvPr>
            <p:ph idx="1"/>
          </p:nvPr>
        </p:nvSpPr>
        <p:spPr/>
        <p:txBody>
          <a:bodyPr/>
          <a:lstStyle/>
          <a:p>
            <a:pPr eaLnBrk="1" hangingPunct="1"/>
            <a:r>
              <a:rPr lang="ar-JO" b="1" dirty="0" smtClean="0">
                <a:cs typeface="Arial" pitchFamily="34" charset="0"/>
              </a:rPr>
              <a:t>2- وقال المتنبي في وصف دخول رسول الروم على سيف الدولة:</a:t>
            </a:r>
          </a:p>
          <a:p>
            <a:pPr eaLnBrk="1" hangingPunct="1"/>
            <a:endParaRPr lang="ar-JO" b="1" dirty="0" smtClean="0">
              <a:cs typeface="Arial" pitchFamily="34" charset="0"/>
            </a:endParaRPr>
          </a:p>
          <a:p>
            <a:pPr eaLnBrk="1" hangingPunct="1"/>
            <a:endParaRPr lang="ar-JO" b="1" dirty="0" smtClean="0">
              <a:cs typeface="Arial" pitchFamily="34" charset="0"/>
            </a:endParaRPr>
          </a:p>
          <a:p>
            <a:pPr eaLnBrk="1" hangingPunct="1"/>
            <a:r>
              <a:rPr lang="ar-JO" b="1" dirty="0" err="1" smtClean="0">
                <a:cs typeface="Arial" pitchFamily="34" charset="0"/>
              </a:rPr>
              <a:t>يشيرالمتنبي</a:t>
            </a:r>
            <a:r>
              <a:rPr lang="ar-JO" b="1" dirty="0" smtClean="0">
                <a:cs typeface="Arial" pitchFamily="34" charset="0"/>
              </a:rPr>
              <a:t> بكلمة (البحر) إلى الممدوح وهو سيف الدولة إذ شبهه بالبحر. وهذا عن طريق الاستعارة.</a:t>
            </a:r>
          </a:p>
          <a:p>
            <a:endParaRPr lang="ar-AE" dirty="0"/>
          </a:p>
        </p:txBody>
      </p:sp>
      <p:graphicFrame>
        <p:nvGraphicFramePr>
          <p:cNvPr id="4" name="جدول 3"/>
          <p:cNvGraphicFramePr>
            <a:graphicFrameLocks noGrp="1"/>
          </p:cNvGraphicFramePr>
          <p:nvPr/>
        </p:nvGraphicFramePr>
        <p:xfrm>
          <a:off x="990600" y="2438400"/>
          <a:ext cx="8229599" cy="822960"/>
        </p:xfrm>
        <a:graphic>
          <a:graphicData uri="http://schemas.openxmlformats.org/drawingml/2006/table">
            <a:tbl>
              <a:tblPr rtl="1" firstRow="1" bandRow="1">
                <a:tableStyleId>{5C22544A-7EE6-4342-B048-85BDC9FD1C3A}</a:tableStyleId>
              </a:tblPr>
              <a:tblGrid>
                <a:gridCol w="3567225"/>
                <a:gridCol w="835388"/>
                <a:gridCol w="3826986"/>
              </a:tblGrid>
              <a:tr h="609600">
                <a:tc>
                  <a:txBody>
                    <a:bodyPr/>
                    <a:lstStyle/>
                    <a:p>
                      <a:pPr algn="just" rtl="1"/>
                      <a:r>
                        <a:rPr lang="ar-JO" sz="2400" dirty="0" smtClean="0"/>
                        <a:t>وأقبل يمشي</a:t>
                      </a:r>
                      <a:r>
                        <a:rPr lang="ar-JO" sz="2400" baseline="0" dirty="0" smtClean="0"/>
                        <a:t> في البساط فما درى</a:t>
                      </a:r>
                      <a:endParaRPr lang="ar-AE" sz="2400" dirty="0"/>
                    </a:p>
                  </a:txBody>
                  <a:tcPr/>
                </a:tc>
                <a:tc>
                  <a:txBody>
                    <a:bodyPr/>
                    <a:lstStyle/>
                    <a:p>
                      <a:pPr rtl="1"/>
                      <a:endParaRPr lang="ar-AE" sz="2400" dirty="0"/>
                    </a:p>
                  </a:txBody>
                  <a:tcPr/>
                </a:tc>
                <a:tc>
                  <a:txBody>
                    <a:bodyPr/>
                    <a:lstStyle/>
                    <a:p>
                      <a:pPr marL="0" marR="0" indent="0" algn="just" defTabSz="914400" rtl="1" eaLnBrk="1" fontAlgn="auto" latinLnBrk="0" hangingPunct="1">
                        <a:lnSpc>
                          <a:spcPct val="100000"/>
                        </a:lnSpc>
                        <a:spcBef>
                          <a:spcPts val="0"/>
                        </a:spcBef>
                        <a:spcAft>
                          <a:spcPts val="0"/>
                        </a:spcAft>
                        <a:buClrTx/>
                        <a:buSzTx/>
                        <a:buFontTx/>
                        <a:buNone/>
                        <a:tabLst/>
                        <a:defRPr/>
                      </a:pPr>
                      <a:r>
                        <a:rPr lang="ar-JO" sz="2400" dirty="0" smtClean="0"/>
                        <a:t>إلى </a:t>
                      </a:r>
                      <a:r>
                        <a:rPr lang="ar-JO" sz="2400" u="sng" dirty="0" smtClean="0">
                          <a:solidFill>
                            <a:srgbClr val="C00000"/>
                          </a:solidFill>
                        </a:rPr>
                        <a:t>البحر</a:t>
                      </a:r>
                      <a:r>
                        <a:rPr lang="ar-JO" sz="2400" dirty="0" smtClean="0"/>
                        <a:t> يسعى</a:t>
                      </a:r>
                      <a:r>
                        <a:rPr lang="ar-JO" sz="2400" baseline="0" dirty="0" smtClean="0"/>
                        <a:t> أم إلى البدر يرتقي</a:t>
                      </a:r>
                      <a:br>
                        <a:rPr lang="ar-JO" sz="2400" baseline="0" dirty="0" smtClean="0"/>
                      </a:br>
                      <a:endParaRPr lang="ar-AE" sz="2400" dirty="0" smtClean="0"/>
                    </a:p>
                  </a:txBody>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JO" dirty="0" smtClean="0">
                <a:solidFill>
                  <a:schemeClr val="tx2">
                    <a:lumMod val="75000"/>
                  </a:schemeClr>
                </a:solidFill>
                <a:cs typeface="Arial" pitchFamily="34" charset="0"/>
              </a:rPr>
              <a:t>(3)تابع مفهوم علم البيان:</a:t>
            </a:r>
            <a:endParaRPr lang="ar-SA" dirty="0" smtClean="0">
              <a:solidFill>
                <a:schemeClr val="tx2">
                  <a:lumMod val="75000"/>
                </a:schemeClr>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eaLnBrk="1" hangingPunct="1">
              <a:buFont typeface="Arial" pitchFamily="34" charset="0"/>
              <a:buNone/>
            </a:pPr>
            <a:r>
              <a:rPr lang="ar-JO" sz="2800" b="1" dirty="0" smtClean="0">
                <a:cs typeface="Arial" pitchFamily="34" charset="0"/>
              </a:rPr>
              <a:t>3- وقال آخر:</a:t>
            </a:r>
          </a:p>
          <a:p>
            <a:pPr eaLnBrk="1" hangingPunct="1">
              <a:buFont typeface="Arial" pitchFamily="34" charset="0"/>
              <a:buNone/>
            </a:pPr>
            <a:endParaRPr lang="ar-JO" sz="2600" b="1" dirty="0" smtClean="0">
              <a:cs typeface="Arial" pitchFamily="34" charset="0"/>
            </a:endParaRPr>
          </a:p>
          <a:p>
            <a:pPr eaLnBrk="1" hangingPunct="1">
              <a:buFont typeface="Arial" pitchFamily="34" charset="0"/>
              <a:buNone/>
            </a:pPr>
            <a:endParaRPr lang="ar-JO" sz="2600" b="1" dirty="0" smtClean="0">
              <a:cs typeface="Arial" pitchFamily="34" charset="0"/>
            </a:endParaRPr>
          </a:p>
          <a:p>
            <a:pPr eaLnBrk="1" hangingPunct="1">
              <a:buFont typeface="Arial" pitchFamily="34" charset="0"/>
              <a:buNone/>
            </a:pPr>
            <a:endParaRPr lang="ar-JO" sz="2600" b="1" dirty="0" smtClean="0">
              <a:cs typeface="Arial" pitchFamily="34" charset="0"/>
            </a:endParaRPr>
          </a:p>
          <a:p>
            <a:pPr eaLnBrk="1" hangingPunct="1">
              <a:buFont typeface="Arial" pitchFamily="34" charset="0"/>
              <a:buNone/>
            </a:pPr>
            <a:endParaRPr lang="ar-JO" sz="2600" b="1" dirty="0" smtClean="0">
              <a:cs typeface="Arial" pitchFamily="34" charset="0"/>
            </a:endParaRPr>
          </a:p>
          <a:p>
            <a:pPr eaLnBrk="1" hangingPunct="1">
              <a:buFont typeface="Arial" pitchFamily="34" charset="0"/>
              <a:buNone/>
            </a:pPr>
            <a:r>
              <a:rPr lang="ar-JO" sz="2800" b="1" dirty="0" smtClean="0">
                <a:cs typeface="Arial" pitchFamily="34" charset="0"/>
              </a:rPr>
              <a:t>عبر الشاعر بكلمات (يدًا بيد وأياديك) عن النعم التي يتصف </a:t>
            </a:r>
            <a:r>
              <a:rPr lang="ar-JO" sz="2800" b="1" dirty="0" err="1" smtClean="0">
                <a:cs typeface="Arial" pitchFamily="34" charset="0"/>
              </a:rPr>
              <a:t>بها</a:t>
            </a:r>
            <a:r>
              <a:rPr lang="ar-JO" sz="2800" b="1" dirty="0" smtClean="0">
                <a:cs typeface="Arial" pitchFamily="34" charset="0"/>
              </a:rPr>
              <a:t> الممدوح، وهذا عن طريق المجاز المرسل</a:t>
            </a:r>
            <a:r>
              <a:rPr lang="ar-JO" sz="2600" b="1" dirty="0" smtClean="0">
                <a:cs typeface="Arial" pitchFamily="34" charset="0"/>
              </a:rPr>
              <a:t>.</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graphicFrame>
        <p:nvGraphicFramePr>
          <p:cNvPr id="6" name="جدول 5"/>
          <p:cNvGraphicFramePr>
            <a:graphicFrameLocks noGrp="1"/>
          </p:cNvGraphicFramePr>
          <p:nvPr/>
        </p:nvGraphicFramePr>
        <p:xfrm>
          <a:off x="685800" y="2209800"/>
          <a:ext cx="8508999" cy="944880"/>
        </p:xfrm>
        <a:graphic>
          <a:graphicData uri="http://schemas.openxmlformats.org/drawingml/2006/table">
            <a:tbl>
              <a:tblPr rtl="1" firstRow="1" bandRow="1">
                <a:tableStyleId>{5C22544A-7EE6-4342-B048-85BDC9FD1C3A}</a:tableStyleId>
              </a:tblPr>
              <a:tblGrid>
                <a:gridCol w="3746090"/>
                <a:gridCol w="897326"/>
                <a:gridCol w="3865583"/>
              </a:tblGrid>
              <a:tr h="370840">
                <a:tc>
                  <a:txBody>
                    <a:bodyPr/>
                    <a:lstStyle/>
                    <a:p>
                      <a:pPr algn="just" rtl="1"/>
                      <a:r>
                        <a:rPr lang="ar-JO" sz="2800" dirty="0" smtClean="0"/>
                        <a:t>ما زلتَ تُتْبعُ ما تُولي </a:t>
                      </a:r>
                      <a:r>
                        <a:rPr lang="ar-JO" sz="2800" u="sng" dirty="0" smtClean="0">
                          <a:solidFill>
                            <a:srgbClr val="C00000"/>
                          </a:solidFill>
                        </a:rPr>
                        <a:t>يدًا بيد</a:t>
                      </a:r>
                      <a:br>
                        <a:rPr lang="ar-JO" sz="2800" u="sng" dirty="0" smtClean="0">
                          <a:solidFill>
                            <a:srgbClr val="C00000"/>
                          </a:solidFill>
                        </a:rPr>
                      </a:br>
                      <a:endParaRPr lang="ar-AE" sz="2800" u="sng" dirty="0">
                        <a:solidFill>
                          <a:srgbClr val="C00000"/>
                        </a:solidFill>
                      </a:endParaRPr>
                    </a:p>
                  </a:txBody>
                  <a:tcPr/>
                </a:tc>
                <a:tc>
                  <a:txBody>
                    <a:bodyPr/>
                    <a:lstStyle/>
                    <a:p>
                      <a:pPr algn="just" rtl="1"/>
                      <a:endParaRPr lang="ar-AE" sz="2800" dirty="0"/>
                    </a:p>
                  </a:txBody>
                  <a:tcPr/>
                </a:tc>
                <a:tc>
                  <a:txBody>
                    <a:bodyPr/>
                    <a:lstStyle/>
                    <a:p>
                      <a:pPr algn="just" rtl="1"/>
                      <a:r>
                        <a:rPr lang="ar-JO" sz="2800" dirty="0" smtClean="0"/>
                        <a:t>حتى ظننتُ</a:t>
                      </a:r>
                      <a:r>
                        <a:rPr lang="ar-JO" sz="2800" baseline="0" dirty="0" smtClean="0"/>
                        <a:t> حياتي من </a:t>
                      </a:r>
                      <a:r>
                        <a:rPr lang="ar-JO" sz="2800" u="sng" baseline="0" dirty="0" err="1" smtClean="0">
                          <a:solidFill>
                            <a:srgbClr val="C00000"/>
                          </a:solidFill>
                        </a:rPr>
                        <a:t>أياديكا</a:t>
                      </a:r>
                      <a:r>
                        <a:rPr lang="ar-JO" sz="2800" baseline="0" dirty="0" smtClean="0"/>
                        <a:t/>
                      </a:r>
                      <a:br>
                        <a:rPr lang="ar-JO" sz="2800" baseline="0" dirty="0" smtClean="0"/>
                      </a:br>
                      <a:endParaRPr lang="ar-AE" sz="2800" dirty="0"/>
                    </a:p>
                  </a:txBody>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eaLnBrk="1" fontAlgn="t" latinLnBrk="0" hangingPunct="1"/>
            <a:r>
              <a:rPr lang="ar-AE" b="1" dirty="0" smtClean="0"/>
              <a:t/>
            </a:r>
            <a:br>
              <a:rPr lang="ar-AE" b="1" dirty="0" smtClean="0"/>
            </a:br>
            <a:r>
              <a:rPr lang="ar-JO" dirty="0" smtClean="0">
                <a:solidFill>
                  <a:schemeClr val="tx2">
                    <a:lumMod val="75000"/>
                  </a:schemeClr>
                </a:solidFill>
                <a:cs typeface="Arial" pitchFamily="34" charset="0"/>
              </a:rPr>
              <a:t>(4)تابع مفهوم علم البيان:</a:t>
            </a:r>
            <a:r>
              <a:rPr lang="ar-AE" b="1" dirty="0" smtClean="0"/>
              <a:t/>
            </a:r>
            <a:br>
              <a:rPr lang="ar-AE" b="1" dirty="0" smtClean="0"/>
            </a:br>
            <a:endParaRPr lang="ar-AE" dirty="0"/>
          </a:p>
        </p:txBody>
      </p:sp>
      <p:sp>
        <p:nvSpPr>
          <p:cNvPr id="3" name="عنصر نائب للمحتوى 2"/>
          <p:cNvSpPr>
            <a:spLocks noGrp="1"/>
          </p:cNvSpPr>
          <p:nvPr>
            <p:ph idx="1"/>
          </p:nvPr>
        </p:nvSpPr>
        <p:spPr>
          <a:xfrm>
            <a:off x="495300" y="1600200"/>
            <a:ext cx="8915400" cy="4038600"/>
          </a:xfrm>
        </p:spPr>
        <p:txBody>
          <a:bodyPr/>
          <a:lstStyle/>
          <a:p>
            <a:pPr eaLnBrk="1" hangingPunct="1"/>
            <a:r>
              <a:rPr lang="ar-JO" sz="2800" b="1" dirty="0" smtClean="0">
                <a:cs typeface="Arial" pitchFamily="34" charset="0"/>
              </a:rPr>
              <a:t>4- وقال آخر:</a:t>
            </a:r>
            <a:endParaRPr lang="ar-JO" sz="3600" b="1" dirty="0" smtClean="0">
              <a:cs typeface="Arial" pitchFamily="34" charset="0"/>
            </a:endParaRPr>
          </a:p>
          <a:p>
            <a:pPr eaLnBrk="1" hangingPunct="1"/>
            <a:endParaRPr lang="ar-JO" sz="3600" b="1" dirty="0" smtClean="0">
              <a:cs typeface="Arial" pitchFamily="34" charset="0"/>
            </a:endParaRPr>
          </a:p>
          <a:p>
            <a:pPr eaLnBrk="1" hangingPunct="1"/>
            <a:endParaRPr lang="en-US" sz="3600" b="1" dirty="0" smtClean="0">
              <a:cs typeface="Arial" pitchFamily="34" charset="0"/>
            </a:endParaRPr>
          </a:p>
          <a:p>
            <a:pPr eaLnBrk="1" hangingPunct="1"/>
            <a:r>
              <a:rPr lang="ar-JO" sz="3600" b="1" dirty="0" smtClean="0">
                <a:cs typeface="Arial" pitchFamily="34" charset="0"/>
              </a:rPr>
              <a:t> </a:t>
            </a:r>
            <a:r>
              <a:rPr lang="ar-JO" sz="2800" b="1" dirty="0" smtClean="0">
                <a:cs typeface="Arial" pitchFamily="34" charset="0"/>
              </a:rPr>
              <a:t>نسب الشاعر في البيت الجود (الكرم) إلى المكان الذي يسير فيه الممدوح مكنياً </a:t>
            </a:r>
            <a:r>
              <a:rPr lang="ar-JO" sz="2800" b="1" dirty="0" err="1" smtClean="0">
                <a:cs typeface="Arial" pitchFamily="34" charset="0"/>
              </a:rPr>
              <a:t>به</a:t>
            </a:r>
            <a:r>
              <a:rPr lang="ar-JO" sz="2800" b="1" dirty="0" smtClean="0">
                <a:cs typeface="Arial" pitchFamily="34" charset="0"/>
              </a:rPr>
              <a:t> عن كرمه وذلك بنسبته إلى مكانه.  </a:t>
            </a:r>
            <a:endParaRPr lang="en-US" sz="3600" b="1" dirty="0" smtClean="0">
              <a:cs typeface="Arial" pitchFamily="34" charset="0"/>
            </a:endParaRPr>
          </a:p>
          <a:p>
            <a:r>
              <a:rPr lang="ar-JO" sz="3600" dirty="0" smtClean="0"/>
              <a:t>- فطرائق علم البيان إذن مختلفة نستطيع أن نعبر </a:t>
            </a:r>
            <a:r>
              <a:rPr lang="ar-JO" sz="3600" dirty="0" err="1" smtClean="0"/>
              <a:t>بها</a:t>
            </a:r>
            <a:r>
              <a:rPr lang="ar-JO" sz="3600" dirty="0" smtClean="0"/>
              <a:t> عن المعنى الواحد.</a:t>
            </a:r>
            <a:endParaRPr lang="ar-JO" dirty="0" smtClean="0"/>
          </a:p>
        </p:txBody>
      </p:sp>
      <p:graphicFrame>
        <p:nvGraphicFramePr>
          <p:cNvPr id="4" name="جدول 3"/>
          <p:cNvGraphicFramePr>
            <a:graphicFrameLocks noGrp="1"/>
          </p:cNvGraphicFramePr>
          <p:nvPr/>
        </p:nvGraphicFramePr>
        <p:xfrm>
          <a:off x="685800" y="2362200"/>
          <a:ext cx="8585199" cy="944880"/>
        </p:xfrm>
        <a:graphic>
          <a:graphicData uri="http://schemas.openxmlformats.org/drawingml/2006/table">
            <a:tbl>
              <a:tblPr rtl="1" firstRow="1" bandRow="1">
                <a:tableStyleId>{5C22544A-7EE6-4342-B048-85BDC9FD1C3A}</a:tableStyleId>
              </a:tblPr>
              <a:tblGrid>
                <a:gridCol w="3883084"/>
                <a:gridCol w="822871"/>
                <a:gridCol w="3879244"/>
              </a:tblGrid>
              <a:tr h="685800">
                <a:tc>
                  <a:txBody>
                    <a:bodyPr/>
                    <a:lstStyle/>
                    <a:p>
                      <a:pPr algn="just" rtl="1"/>
                      <a:r>
                        <a:rPr lang="ar-JO" sz="2800" dirty="0" smtClean="0"/>
                        <a:t>فما جازه جود ولا حلّ دونه</a:t>
                      </a:r>
                      <a:br>
                        <a:rPr lang="ar-JO" sz="2800" dirty="0" smtClean="0"/>
                      </a:br>
                      <a:endParaRPr lang="ar-AE" sz="2800" dirty="0"/>
                    </a:p>
                  </a:txBody>
                  <a:tcPr/>
                </a:tc>
                <a:tc>
                  <a:txBody>
                    <a:bodyPr/>
                    <a:lstStyle/>
                    <a:p>
                      <a:pPr rtl="1"/>
                      <a:endParaRPr lang="ar-AE" sz="2800" dirty="0"/>
                    </a:p>
                  </a:txBody>
                  <a:tcPr/>
                </a:tc>
                <a:tc>
                  <a:txBody>
                    <a:bodyPr/>
                    <a:lstStyle/>
                    <a:p>
                      <a:pPr algn="just" rtl="1"/>
                      <a:r>
                        <a:rPr lang="ar-JO" sz="2800" u="sng" dirty="0" smtClean="0">
                          <a:solidFill>
                            <a:srgbClr val="C00000"/>
                          </a:solidFill>
                        </a:rPr>
                        <a:t>ولكن يسير الجود حيث يسير</a:t>
                      </a:r>
                      <a:br>
                        <a:rPr lang="ar-JO" sz="2800" u="sng" dirty="0" smtClean="0">
                          <a:solidFill>
                            <a:srgbClr val="C00000"/>
                          </a:solidFill>
                        </a:rPr>
                      </a:br>
                      <a:endParaRPr lang="ar-AE" sz="2800" dirty="0"/>
                    </a:p>
                  </a:txBody>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dirty="0" smtClean="0"/>
              <a:t>أقسام البيان</a:t>
            </a:r>
            <a:endParaRPr lang="ar-AE" dirty="0"/>
          </a:p>
        </p:txBody>
      </p:sp>
      <p:sp>
        <p:nvSpPr>
          <p:cNvPr id="3" name="عنصر نائب للمحتوى 2"/>
          <p:cNvSpPr>
            <a:spLocks noGrp="1"/>
          </p:cNvSpPr>
          <p:nvPr>
            <p:ph idx="1"/>
          </p:nvPr>
        </p:nvSpPr>
        <p:spPr/>
        <p:txBody>
          <a:bodyPr/>
          <a:lstStyle/>
          <a:p>
            <a:r>
              <a:rPr lang="ar-JO" dirty="0" smtClean="0"/>
              <a:t>أقسام البيان هي:</a:t>
            </a:r>
          </a:p>
          <a:p>
            <a:r>
              <a:rPr lang="ar-JO" dirty="0" smtClean="0">
                <a:solidFill>
                  <a:srgbClr val="FF0000"/>
                </a:solidFill>
              </a:rPr>
              <a:t>1- التشبيه.</a:t>
            </a:r>
          </a:p>
          <a:p>
            <a:r>
              <a:rPr lang="ar-JO" dirty="0" smtClean="0">
                <a:solidFill>
                  <a:srgbClr val="FF0000"/>
                </a:solidFill>
              </a:rPr>
              <a:t>2- المجاز العقلي.</a:t>
            </a:r>
          </a:p>
          <a:p>
            <a:r>
              <a:rPr lang="ar-JO" dirty="0" smtClean="0">
                <a:solidFill>
                  <a:srgbClr val="FF0000"/>
                </a:solidFill>
              </a:rPr>
              <a:t>3- المجاز المرسل.</a:t>
            </a:r>
          </a:p>
          <a:p>
            <a:r>
              <a:rPr lang="ar-JO" dirty="0" smtClean="0">
                <a:solidFill>
                  <a:srgbClr val="FF0000"/>
                </a:solidFill>
              </a:rPr>
              <a:t>4- الاستعارة.</a:t>
            </a:r>
          </a:p>
          <a:p>
            <a:r>
              <a:rPr lang="ar-JO" dirty="0" smtClean="0">
                <a:solidFill>
                  <a:srgbClr val="FF0000"/>
                </a:solidFill>
              </a:rPr>
              <a:t>5- الكناية.</a:t>
            </a:r>
            <a:endParaRPr lang="ar-AE" dirty="0">
              <a:solidFill>
                <a:srgbClr val="FF00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0"/>
            <a:ext cx="8915400" cy="1371600"/>
          </a:xfrm>
        </p:spPr>
        <p:txBody>
          <a:bodyPr/>
          <a:lstStyle/>
          <a:p>
            <a:pPr algn="ctr"/>
            <a:r>
              <a:rPr lang="ar-JO" dirty="0" smtClean="0"/>
              <a:t>التشبيه</a:t>
            </a:r>
            <a:br>
              <a:rPr lang="ar-JO" dirty="0" smtClean="0"/>
            </a:br>
            <a:r>
              <a:rPr lang="ar-JO" dirty="0" smtClean="0"/>
              <a:t>مفهومه</a:t>
            </a:r>
            <a:endParaRPr lang="ar-AE" dirty="0"/>
          </a:p>
        </p:txBody>
      </p:sp>
      <p:sp>
        <p:nvSpPr>
          <p:cNvPr id="3" name="عنصر نائب للمحتوى 2"/>
          <p:cNvSpPr>
            <a:spLocks noGrp="1"/>
          </p:cNvSpPr>
          <p:nvPr>
            <p:ph idx="1"/>
          </p:nvPr>
        </p:nvSpPr>
        <p:spPr>
          <a:xfrm>
            <a:off x="495300" y="2057401"/>
            <a:ext cx="8915400" cy="3200400"/>
          </a:xfrm>
        </p:spPr>
        <p:txBody>
          <a:bodyPr/>
          <a:lstStyle/>
          <a:p>
            <a:r>
              <a:rPr lang="ar-JO" dirty="0" smtClean="0"/>
              <a:t>مفهوم التشبيه: يقول </a:t>
            </a:r>
            <a:r>
              <a:rPr lang="ar-JO" dirty="0" err="1" smtClean="0"/>
              <a:t>القزويني</a:t>
            </a:r>
            <a:r>
              <a:rPr lang="ar-JO" dirty="0" smtClean="0"/>
              <a:t>: ” التشبيه الدلالة على مشاركة أمر لأمر في معنى“.</a:t>
            </a:r>
            <a:endParaRPr lang="en-US" dirty="0" smtClean="0"/>
          </a:p>
          <a:p>
            <a:r>
              <a:rPr lang="ar-JO" dirty="0" smtClean="0"/>
              <a:t>ويمكن أن نعرفه بأنه إلحاق أمر بأمر بأداة التشبيه لجامع بينهما. </a:t>
            </a:r>
            <a:endParaRPr lang="en-US" dirty="0" smtClean="0"/>
          </a:p>
          <a:p>
            <a:r>
              <a:rPr lang="ar-JO" dirty="0" smtClean="0"/>
              <a:t>فالتشبيه إذن يتكون من أربعة أركان، هي: المشبه والمشبه </a:t>
            </a:r>
            <a:r>
              <a:rPr lang="ar-JO" dirty="0" err="1" smtClean="0"/>
              <a:t>به</a:t>
            </a:r>
            <a:r>
              <a:rPr lang="ar-JO" dirty="0" smtClean="0"/>
              <a:t> وأداة التشبيه، ووجه الشبه الذي يجمع بين المشبه والمشبه </a:t>
            </a:r>
            <a:r>
              <a:rPr lang="ar-JO" dirty="0" err="1" smtClean="0"/>
              <a:t>به</a:t>
            </a:r>
            <a:r>
              <a:rPr lang="ar-JO" dirty="0" smtClean="0"/>
              <a:t>.</a:t>
            </a:r>
            <a:endParaRPr lang="ar-AE"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t>تابع مفهوم التشبيه:</a:t>
            </a:r>
            <a:endParaRPr lang="ar-AE" dirty="0"/>
          </a:p>
        </p:txBody>
      </p:sp>
      <p:sp>
        <p:nvSpPr>
          <p:cNvPr id="3" name="عنصر نائب للمحتوى 2"/>
          <p:cNvSpPr>
            <a:spLocks noGrp="1"/>
          </p:cNvSpPr>
          <p:nvPr>
            <p:ph idx="1"/>
          </p:nvPr>
        </p:nvSpPr>
        <p:spPr/>
        <p:txBody>
          <a:bodyPr/>
          <a:lstStyle/>
          <a:p>
            <a:pPr rtl="1"/>
            <a:r>
              <a:rPr lang="ar-SA" sz="2800" dirty="0" smtClean="0"/>
              <a:t>فلو نظرنا في قول ابن المعتز الآتي، لأدركنا هذه </a:t>
            </a:r>
            <a:r>
              <a:rPr lang="ar-JO" sz="2800" dirty="0" smtClean="0"/>
              <a:t>البنية</a:t>
            </a:r>
            <a:r>
              <a:rPr lang="ar-SA" sz="2800" dirty="0" smtClean="0"/>
              <a:t>، يقول:</a:t>
            </a:r>
            <a:endParaRPr lang="en-US" sz="2800" dirty="0" smtClean="0"/>
          </a:p>
          <a:p>
            <a:pPr algn="ctr" rtl="1"/>
            <a:r>
              <a:rPr lang="ar-SA" sz="2800" dirty="0" smtClean="0"/>
              <a:t> </a:t>
            </a:r>
            <a:r>
              <a:rPr lang="ar-SA" sz="2800" dirty="0" smtClean="0">
                <a:solidFill>
                  <a:srgbClr val="C00000"/>
                </a:solidFill>
              </a:rPr>
              <a:t>وكأنَّ البَرْقَ مُصْحَفُ قارٍ	فانطباقاً مرَّةً وانفتاحــــا</a:t>
            </a:r>
            <a:endParaRPr lang="en-US" sz="2800" dirty="0" smtClean="0">
              <a:solidFill>
                <a:srgbClr val="C00000"/>
              </a:solidFill>
            </a:endParaRPr>
          </a:p>
          <a:p>
            <a:pPr algn="just" rtl="1"/>
            <a:r>
              <a:rPr lang="ar-SA" sz="2800" dirty="0" smtClean="0"/>
              <a:t>نلحظ من البيت أن الشاعر أراد أن يتحدث عن البرق، فأتى بالبرق وجعله المشبه، ثم أتى </a:t>
            </a:r>
            <a:r>
              <a:rPr lang="ar-JO" sz="2800" dirty="0" smtClean="0"/>
              <a:t>بـكلمتي</a:t>
            </a:r>
            <a:r>
              <a:rPr lang="ar-SA" sz="2800" dirty="0" smtClean="0"/>
              <a:t>(مُصْحَفُ قارٍ)، وجعلهما مشبه</a:t>
            </a:r>
            <a:r>
              <a:rPr lang="ar-JO" sz="2800" dirty="0" err="1" smtClean="0"/>
              <a:t>اً</a:t>
            </a:r>
            <a:r>
              <a:rPr lang="ar-SA" sz="2800" dirty="0" smtClean="0"/>
              <a:t> </a:t>
            </a:r>
            <a:r>
              <a:rPr lang="ar-SA" sz="2800" dirty="0" err="1" smtClean="0"/>
              <a:t>به</a:t>
            </a:r>
            <a:r>
              <a:rPr lang="ar-SA" sz="2800" dirty="0" smtClean="0"/>
              <a:t>، وكل غاية ابن المعتز من الجمع بين المشبه والمشبه </a:t>
            </a:r>
            <a:r>
              <a:rPr lang="ar-SA" sz="2800" dirty="0" err="1" smtClean="0"/>
              <a:t>به</a:t>
            </a:r>
            <a:r>
              <a:rPr lang="ar-SA" sz="2800" dirty="0" smtClean="0"/>
              <a:t> أن يوصلهما إلى المتلقي بصورة جديدة تختلف عن الأصلين الدلاليين اللذين أخذ كل طرف منهما، هذه الصورة هي صورة حركية بين انقباض وانبساط دالاتها مزيج من البرق والمصحف.</a:t>
            </a:r>
            <a:endParaRPr lang="en-US" sz="2800" dirty="0" smtClean="0"/>
          </a:p>
          <a:p>
            <a:endParaRPr lang="ar-AE"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dirty="0" smtClean="0"/>
              <a:t>أركان التشبيه</a:t>
            </a:r>
            <a:endParaRPr lang="ar-AE" dirty="0"/>
          </a:p>
        </p:txBody>
      </p:sp>
      <p:sp>
        <p:nvSpPr>
          <p:cNvPr id="3" name="عنصر نائب للمحتوى 2"/>
          <p:cNvSpPr>
            <a:spLocks noGrp="1"/>
          </p:cNvSpPr>
          <p:nvPr>
            <p:ph idx="1"/>
          </p:nvPr>
        </p:nvSpPr>
        <p:spPr/>
        <p:txBody>
          <a:bodyPr/>
          <a:lstStyle/>
          <a:p>
            <a:r>
              <a:rPr lang="ar-JO" dirty="0" smtClean="0"/>
              <a:t>أركان التشبيه هي:</a:t>
            </a:r>
          </a:p>
          <a:p>
            <a:r>
              <a:rPr lang="ar-JO" dirty="0" smtClean="0">
                <a:solidFill>
                  <a:srgbClr val="FF0000"/>
                </a:solidFill>
              </a:rPr>
              <a:t>1- المشبه (وهو الطرف الأول في التشبيه).</a:t>
            </a:r>
          </a:p>
          <a:p>
            <a:r>
              <a:rPr lang="ar-JO" dirty="0" smtClean="0">
                <a:solidFill>
                  <a:srgbClr val="FF0000"/>
                </a:solidFill>
              </a:rPr>
              <a:t>2- المشبه </a:t>
            </a:r>
            <a:r>
              <a:rPr lang="ar-JO" dirty="0" err="1" smtClean="0">
                <a:solidFill>
                  <a:srgbClr val="FF0000"/>
                </a:solidFill>
              </a:rPr>
              <a:t>به</a:t>
            </a:r>
            <a:r>
              <a:rPr lang="ar-JO" dirty="0" smtClean="0">
                <a:solidFill>
                  <a:srgbClr val="FF0000"/>
                </a:solidFill>
              </a:rPr>
              <a:t> (وهو الطرف الثاني في التشبيه).</a:t>
            </a:r>
          </a:p>
          <a:p>
            <a:r>
              <a:rPr lang="ar-JO" dirty="0" smtClean="0">
                <a:solidFill>
                  <a:srgbClr val="FF0000"/>
                </a:solidFill>
              </a:rPr>
              <a:t>3- أداة التشبيه.</a:t>
            </a:r>
          </a:p>
          <a:p>
            <a:r>
              <a:rPr lang="ar-JO" dirty="0" smtClean="0">
                <a:solidFill>
                  <a:srgbClr val="FF0000"/>
                </a:solidFill>
              </a:rPr>
              <a:t>4- وجه الشبه.</a:t>
            </a:r>
          </a:p>
          <a:p>
            <a:r>
              <a:rPr lang="ar-JO" sz="2800" dirty="0" smtClean="0"/>
              <a:t>وهذه الأركان ليست سواء في التشبيه فالمشبه والمشبه </a:t>
            </a:r>
            <a:r>
              <a:rPr lang="ar-JO" sz="2800" dirty="0" err="1" smtClean="0"/>
              <a:t>به</a:t>
            </a:r>
            <a:r>
              <a:rPr lang="ar-JO" sz="2800" dirty="0" smtClean="0"/>
              <a:t> لا يمكن الاستغناء عنهما فبدونهما لا يقوم التشبيه، في حين يمكن أن نستغني عن ذكر الأداة أو وجه الشبه لجواز تقديرهما فيه.</a:t>
            </a:r>
            <a:endParaRPr lang="ar-AE"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dirty="0" smtClean="0"/>
              <a:t>طرفا التشبيه (المشبه والمشبه </a:t>
            </a:r>
            <a:r>
              <a:rPr lang="ar-JO" dirty="0" err="1" smtClean="0"/>
              <a:t>به</a:t>
            </a:r>
            <a:r>
              <a:rPr lang="ar-JO" dirty="0" smtClean="0"/>
              <a:t>)</a:t>
            </a:r>
            <a:endParaRPr lang="ar-AE" dirty="0"/>
          </a:p>
        </p:txBody>
      </p:sp>
      <p:sp>
        <p:nvSpPr>
          <p:cNvPr id="3" name="عنصر نائب للمحتوى 2"/>
          <p:cNvSpPr>
            <a:spLocks noGrp="1"/>
          </p:cNvSpPr>
          <p:nvPr>
            <p:ph idx="1"/>
          </p:nvPr>
        </p:nvSpPr>
        <p:spPr/>
        <p:txBody>
          <a:bodyPr/>
          <a:lstStyle/>
          <a:p>
            <a:pPr algn="just" rtl="1"/>
            <a:r>
              <a:rPr lang="ar-SA" sz="2800" dirty="0" smtClean="0"/>
              <a:t>التفت البلاغيون في حديثهم عن طرفي التشبيه إلى البحث في المراجع الإدراكية التي صدر عنها</a:t>
            </a:r>
            <a:r>
              <a:rPr lang="ar-JO" sz="2800" dirty="0" smtClean="0"/>
              <a:t> </a:t>
            </a:r>
            <a:r>
              <a:rPr lang="ar-SA" sz="2800" dirty="0" smtClean="0"/>
              <a:t>كل منهما، ونظروا أيضاً إلى الخاصية التركيبية التي ائتلفت فيها </a:t>
            </a:r>
            <a:r>
              <a:rPr lang="ar-JO" sz="2800" dirty="0" smtClean="0"/>
              <a:t>كلماتهما </a:t>
            </a:r>
            <a:r>
              <a:rPr lang="ar-SA" sz="2800" dirty="0" smtClean="0"/>
              <a:t>في السياق </a:t>
            </a:r>
            <a:r>
              <a:rPr lang="ar-SA" sz="2800" dirty="0" err="1" smtClean="0"/>
              <a:t>التشبيهي</a:t>
            </a:r>
            <a:r>
              <a:rPr lang="ar-SA" sz="2800" dirty="0" smtClean="0"/>
              <a:t>، </a:t>
            </a:r>
            <a:r>
              <a:rPr lang="ar-SA" sz="2800" dirty="0" err="1" smtClean="0"/>
              <a:t>فجاؤوا</a:t>
            </a:r>
            <a:r>
              <a:rPr lang="ar-SA" sz="2800" dirty="0" smtClean="0"/>
              <a:t> بعدد من المباحث هي</a:t>
            </a:r>
            <a:r>
              <a:rPr lang="ar-SA" dirty="0" smtClean="0"/>
              <a:t>:</a:t>
            </a:r>
            <a:endParaRPr lang="en-US" dirty="0" smtClean="0"/>
          </a:p>
          <a:p>
            <a:pPr lvl="0" rtl="1"/>
            <a:r>
              <a:rPr lang="ar-JO" dirty="0" smtClean="0"/>
              <a:t>1- </a:t>
            </a:r>
            <a:r>
              <a:rPr lang="ar-SA" dirty="0" smtClean="0">
                <a:solidFill>
                  <a:srgbClr val="C00000"/>
                </a:solidFill>
              </a:rPr>
              <a:t>الطر</a:t>
            </a:r>
            <a:r>
              <a:rPr lang="ar-JO" dirty="0" smtClean="0">
                <a:solidFill>
                  <a:srgbClr val="C00000"/>
                </a:solidFill>
              </a:rPr>
              <a:t>فا</a:t>
            </a:r>
            <a:r>
              <a:rPr lang="ar-SA" dirty="0" smtClean="0">
                <a:solidFill>
                  <a:srgbClr val="C00000"/>
                </a:solidFill>
              </a:rPr>
              <a:t>ن </a:t>
            </a:r>
            <a:r>
              <a:rPr lang="ar-JO" dirty="0" smtClean="0">
                <a:solidFill>
                  <a:srgbClr val="C00000"/>
                </a:solidFill>
              </a:rPr>
              <a:t>من حيث مادتهما:</a:t>
            </a:r>
            <a:r>
              <a:rPr lang="ar-SA" dirty="0" smtClean="0">
                <a:solidFill>
                  <a:srgbClr val="C00000"/>
                </a:solidFill>
              </a:rPr>
              <a:t> (الحسية </a:t>
            </a:r>
            <a:r>
              <a:rPr lang="ar-JO" dirty="0" smtClean="0">
                <a:solidFill>
                  <a:srgbClr val="C00000"/>
                </a:solidFill>
              </a:rPr>
              <a:t>أو </a:t>
            </a:r>
            <a:r>
              <a:rPr lang="ar-SA" dirty="0" smtClean="0">
                <a:solidFill>
                  <a:srgbClr val="C00000"/>
                </a:solidFill>
              </a:rPr>
              <a:t>العقلي</a:t>
            </a:r>
            <a:r>
              <a:rPr lang="ar-JO" dirty="0" smtClean="0">
                <a:solidFill>
                  <a:srgbClr val="C00000"/>
                </a:solidFill>
              </a:rPr>
              <a:t>ة</a:t>
            </a:r>
            <a:r>
              <a:rPr lang="ar-SA" dirty="0" smtClean="0">
                <a:solidFill>
                  <a:srgbClr val="C00000"/>
                </a:solidFill>
              </a:rPr>
              <a:t>).</a:t>
            </a:r>
            <a:endParaRPr lang="en-US" dirty="0" smtClean="0">
              <a:solidFill>
                <a:srgbClr val="C00000"/>
              </a:solidFill>
            </a:endParaRPr>
          </a:p>
          <a:p>
            <a:pPr lvl="0" rtl="1"/>
            <a:r>
              <a:rPr lang="ar-JO" dirty="0" smtClean="0">
                <a:solidFill>
                  <a:srgbClr val="C00000"/>
                </a:solidFill>
              </a:rPr>
              <a:t>2- </a:t>
            </a:r>
            <a:r>
              <a:rPr lang="ar-SA" dirty="0" smtClean="0">
                <a:solidFill>
                  <a:srgbClr val="C00000"/>
                </a:solidFill>
              </a:rPr>
              <a:t>بنية الطرفين التعددية.</a:t>
            </a:r>
            <a:endParaRPr lang="en-US" dirty="0" smtClean="0">
              <a:solidFill>
                <a:srgbClr val="C00000"/>
              </a:solidFill>
            </a:endParaRPr>
          </a:p>
          <a:p>
            <a:pPr lvl="0" rtl="1"/>
            <a:r>
              <a:rPr lang="ar-JO" dirty="0" smtClean="0">
                <a:solidFill>
                  <a:srgbClr val="C00000"/>
                </a:solidFill>
              </a:rPr>
              <a:t>3- </a:t>
            </a:r>
            <a:r>
              <a:rPr lang="ar-SA" dirty="0" smtClean="0">
                <a:solidFill>
                  <a:srgbClr val="C00000"/>
                </a:solidFill>
              </a:rPr>
              <a:t>بنية الطرفين </a:t>
            </a:r>
            <a:r>
              <a:rPr lang="ar-SA" dirty="0" err="1" smtClean="0">
                <a:solidFill>
                  <a:srgbClr val="C00000"/>
                </a:solidFill>
              </a:rPr>
              <a:t>الإفرادية</a:t>
            </a:r>
            <a:r>
              <a:rPr lang="ar-SA" dirty="0" smtClean="0">
                <a:solidFill>
                  <a:srgbClr val="C00000"/>
                </a:solidFill>
              </a:rPr>
              <a:t> والتركيبية. </a:t>
            </a:r>
            <a:endParaRPr lang="en-US" dirty="0" smtClean="0">
              <a:solidFill>
                <a:srgbClr val="C00000"/>
              </a:solidFill>
            </a:endParaRPr>
          </a:p>
          <a:p>
            <a:endParaRPr lang="ar-AE"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4000" dirty="0" smtClean="0">
                <a:solidFill>
                  <a:srgbClr val="C00000"/>
                </a:solidFill>
              </a:rPr>
              <a:t>الطر</a:t>
            </a:r>
            <a:r>
              <a:rPr lang="ar-JO" sz="4000" dirty="0" smtClean="0">
                <a:solidFill>
                  <a:srgbClr val="C00000"/>
                </a:solidFill>
              </a:rPr>
              <a:t>فا</a:t>
            </a:r>
            <a:r>
              <a:rPr lang="ar-SA" sz="4000" dirty="0" smtClean="0">
                <a:solidFill>
                  <a:srgbClr val="C00000"/>
                </a:solidFill>
              </a:rPr>
              <a:t>ن </a:t>
            </a:r>
            <a:r>
              <a:rPr lang="ar-JO" sz="4000" dirty="0" smtClean="0">
                <a:solidFill>
                  <a:srgbClr val="C00000"/>
                </a:solidFill>
              </a:rPr>
              <a:t>من حيث مادتهما:</a:t>
            </a:r>
            <a:r>
              <a:rPr lang="ar-SA" sz="4000" dirty="0" smtClean="0">
                <a:solidFill>
                  <a:srgbClr val="C00000"/>
                </a:solidFill>
              </a:rPr>
              <a:t> (الحسية </a:t>
            </a:r>
            <a:r>
              <a:rPr lang="ar-JO" sz="4000" dirty="0" smtClean="0">
                <a:solidFill>
                  <a:srgbClr val="C00000"/>
                </a:solidFill>
              </a:rPr>
              <a:t>أو </a:t>
            </a:r>
            <a:r>
              <a:rPr lang="ar-SA" sz="4000" dirty="0" smtClean="0">
                <a:solidFill>
                  <a:srgbClr val="C00000"/>
                </a:solidFill>
              </a:rPr>
              <a:t>العقلي</a:t>
            </a:r>
            <a:r>
              <a:rPr lang="ar-JO" sz="4000" dirty="0" smtClean="0">
                <a:solidFill>
                  <a:srgbClr val="C00000"/>
                </a:solidFill>
              </a:rPr>
              <a:t>ة</a:t>
            </a:r>
            <a:r>
              <a:rPr lang="ar-SA" sz="4000" dirty="0" smtClean="0">
                <a:solidFill>
                  <a:srgbClr val="C00000"/>
                </a:solidFill>
              </a:rPr>
              <a:t>).</a:t>
            </a:r>
            <a:endParaRPr lang="ar-AE" sz="4000" dirty="0"/>
          </a:p>
        </p:txBody>
      </p:sp>
      <p:sp>
        <p:nvSpPr>
          <p:cNvPr id="3" name="عنصر نائب للمحتوى 2"/>
          <p:cNvSpPr>
            <a:spLocks noGrp="1"/>
          </p:cNvSpPr>
          <p:nvPr>
            <p:ph idx="1"/>
          </p:nvPr>
        </p:nvSpPr>
        <p:spPr/>
        <p:txBody>
          <a:bodyPr/>
          <a:lstStyle/>
          <a:p>
            <a:r>
              <a:rPr lang="ar-JO" dirty="0" smtClean="0"/>
              <a:t>ينقسم طرفا التشبيه من حيث مادتهما أربعة أقسام هي:</a:t>
            </a:r>
          </a:p>
          <a:p>
            <a:r>
              <a:rPr lang="ar-JO" dirty="0" smtClean="0"/>
              <a:t>1- </a:t>
            </a:r>
            <a:r>
              <a:rPr lang="ar-JO" dirty="0" smtClean="0">
                <a:solidFill>
                  <a:srgbClr val="C00000"/>
                </a:solidFill>
              </a:rPr>
              <a:t>التشبيه الذي طرفاه حسيان.</a:t>
            </a:r>
          </a:p>
          <a:p>
            <a:r>
              <a:rPr lang="ar-JO" dirty="0" smtClean="0">
                <a:solidFill>
                  <a:srgbClr val="C00000"/>
                </a:solidFill>
              </a:rPr>
              <a:t>2- التشبيه الذي طرفاه عقليان.</a:t>
            </a:r>
          </a:p>
          <a:p>
            <a:r>
              <a:rPr lang="ar-JO" dirty="0" smtClean="0">
                <a:solidFill>
                  <a:srgbClr val="C00000"/>
                </a:solidFill>
              </a:rPr>
              <a:t>3- تشبيه المحسوس بالمعقول.</a:t>
            </a:r>
          </a:p>
          <a:p>
            <a:r>
              <a:rPr lang="ar-JO" dirty="0" smtClean="0">
                <a:solidFill>
                  <a:srgbClr val="C00000"/>
                </a:solidFill>
              </a:rPr>
              <a:t>4- تشبيه المعقول بالمحسوس.</a:t>
            </a:r>
          </a:p>
          <a:p>
            <a:r>
              <a:rPr lang="ar-JO" dirty="0" smtClean="0"/>
              <a:t>ومعنى الحسي هو ما يدرك بإحدى الحواس الخمس (البصر، والسمع، والشم، والذوق، واللمس).</a:t>
            </a:r>
            <a:endParaRPr lang="ar-AE"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C00000"/>
                </a:solidFill>
              </a:rPr>
              <a:t>  </a:t>
            </a:r>
            <a:r>
              <a:rPr lang="ar-JO" dirty="0" smtClean="0">
                <a:solidFill>
                  <a:srgbClr val="C00000"/>
                </a:solidFill>
              </a:rPr>
              <a:t>تابع (2) مادة طرفي التشبيه:</a:t>
            </a:r>
            <a:r>
              <a:rPr lang="en-US" dirty="0" smtClean="0">
                <a:solidFill>
                  <a:srgbClr val="C00000"/>
                </a:solidFill>
              </a:rPr>
              <a:t> </a:t>
            </a:r>
            <a:endParaRPr lang="ar-AE" dirty="0"/>
          </a:p>
        </p:txBody>
      </p:sp>
      <p:sp>
        <p:nvSpPr>
          <p:cNvPr id="3" name="عنصر نائب للمحتوى 2"/>
          <p:cNvSpPr>
            <a:spLocks noGrp="1"/>
          </p:cNvSpPr>
          <p:nvPr>
            <p:ph idx="1"/>
          </p:nvPr>
        </p:nvSpPr>
        <p:spPr/>
        <p:txBody>
          <a:bodyPr/>
          <a:lstStyle/>
          <a:p>
            <a:pPr rtl="1"/>
            <a:r>
              <a:rPr lang="ar-JO" sz="2400" dirty="0" smtClean="0"/>
              <a:t>1</a:t>
            </a:r>
            <a:r>
              <a:rPr lang="ar-SA" sz="2400" dirty="0" smtClean="0"/>
              <a:t>- </a:t>
            </a:r>
            <a:r>
              <a:rPr lang="ar-SA" sz="2400" b="1" dirty="0" smtClean="0">
                <a:solidFill>
                  <a:srgbClr val="C00000"/>
                </a:solidFill>
              </a:rPr>
              <a:t>تشبيه المحسوس بالمحسوس</a:t>
            </a:r>
            <a:r>
              <a:rPr lang="ar-SA" sz="2400" dirty="0" smtClean="0"/>
              <a:t>: وهو أن يكون فيه المشبه محسوساً، والمشبه </a:t>
            </a:r>
            <a:r>
              <a:rPr lang="ar-SA" sz="2400" dirty="0" err="1" smtClean="0"/>
              <a:t>به</a:t>
            </a:r>
            <a:r>
              <a:rPr lang="ar-SA" sz="2400" dirty="0" smtClean="0"/>
              <a:t> محسوسًا أيضاً. كما في تشبيه الخد بالورد، والقد بالغصن، والفتاة بالبدر في المبصرات، والصوت الضعيف بالهمس في المسموعات، والنكهة بالعطر في </a:t>
            </a:r>
            <a:r>
              <a:rPr lang="ar-SA" sz="2400" dirty="0" err="1" smtClean="0"/>
              <a:t>المشمومات</a:t>
            </a:r>
            <a:r>
              <a:rPr lang="ar-SA" sz="2400" dirty="0" smtClean="0"/>
              <a:t>، والريق بالخمر في </a:t>
            </a:r>
            <a:r>
              <a:rPr lang="ar-SA" sz="2400" dirty="0" err="1" smtClean="0"/>
              <a:t>المذوقات</a:t>
            </a:r>
            <a:r>
              <a:rPr lang="ar-SA" sz="2400" dirty="0" smtClean="0"/>
              <a:t>، والجلد الناعم بالحرير في </a:t>
            </a:r>
            <a:r>
              <a:rPr lang="ar-SA" sz="2400" dirty="0" err="1" smtClean="0"/>
              <a:t>الملموسات</a:t>
            </a:r>
            <a:r>
              <a:rPr lang="ar-SA" sz="2400" dirty="0" smtClean="0"/>
              <a:t>. وكما في قول ابن المعتز:</a:t>
            </a:r>
            <a:endParaRPr lang="en-US" sz="2400" dirty="0" smtClean="0"/>
          </a:p>
          <a:p>
            <a:pPr algn="ctr" rtl="1"/>
            <a:r>
              <a:rPr lang="ar-SA" sz="2400" dirty="0" smtClean="0"/>
              <a:t>زَارَني والدُّجى أحمُّ الحوَاشي         </a:t>
            </a:r>
            <a:r>
              <a:rPr lang="ar-SA" sz="2400" u="sng" dirty="0" err="1" smtClean="0">
                <a:solidFill>
                  <a:srgbClr val="C00000"/>
                </a:solidFill>
              </a:rPr>
              <a:t>والثريا</a:t>
            </a:r>
            <a:r>
              <a:rPr lang="ar-SA" sz="2400" u="sng" dirty="0" smtClean="0"/>
              <a:t> </a:t>
            </a:r>
            <a:r>
              <a:rPr lang="ar-SA" sz="2400" dirty="0" smtClean="0"/>
              <a:t>في الغْربِ</a:t>
            </a:r>
            <a:r>
              <a:rPr lang="ar-SA" sz="2400" u="sng" dirty="0" smtClean="0"/>
              <a:t> </a:t>
            </a:r>
            <a:r>
              <a:rPr lang="ar-SA" sz="2400" u="sng" dirty="0" smtClean="0">
                <a:solidFill>
                  <a:srgbClr val="C00000"/>
                </a:solidFill>
              </a:rPr>
              <a:t>كالعُنقُودِ</a:t>
            </a:r>
            <a:endParaRPr lang="en-US" sz="2400" dirty="0" smtClean="0">
              <a:solidFill>
                <a:srgbClr val="C00000"/>
              </a:solidFill>
            </a:endParaRPr>
          </a:p>
          <a:p>
            <a:pPr algn="ctr" rtl="1"/>
            <a:r>
              <a:rPr lang="ar-SA" sz="2400" u="sng" dirty="0" smtClean="0">
                <a:solidFill>
                  <a:srgbClr val="C00000"/>
                </a:solidFill>
              </a:rPr>
              <a:t>وهلاَلُ السماء</a:t>
            </a:r>
            <a:r>
              <a:rPr lang="ar-SA" sz="2400" dirty="0" smtClean="0">
                <a:solidFill>
                  <a:srgbClr val="C00000"/>
                </a:solidFill>
              </a:rPr>
              <a:t> </a:t>
            </a:r>
            <a:r>
              <a:rPr lang="ar-SA" sz="2400" u="sng" dirty="0" smtClean="0">
                <a:solidFill>
                  <a:srgbClr val="C00000"/>
                </a:solidFill>
              </a:rPr>
              <a:t>طوقُ عَرُوسٍ</a:t>
            </a:r>
            <a:r>
              <a:rPr lang="ar-SA" sz="2400" dirty="0" smtClean="0">
                <a:solidFill>
                  <a:srgbClr val="C00000"/>
                </a:solidFill>
              </a:rPr>
              <a:t>         </a:t>
            </a:r>
            <a:r>
              <a:rPr lang="ar-SA" sz="2400" dirty="0" smtClean="0"/>
              <a:t>باتَ يُجْلَ</a:t>
            </a:r>
            <a:r>
              <a:rPr lang="ar-JO" sz="2400" dirty="0" smtClean="0"/>
              <a:t>ى</a:t>
            </a:r>
            <a:r>
              <a:rPr lang="ar-SA" sz="2400" dirty="0" smtClean="0"/>
              <a:t> على غلاَئلَ سُودِ</a:t>
            </a:r>
            <a:endParaRPr lang="en-US" sz="2400" dirty="0" smtClean="0"/>
          </a:p>
          <a:p>
            <a:pPr algn="just" rtl="1"/>
            <a:r>
              <a:rPr lang="ar-SA" sz="2400" dirty="0" smtClean="0"/>
              <a:t>فالتشبيه الأول (</a:t>
            </a:r>
            <a:r>
              <a:rPr lang="ar-SA" sz="2400" dirty="0" err="1" smtClean="0"/>
              <a:t>الثريا</a:t>
            </a:r>
            <a:r>
              <a:rPr lang="ar-SA" sz="2400" dirty="0" smtClean="0"/>
              <a:t> في الغرب كالعنقود) يتضمن مشبهاً (</a:t>
            </a:r>
            <a:r>
              <a:rPr lang="ar-SA" sz="2400" dirty="0" err="1" smtClean="0"/>
              <a:t>الثريا</a:t>
            </a:r>
            <a:r>
              <a:rPr lang="ar-SA" sz="2400" dirty="0" smtClean="0"/>
              <a:t>) يدرك بحاسة البصر، ومشبهًا </a:t>
            </a:r>
            <a:r>
              <a:rPr lang="ar-SA" sz="2400" dirty="0" err="1" smtClean="0"/>
              <a:t>به</a:t>
            </a:r>
            <a:r>
              <a:rPr lang="ar-SA" sz="2400" dirty="0" smtClean="0"/>
              <a:t> (العنقود) يدرك أيضًا بحاسة البصر. وكذلك الحال في التشبيه الثاني (وهلاَلُ السماء طوقُ عَرُوسٍ) فإن المشبه فيه (هلال السماء) يدرك حاسة البصر، والمشبه </a:t>
            </a:r>
            <a:r>
              <a:rPr lang="ar-SA" sz="2400" dirty="0" err="1" smtClean="0"/>
              <a:t>به</a:t>
            </a:r>
            <a:r>
              <a:rPr lang="ar-SA" sz="2400" dirty="0" smtClean="0"/>
              <a:t> (طوقُ عَرُوسٍ) يدرك بحاسة البصر أيضاً.</a:t>
            </a:r>
            <a:endParaRPr lang="en-US" sz="2400" dirty="0" smtClean="0"/>
          </a:p>
          <a:p>
            <a:endParaRPr lang="ar-AE"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solidFill>
                  <a:srgbClr val="C00000"/>
                </a:solidFill>
              </a:rPr>
              <a:t>تابع (3) مادة طرفي التشبيه:</a:t>
            </a:r>
            <a:endParaRPr lang="ar-AE" dirty="0"/>
          </a:p>
        </p:txBody>
      </p:sp>
      <p:sp>
        <p:nvSpPr>
          <p:cNvPr id="3" name="عنصر نائب للمحتوى 2"/>
          <p:cNvSpPr>
            <a:spLocks noGrp="1"/>
          </p:cNvSpPr>
          <p:nvPr>
            <p:ph idx="1"/>
          </p:nvPr>
        </p:nvSpPr>
        <p:spPr/>
        <p:txBody>
          <a:bodyPr/>
          <a:lstStyle/>
          <a:p>
            <a:r>
              <a:rPr lang="ar-JO" sz="2800" dirty="0" smtClean="0"/>
              <a:t>ومثال الحسي بالحسي أيضاً:</a:t>
            </a:r>
          </a:p>
          <a:p>
            <a:r>
              <a:rPr lang="ar-JO" sz="2800" dirty="0" smtClean="0"/>
              <a:t>قول الشاعر:</a:t>
            </a:r>
            <a:endParaRPr lang="ar-JO" dirty="0" smtClean="0"/>
          </a:p>
          <a:p>
            <a:endParaRPr lang="ar-JO" dirty="0" smtClean="0"/>
          </a:p>
          <a:p>
            <a:r>
              <a:rPr lang="ar-JO" sz="2800" dirty="0" smtClean="0"/>
              <a:t>وقول آخر:</a:t>
            </a:r>
          </a:p>
          <a:p>
            <a:endParaRPr lang="ar-JO" sz="2800" dirty="0" smtClean="0"/>
          </a:p>
          <a:p>
            <a:r>
              <a:rPr lang="ar-JO" sz="2800" dirty="0" smtClean="0"/>
              <a:t>وقول آخر:</a:t>
            </a:r>
          </a:p>
          <a:p>
            <a:endParaRPr lang="ar-JO" sz="2800" dirty="0" smtClean="0"/>
          </a:p>
          <a:p>
            <a:r>
              <a:rPr lang="ar-JO" sz="2800" dirty="0" smtClean="0"/>
              <a:t> </a:t>
            </a:r>
          </a:p>
          <a:p>
            <a:endParaRPr lang="ar-JO" dirty="0" smtClean="0"/>
          </a:p>
          <a:p>
            <a:endParaRPr lang="ar-JO" sz="2800" dirty="0" smtClean="0"/>
          </a:p>
        </p:txBody>
      </p:sp>
      <p:graphicFrame>
        <p:nvGraphicFramePr>
          <p:cNvPr id="4" name="جدول 3"/>
          <p:cNvGraphicFramePr>
            <a:graphicFrameLocks noGrp="1"/>
          </p:cNvGraphicFramePr>
          <p:nvPr/>
        </p:nvGraphicFramePr>
        <p:xfrm>
          <a:off x="304800" y="2133600"/>
          <a:ext cx="7543800" cy="944880"/>
        </p:xfrm>
        <a:graphic>
          <a:graphicData uri="http://schemas.openxmlformats.org/drawingml/2006/table">
            <a:tbl>
              <a:tblPr rtl="1" firstRow="1" bandRow="1">
                <a:tableStyleId>{5C22544A-7EE6-4342-B048-85BDC9FD1C3A}</a:tableStyleId>
              </a:tblPr>
              <a:tblGrid>
                <a:gridCol w="3476275"/>
                <a:gridCol w="606437"/>
                <a:gridCol w="3461088"/>
              </a:tblGrid>
              <a:tr h="685800">
                <a:tc>
                  <a:txBody>
                    <a:bodyPr/>
                    <a:lstStyle/>
                    <a:p>
                      <a:pPr algn="just" rtl="1"/>
                      <a:r>
                        <a:rPr lang="ar-JO" sz="2800" dirty="0" smtClean="0">
                          <a:solidFill>
                            <a:srgbClr val="C00000"/>
                          </a:solidFill>
                        </a:rPr>
                        <a:t>أنت نجم </a:t>
                      </a:r>
                      <a:r>
                        <a:rPr lang="ar-JO" sz="2800" dirty="0" smtClean="0"/>
                        <a:t>في رفعة وضياء</a:t>
                      </a:r>
                      <a:br>
                        <a:rPr lang="ar-JO" sz="2800" dirty="0" smtClean="0"/>
                      </a:br>
                      <a:endParaRPr lang="ar-AE" sz="2800" dirty="0"/>
                    </a:p>
                  </a:txBody>
                  <a:tcPr/>
                </a:tc>
                <a:tc>
                  <a:txBody>
                    <a:bodyPr/>
                    <a:lstStyle/>
                    <a:p>
                      <a:pPr algn="just" rtl="1"/>
                      <a:endParaRPr lang="ar-AE" sz="2800" dirty="0"/>
                    </a:p>
                  </a:txBody>
                  <a:tcPr/>
                </a:tc>
                <a:tc>
                  <a:txBody>
                    <a:bodyPr/>
                    <a:lstStyle/>
                    <a:p>
                      <a:pPr algn="just" rtl="1"/>
                      <a:r>
                        <a:rPr lang="ar-JO" sz="2800" dirty="0" err="1" smtClean="0"/>
                        <a:t>تجتليك</a:t>
                      </a:r>
                      <a:r>
                        <a:rPr lang="ar-JO" sz="2800" dirty="0" smtClean="0"/>
                        <a:t> العيون شرقًا وغربًا</a:t>
                      </a:r>
                      <a:br>
                        <a:rPr lang="ar-JO" sz="2800" dirty="0" smtClean="0"/>
                      </a:br>
                      <a:endParaRPr lang="ar-AE" sz="2800" dirty="0"/>
                    </a:p>
                  </a:txBody>
                  <a:tcPr/>
                </a:tc>
              </a:tr>
            </a:tbl>
          </a:graphicData>
        </a:graphic>
      </p:graphicFrame>
      <p:graphicFrame>
        <p:nvGraphicFramePr>
          <p:cNvPr id="6" name="جدول 5"/>
          <p:cNvGraphicFramePr>
            <a:graphicFrameLocks noGrp="1"/>
          </p:cNvGraphicFramePr>
          <p:nvPr/>
        </p:nvGraphicFramePr>
        <p:xfrm>
          <a:off x="2286000" y="3124200"/>
          <a:ext cx="5562601" cy="944880"/>
        </p:xfrm>
        <a:graphic>
          <a:graphicData uri="http://schemas.openxmlformats.org/drawingml/2006/table">
            <a:tbl>
              <a:tblPr rtl="1" firstRow="1" bandRow="1">
                <a:tableStyleId>{5C22544A-7EE6-4342-B048-85BDC9FD1C3A}</a:tableStyleId>
              </a:tblPr>
              <a:tblGrid>
                <a:gridCol w="2560885"/>
                <a:gridCol w="471610"/>
                <a:gridCol w="2530106"/>
              </a:tblGrid>
              <a:tr h="609600">
                <a:tc>
                  <a:txBody>
                    <a:bodyPr/>
                    <a:lstStyle/>
                    <a:p>
                      <a:pPr algn="just" rtl="1"/>
                      <a:r>
                        <a:rPr lang="ar-JO" sz="2800" dirty="0" smtClean="0"/>
                        <a:t>غزال فوق ما أصِفُ</a:t>
                      </a:r>
                      <a:br>
                        <a:rPr lang="ar-JO" sz="2800" dirty="0" smtClean="0"/>
                      </a:br>
                      <a:endParaRPr lang="ar-AE" sz="2800" dirty="0"/>
                    </a:p>
                  </a:txBody>
                  <a:tcPr/>
                </a:tc>
                <a:tc>
                  <a:txBody>
                    <a:bodyPr/>
                    <a:lstStyle/>
                    <a:p>
                      <a:pPr algn="just" rtl="1"/>
                      <a:endParaRPr lang="ar-AE" sz="2800" dirty="0"/>
                    </a:p>
                  </a:txBody>
                  <a:tcPr/>
                </a:tc>
                <a:tc>
                  <a:txBody>
                    <a:bodyPr/>
                    <a:lstStyle/>
                    <a:p>
                      <a:pPr algn="just" rtl="1"/>
                      <a:r>
                        <a:rPr lang="ar-JO" sz="2800" dirty="0" smtClean="0">
                          <a:solidFill>
                            <a:srgbClr val="C00000"/>
                          </a:solidFill>
                        </a:rPr>
                        <a:t>كأنّ قوامه ألِفُ</a:t>
                      </a:r>
                      <a:r>
                        <a:rPr lang="ar-JO" sz="2800" dirty="0" smtClean="0"/>
                        <a:t/>
                      </a:r>
                      <a:br>
                        <a:rPr lang="ar-JO" sz="2800" dirty="0" smtClean="0"/>
                      </a:br>
                      <a:endParaRPr lang="ar-AE" sz="2800" dirty="0"/>
                    </a:p>
                  </a:txBody>
                  <a:tcPr/>
                </a:tc>
              </a:tr>
            </a:tbl>
          </a:graphicData>
        </a:graphic>
      </p:graphicFrame>
      <p:graphicFrame>
        <p:nvGraphicFramePr>
          <p:cNvPr id="7" name="جدول 6"/>
          <p:cNvGraphicFramePr>
            <a:graphicFrameLocks noGrp="1"/>
          </p:cNvGraphicFramePr>
          <p:nvPr/>
        </p:nvGraphicFramePr>
        <p:xfrm>
          <a:off x="1295400" y="4343400"/>
          <a:ext cx="6603999" cy="640080"/>
        </p:xfrm>
        <a:graphic>
          <a:graphicData uri="http://schemas.openxmlformats.org/drawingml/2006/table">
            <a:tbl>
              <a:tblPr rtl="1" firstRow="1" bandRow="1">
                <a:tableStyleId>{5C22544A-7EE6-4342-B048-85BDC9FD1C3A}</a:tableStyleId>
              </a:tblPr>
              <a:tblGrid>
                <a:gridCol w="2985385"/>
                <a:gridCol w="645042"/>
                <a:gridCol w="2973572"/>
              </a:tblGrid>
              <a:tr h="370840">
                <a:tc>
                  <a:txBody>
                    <a:bodyPr/>
                    <a:lstStyle/>
                    <a:p>
                      <a:pPr algn="just" rtl="1"/>
                      <a:r>
                        <a:rPr lang="ar-JO" dirty="0" smtClean="0"/>
                        <a:t>وزحْفٍ له </a:t>
                      </a:r>
                      <a:r>
                        <a:rPr lang="ar-JO" dirty="0" smtClean="0">
                          <a:solidFill>
                            <a:srgbClr val="C00000"/>
                          </a:solidFill>
                        </a:rPr>
                        <a:t>تحكي </a:t>
                      </a:r>
                      <a:r>
                        <a:rPr lang="ar-JO" dirty="0" err="1" smtClean="0">
                          <a:solidFill>
                            <a:srgbClr val="C00000"/>
                          </a:solidFill>
                        </a:rPr>
                        <a:t>البروقَ</a:t>
                      </a:r>
                      <a:r>
                        <a:rPr lang="ar-JO" dirty="0" smtClean="0">
                          <a:solidFill>
                            <a:srgbClr val="C00000"/>
                          </a:solidFill>
                        </a:rPr>
                        <a:t> سيوفُه</a:t>
                      </a:r>
                      <a:r>
                        <a:rPr lang="ar-JO" dirty="0" smtClean="0"/>
                        <a:t/>
                      </a:r>
                      <a:br>
                        <a:rPr lang="ar-JO" dirty="0" smtClean="0"/>
                      </a:br>
                      <a:endParaRPr lang="ar-AE" dirty="0"/>
                    </a:p>
                  </a:txBody>
                  <a:tcPr/>
                </a:tc>
                <a:tc>
                  <a:txBody>
                    <a:bodyPr/>
                    <a:lstStyle/>
                    <a:p>
                      <a:pPr algn="just" rtl="1"/>
                      <a:endParaRPr lang="ar-AE" dirty="0"/>
                    </a:p>
                  </a:txBody>
                  <a:tcPr/>
                </a:tc>
                <a:tc>
                  <a:txBody>
                    <a:bodyPr/>
                    <a:lstStyle/>
                    <a:p>
                      <a:pPr algn="just" rtl="1"/>
                      <a:r>
                        <a:rPr lang="ar-JO" dirty="0" smtClean="0">
                          <a:solidFill>
                            <a:srgbClr val="C00000"/>
                          </a:solidFill>
                        </a:rPr>
                        <a:t>وتحكي الرعودَ القاصفاتِ حوافرُه</a:t>
                      </a:r>
                      <a:r>
                        <a:rPr lang="ar-JO" dirty="0" smtClean="0"/>
                        <a:t/>
                      </a:r>
                      <a:br>
                        <a:rPr lang="ar-JO" dirty="0" smtClean="0"/>
                      </a:br>
                      <a:endParaRPr lang="ar-AE" dirty="0"/>
                    </a:p>
                  </a:txBody>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solidFill>
                  <a:srgbClr val="C00000"/>
                </a:solidFill>
              </a:rPr>
              <a:t>تابع (4) مادة طرفي التشبيه:</a:t>
            </a:r>
            <a:endParaRPr lang="ar-AE" dirty="0"/>
          </a:p>
        </p:txBody>
      </p:sp>
      <p:sp>
        <p:nvSpPr>
          <p:cNvPr id="3" name="عنصر نائب للمحتوى 2"/>
          <p:cNvSpPr>
            <a:spLocks noGrp="1"/>
          </p:cNvSpPr>
          <p:nvPr>
            <p:ph idx="1"/>
          </p:nvPr>
        </p:nvSpPr>
        <p:spPr/>
        <p:txBody>
          <a:bodyPr/>
          <a:lstStyle/>
          <a:p>
            <a:pPr algn="just" rtl="1"/>
            <a:r>
              <a:rPr lang="ar-SA" dirty="0" smtClean="0"/>
              <a:t>وقد أدرج البلاغي</a:t>
            </a:r>
            <a:r>
              <a:rPr lang="ar-JO" dirty="0" smtClean="0"/>
              <a:t>و</a:t>
            </a:r>
            <a:r>
              <a:rPr lang="ar-SA" dirty="0" smtClean="0"/>
              <a:t>ن تحت الطرفين الحسيين التشبيه الخيالي المركب من عناصر متعددة كل واحد منها يدرك بإحدى الحواس ولكن هيئته المركبة لا وجود لها في الواقع الحقيقي، وإنما وجودها في الواقع المتخيل. </a:t>
            </a:r>
            <a:r>
              <a:rPr lang="ar-JO" dirty="0" smtClean="0"/>
              <a:t>كما في </a:t>
            </a:r>
            <a:r>
              <a:rPr lang="ar-SA" dirty="0" smtClean="0"/>
              <a:t>قول الشاعر:</a:t>
            </a:r>
            <a:endParaRPr lang="en-US" dirty="0" smtClean="0"/>
          </a:p>
          <a:p>
            <a:pPr algn="ctr" rtl="1"/>
            <a:r>
              <a:rPr lang="ar-SA" dirty="0" smtClean="0">
                <a:solidFill>
                  <a:srgbClr val="C00000"/>
                </a:solidFill>
              </a:rPr>
              <a:t>وكأن محمر الشقيـ         ـق إذا تصوب أو تصعد</a:t>
            </a:r>
            <a:endParaRPr lang="en-US" dirty="0" smtClean="0">
              <a:solidFill>
                <a:srgbClr val="C00000"/>
              </a:solidFill>
            </a:endParaRPr>
          </a:p>
          <a:p>
            <a:pPr algn="ctr" rtl="1"/>
            <a:r>
              <a:rPr lang="ar-SA" dirty="0" smtClean="0">
                <a:solidFill>
                  <a:srgbClr val="C00000"/>
                </a:solidFill>
              </a:rPr>
              <a:t>أعلام ياقوت نشر         </a:t>
            </a:r>
            <a:r>
              <a:rPr lang="ar-SA" dirty="0" err="1" smtClean="0">
                <a:solidFill>
                  <a:srgbClr val="C00000"/>
                </a:solidFill>
              </a:rPr>
              <a:t>ن</a:t>
            </a:r>
            <a:r>
              <a:rPr lang="ar-SA" dirty="0" smtClean="0">
                <a:solidFill>
                  <a:srgbClr val="C00000"/>
                </a:solidFill>
              </a:rPr>
              <a:t> على رماح من زبرجد</a:t>
            </a:r>
            <a:endParaRPr lang="en-US" dirty="0" smtClean="0">
              <a:solidFill>
                <a:srgbClr val="C00000"/>
              </a:solidFill>
            </a:endParaRPr>
          </a:p>
          <a:p>
            <a:endParaRPr lang="ar-AE"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solidFill>
                  <a:srgbClr val="C00000"/>
                </a:solidFill>
              </a:rPr>
              <a:t>تابع (5) مادة طرفي التشبيه:</a:t>
            </a:r>
            <a:endParaRPr lang="ar-AE" dirty="0"/>
          </a:p>
        </p:txBody>
      </p:sp>
      <p:sp>
        <p:nvSpPr>
          <p:cNvPr id="3" name="عنصر نائب للمحتوى 2"/>
          <p:cNvSpPr>
            <a:spLocks noGrp="1"/>
          </p:cNvSpPr>
          <p:nvPr>
            <p:ph idx="1"/>
          </p:nvPr>
        </p:nvSpPr>
        <p:spPr/>
        <p:txBody>
          <a:bodyPr/>
          <a:lstStyle/>
          <a:p>
            <a:pPr lvl="0" rtl="1"/>
            <a:r>
              <a:rPr lang="ar-JO" sz="2800" b="1" dirty="0" smtClean="0"/>
              <a:t>2- </a:t>
            </a:r>
            <a:r>
              <a:rPr lang="ar-SA" sz="2800" b="1" dirty="0" smtClean="0"/>
              <a:t>تشبيه المعقول بالمعقول</a:t>
            </a:r>
            <a:r>
              <a:rPr lang="ar-SA" sz="2800" dirty="0" smtClean="0"/>
              <a:t>: وهو أن يكون طرفا التشبيه من مرجعين عقليين. كما في قول الشاعر:</a:t>
            </a:r>
            <a:endParaRPr lang="ar-JO" sz="2800" dirty="0" smtClean="0"/>
          </a:p>
          <a:p>
            <a:pPr lvl="0" rtl="1"/>
            <a:endParaRPr lang="en-US" sz="2800" dirty="0" smtClean="0"/>
          </a:p>
          <a:p>
            <a:pPr algn="ctr" rtl="1"/>
            <a:r>
              <a:rPr lang="ar-SA" sz="2800" dirty="0" smtClean="0">
                <a:solidFill>
                  <a:srgbClr val="C00000"/>
                </a:solidFill>
              </a:rPr>
              <a:t>رب حي كميت ليس فيه         أمل يرتجى لنفع وضر</a:t>
            </a:r>
            <a:endParaRPr lang="ar-JO" sz="2800" dirty="0" smtClean="0">
              <a:solidFill>
                <a:srgbClr val="C00000"/>
              </a:solidFill>
            </a:endParaRPr>
          </a:p>
          <a:p>
            <a:pPr algn="ctr" rtl="1"/>
            <a:endParaRPr lang="en-US" sz="2800" dirty="0" smtClean="0"/>
          </a:p>
          <a:p>
            <a:pPr algn="just" rtl="1"/>
            <a:r>
              <a:rPr lang="ar-SA" sz="2800" dirty="0" smtClean="0"/>
              <a:t>يمثل المشبه (حي) معنى عقلياً وهو الحي الموجود العار عن الفوائد، ويمثل</a:t>
            </a:r>
            <a:r>
              <a:rPr lang="ar-JO" sz="2800" dirty="0" smtClean="0"/>
              <a:t> </a:t>
            </a:r>
            <a:r>
              <a:rPr lang="ar-SA" sz="2800" dirty="0" smtClean="0"/>
              <a:t>المشبه </a:t>
            </a:r>
            <a:r>
              <a:rPr lang="ar-SA" sz="2800" dirty="0" err="1" smtClean="0"/>
              <a:t>به</a:t>
            </a:r>
            <a:r>
              <a:rPr lang="ar-SA" sz="2800" dirty="0" smtClean="0"/>
              <a:t> (ميت) معنى عقلياً وهو العدم. وهما معنيان لا يدركان إلا بالعقل.</a:t>
            </a:r>
            <a:endParaRPr lang="en-US" sz="2800" dirty="0" smtClean="0"/>
          </a:p>
          <a:p>
            <a:endParaRPr lang="ar-AE" sz="2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solidFill>
                  <a:srgbClr val="C00000"/>
                </a:solidFill>
              </a:rPr>
              <a:t>تابع (6) مادة طرفي التشبيه:</a:t>
            </a:r>
            <a:endParaRPr lang="ar-AE" dirty="0"/>
          </a:p>
        </p:txBody>
      </p:sp>
      <p:sp>
        <p:nvSpPr>
          <p:cNvPr id="3" name="عنصر نائب للمحتوى 2"/>
          <p:cNvSpPr>
            <a:spLocks noGrp="1"/>
          </p:cNvSpPr>
          <p:nvPr>
            <p:ph idx="1"/>
          </p:nvPr>
        </p:nvSpPr>
        <p:spPr/>
        <p:txBody>
          <a:bodyPr/>
          <a:lstStyle/>
          <a:p>
            <a:pPr rtl="1"/>
            <a:r>
              <a:rPr lang="ar-SA" dirty="0" smtClean="0"/>
              <a:t>وكما في قول امرئ </a:t>
            </a:r>
            <a:r>
              <a:rPr lang="ar-SA" dirty="0" err="1" smtClean="0"/>
              <a:t>القيس</a:t>
            </a:r>
            <a:r>
              <a:rPr lang="ar-SA" dirty="0" smtClean="0"/>
              <a:t>: </a:t>
            </a:r>
            <a:endParaRPr lang="ar-JO" dirty="0" smtClean="0"/>
          </a:p>
          <a:p>
            <a:pPr rtl="1"/>
            <a:endParaRPr lang="en-US" dirty="0" smtClean="0"/>
          </a:p>
          <a:p>
            <a:pPr algn="ctr" rtl="1"/>
            <a:r>
              <a:rPr lang="ar-SA" u="sng" dirty="0" smtClean="0">
                <a:solidFill>
                  <a:srgbClr val="C00000"/>
                </a:solidFill>
              </a:rPr>
              <a:t>العيش</a:t>
            </a:r>
            <a:r>
              <a:rPr lang="ar-SA" dirty="0" smtClean="0">
                <a:solidFill>
                  <a:srgbClr val="C00000"/>
                </a:solidFill>
              </a:rPr>
              <a:t> </a:t>
            </a:r>
            <a:r>
              <a:rPr lang="ar-SA" u="sng" dirty="0" smtClean="0">
                <a:solidFill>
                  <a:srgbClr val="C00000"/>
                </a:solidFill>
              </a:rPr>
              <a:t>نوم</a:t>
            </a:r>
            <a:r>
              <a:rPr lang="ar-SA" dirty="0" smtClean="0">
                <a:solidFill>
                  <a:srgbClr val="C00000"/>
                </a:solidFill>
              </a:rPr>
              <a:t> </a:t>
            </a:r>
            <a:r>
              <a:rPr lang="ar-SA" u="sng" dirty="0" smtClean="0">
                <a:solidFill>
                  <a:srgbClr val="C00000"/>
                </a:solidFill>
              </a:rPr>
              <a:t>والمنية</a:t>
            </a:r>
            <a:r>
              <a:rPr lang="ar-SA" dirty="0" smtClean="0">
                <a:solidFill>
                  <a:srgbClr val="C00000"/>
                </a:solidFill>
              </a:rPr>
              <a:t> </a:t>
            </a:r>
            <a:r>
              <a:rPr lang="ar-SA" u="sng" dirty="0" smtClean="0">
                <a:solidFill>
                  <a:srgbClr val="C00000"/>
                </a:solidFill>
              </a:rPr>
              <a:t>يقظة</a:t>
            </a:r>
            <a:r>
              <a:rPr lang="ar-SA" dirty="0" smtClean="0">
                <a:solidFill>
                  <a:srgbClr val="C00000"/>
                </a:solidFill>
              </a:rPr>
              <a:t>	</a:t>
            </a:r>
            <a:r>
              <a:rPr lang="ar-SA" dirty="0" smtClean="0"/>
              <a:t>والمرء بينهما خيال سارِ</a:t>
            </a:r>
            <a:endParaRPr lang="ar-JO" dirty="0" smtClean="0"/>
          </a:p>
          <a:p>
            <a:pPr rtl="1"/>
            <a:endParaRPr lang="en-US" dirty="0" smtClean="0"/>
          </a:p>
          <a:p>
            <a:pPr rtl="1"/>
            <a:r>
              <a:rPr lang="ar-SA" dirty="0" smtClean="0"/>
              <a:t>إذ شبه (العيش) المدرك بالعقل بـ(النوم) المدرك بالعقل أيضاً، وشبه (المنية) المدركة بالعقل بـ(اليقظة) المدركة بالعقل أيضاً.</a:t>
            </a:r>
            <a:endParaRPr lang="en-US" dirty="0" smtClean="0"/>
          </a:p>
          <a:p>
            <a:endParaRPr lang="ar-AE"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solidFill>
                  <a:srgbClr val="C00000"/>
                </a:solidFill>
              </a:rPr>
              <a:t>تابع (7) مادة طرفي التشبيه:</a:t>
            </a:r>
            <a:endParaRPr lang="ar-AE" dirty="0"/>
          </a:p>
        </p:txBody>
      </p:sp>
      <p:sp>
        <p:nvSpPr>
          <p:cNvPr id="3" name="عنصر نائب للمحتوى 2"/>
          <p:cNvSpPr>
            <a:spLocks noGrp="1"/>
          </p:cNvSpPr>
          <p:nvPr>
            <p:ph idx="1"/>
          </p:nvPr>
        </p:nvSpPr>
        <p:spPr/>
        <p:txBody>
          <a:bodyPr/>
          <a:lstStyle/>
          <a:p>
            <a:pPr algn="just" rtl="1"/>
            <a:r>
              <a:rPr lang="ar-SA" dirty="0" smtClean="0"/>
              <a:t>وأدخل </a:t>
            </a:r>
            <a:r>
              <a:rPr lang="ar-JO" dirty="0" smtClean="0"/>
              <a:t>البلاغيون </a:t>
            </a:r>
            <a:r>
              <a:rPr lang="ar-SA" dirty="0" smtClean="0"/>
              <a:t>في</a:t>
            </a:r>
            <a:r>
              <a:rPr lang="ar-JO" dirty="0" smtClean="0"/>
              <a:t> التشبيه العقلي بالعقلي</a:t>
            </a:r>
            <a:r>
              <a:rPr lang="ar-SA" dirty="0" smtClean="0"/>
              <a:t> التشبيه الوهمي، والتشبيه الوجداني، قال</a:t>
            </a:r>
            <a:r>
              <a:rPr lang="ar-JO" dirty="0" smtClean="0"/>
              <a:t> </a:t>
            </a:r>
            <a:r>
              <a:rPr lang="ar-JO" dirty="0" err="1" smtClean="0"/>
              <a:t>القزويني</a:t>
            </a:r>
            <a:r>
              <a:rPr lang="ar-SA" dirty="0" smtClean="0"/>
              <a:t>:  "فدخل فيه الوهمي، وهو ما ليس مدركاً بشيء من الحواس الخمس الظاهرة، مع أنه لو أدرك لم يدرك إلا </a:t>
            </a:r>
            <a:r>
              <a:rPr lang="ar-SA" dirty="0" err="1" smtClean="0"/>
              <a:t>بها</a:t>
            </a:r>
            <a:r>
              <a:rPr lang="ar-SA" dirty="0" smtClean="0"/>
              <a:t>، كما في قول امرئ </a:t>
            </a:r>
            <a:r>
              <a:rPr lang="ar-SA" dirty="0" err="1" smtClean="0"/>
              <a:t>القيس</a:t>
            </a:r>
            <a:r>
              <a:rPr lang="ar-SA" dirty="0" smtClean="0"/>
              <a:t>:</a:t>
            </a:r>
            <a:endParaRPr lang="en-US" dirty="0" smtClean="0"/>
          </a:p>
          <a:p>
            <a:pPr algn="ctr" rtl="1"/>
            <a:r>
              <a:rPr lang="ar-SA" dirty="0" smtClean="0">
                <a:solidFill>
                  <a:srgbClr val="C00000"/>
                </a:solidFill>
              </a:rPr>
              <a:t>ومسنونة زرق كأنياب </a:t>
            </a:r>
            <a:r>
              <a:rPr lang="ar-SA" dirty="0" err="1" smtClean="0">
                <a:solidFill>
                  <a:srgbClr val="C00000"/>
                </a:solidFill>
              </a:rPr>
              <a:t>أغوال</a:t>
            </a:r>
            <a:endParaRPr lang="en-US" dirty="0" smtClean="0">
              <a:solidFill>
                <a:srgbClr val="C00000"/>
              </a:solidFill>
            </a:endParaRPr>
          </a:p>
          <a:p>
            <a:r>
              <a:rPr lang="ar-SA" dirty="0" smtClean="0"/>
              <a:t>وعليه قوله تعالى " </a:t>
            </a:r>
            <a:r>
              <a:rPr lang="ar-SA" dirty="0" smtClean="0">
                <a:solidFill>
                  <a:srgbClr val="C00000"/>
                </a:solidFill>
              </a:rPr>
              <a:t>طلعها كأنه رؤوس الشياطين </a:t>
            </a:r>
            <a:r>
              <a:rPr lang="ar-SA" dirty="0" smtClean="0"/>
              <a:t>" وكذا ما يدرك بالوجدان كاللذة والألم والشبع والجوع".</a:t>
            </a:r>
            <a:endParaRPr lang="ar-AE"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solidFill>
                  <a:srgbClr val="C00000"/>
                </a:solidFill>
              </a:rPr>
              <a:t>تابع (8) مادة طرفي التشبيه:</a:t>
            </a:r>
            <a:endParaRPr lang="ar-AE" dirty="0"/>
          </a:p>
        </p:txBody>
      </p:sp>
      <p:sp>
        <p:nvSpPr>
          <p:cNvPr id="3" name="عنصر نائب للمحتوى 2"/>
          <p:cNvSpPr>
            <a:spLocks noGrp="1"/>
          </p:cNvSpPr>
          <p:nvPr>
            <p:ph idx="1"/>
          </p:nvPr>
        </p:nvSpPr>
        <p:spPr/>
        <p:txBody>
          <a:bodyPr/>
          <a:lstStyle/>
          <a:p>
            <a:r>
              <a:rPr lang="ar-JO" b="1" dirty="0" smtClean="0"/>
              <a:t>3- </a:t>
            </a:r>
            <a:r>
              <a:rPr lang="ar-SA" b="1" dirty="0" smtClean="0"/>
              <a:t>تشبيه المحسوس بالمعقول</a:t>
            </a:r>
            <a:r>
              <a:rPr lang="ar-SA" dirty="0" smtClean="0"/>
              <a:t>: وهو أن يكون المشبه محسوساً ، </a:t>
            </a:r>
            <a:r>
              <a:rPr lang="en-US" dirty="0" smtClean="0"/>
              <a:t> </a:t>
            </a:r>
          </a:p>
          <a:p>
            <a:r>
              <a:rPr lang="en-US" dirty="0" smtClean="0"/>
              <a:t>  </a:t>
            </a:r>
            <a:r>
              <a:rPr lang="ar-SA" dirty="0" smtClean="0"/>
              <a:t>والمشبه </a:t>
            </a:r>
            <a:r>
              <a:rPr lang="ar-SA" dirty="0" err="1" smtClean="0"/>
              <a:t>به</a:t>
            </a:r>
            <a:r>
              <a:rPr lang="ar-SA" dirty="0" smtClean="0"/>
              <a:t> عقلياً، كما في قول القاضي </a:t>
            </a:r>
            <a:r>
              <a:rPr lang="ar-SA" dirty="0" err="1" smtClean="0"/>
              <a:t>التنوخي</a:t>
            </a:r>
            <a:r>
              <a:rPr lang="ar-JO" dirty="0" smtClean="0"/>
              <a:t>:</a:t>
            </a:r>
          </a:p>
          <a:p>
            <a:endParaRPr lang="ar-JO" dirty="0" smtClean="0"/>
          </a:p>
          <a:p>
            <a:r>
              <a:rPr lang="ar-SA" b="1" dirty="0" smtClean="0"/>
              <a:t>فانهَض</a:t>
            </a:r>
            <a:r>
              <a:rPr lang="ar-SA" b="1" dirty="0" smtClean="0">
                <a:solidFill>
                  <a:srgbClr val="C00000"/>
                </a:solidFill>
              </a:rPr>
              <a:t> </a:t>
            </a:r>
            <a:r>
              <a:rPr lang="ar-SA" b="1" u="sng" dirty="0" smtClean="0">
                <a:solidFill>
                  <a:srgbClr val="C00000"/>
                </a:solidFill>
              </a:rPr>
              <a:t>بنارٍ</a:t>
            </a:r>
            <a:r>
              <a:rPr lang="ar-SA" b="1" dirty="0" smtClean="0">
                <a:solidFill>
                  <a:srgbClr val="C00000"/>
                </a:solidFill>
              </a:rPr>
              <a:t> </a:t>
            </a:r>
            <a:r>
              <a:rPr lang="ar-SA" b="1" dirty="0" err="1" smtClean="0">
                <a:solidFill>
                  <a:srgbClr val="C00000"/>
                </a:solidFill>
              </a:rPr>
              <a:t>الى</a:t>
            </a:r>
            <a:r>
              <a:rPr lang="ar-SA" b="1" dirty="0" smtClean="0">
                <a:solidFill>
                  <a:srgbClr val="C00000"/>
                </a:solidFill>
              </a:rPr>
              <a:t> </a:t>
            </a:r>
            <a:r>
              <a:rPr lang="ar-SA" b="1" u="sng" dirty="0" smtClean="0">
                <a:solidFill>
                  <a:srgbClr val="C00000"/>
                </a:solidFill>
              </a:rPr>
              <a:t>فحم</a:t>
            </a:r>
            <a:r>
              <a:rPr lang="ar-SA" b="1" dirty="0" smtClean="0">
                <a:solidFill>
                  <a:srgbClr val="C00000"/>
                </a:solidFill>
              </a:rPr>
              <a:t> كأنه</a:t>
            </a:r>
            <a:r>
              <a:rPr lang="ar-JO" b="1" dirty="0" smtClean="0">
                <a:solidFill>
                  <a:srgbClr val="C00000"/>
                </a:solidFill>
              </a:rPr>
              <a:t>ما   </a:t>
            </a:r>
            <a:r>
              <a:rPr lang="ar-JO" b="1" dirty="0" smtClean="0"/>
              <a:t>في العين </a:t>
            </a:r>
            <a:r>
              <a:rPr lang="ar-JO" b="1" u="sng" dirty="0" smtClean="0">
                <a:solidFill>
                  <a:srgbClr val="C00000"/>
                </a:solidFill>
              </a:rPr>
              <a:t>ظلم</a:t>
            </a:r>
            <a:r>
              <a:rPr lang="ar-JO" b="1" dirty="0" smtClean="0">
                <a:solidFill>
                  <a:srgbClr val="C00000"/>
                </a:solidFill>
              </a:rPr>
              <a:t> </a:t>
            </a:r>
            <a:r>
              <a:rPr lang="ar-JO" b="1" u="sng" dirty="0" smtClean="0">
                <a:solidFill>
                  <a:srgbClr val="C00000"/>
                </a:solidFill>
              </a:rPr>
              <a:t>وإنصاف</a:t>
            </a:r>
            <a:r>
              <a:rPr lang="ar-JO" b="1" dirty="0" smtClean="0">
                <a:solidFill>
                  <a:srgbClr val="C00000"/>
                </a:solidFill>
              </a:rPr>
              <a:t> </a:t>
            </a:r>
            <a:r>
              <a:rPr lang="ar-JO" b="1" dirty="0" smtClean="0"/>
              <a:t>قد اتفقا</a:t>
            </a:r>
          </a:p>
          <a:p>
            <a:pPr algn="just"/>
            <a:r>
              <a:rPr lang="ar-JO" dirty="0" smtClean="0"/>
              <a:t>شبه الشاعر هنا </a:t>
            </a:r>
            <a:r>
              <a:rPr lang="ar-SA" dirty="0" smtClean="0"/>
              <a:t>ش</a:t>
            </a:r>
            <a:r>
              <a:rPr lang="ar-JO" dirty="0" smtClean="0"/>
              <a:t>ي</a:t>
            </a:r>
            <a:r>
              <a:rPr lang="ar-SA" dirty="0" err="1" smtClean="0"/>
              <a:t>ئين</a:t>
            </a:r>
            <a:r>
              <a:rPr lang="ar-SA" dirty="0" smtClean="0"/>
              <a:t> بشيئين إذ شبه </a:t>
            </a:r>
            <a:r>
              <a:rPr lang="ar-SA" dirty="0" err="1" smtClean="0"/>
              <a:t>الـ</a:t>
            </a:r>
            <a:r>
              <a:rPr lang="ar-SA" dirty="0" smtClean="0"/>
              <a:t> (نار) المدركة بحاسة البصر بالمشبه </a:t>
            </a:r>
            <a:r>
              <a:rPr lang="ar-SA" dirty="0" err="1" smtClean="0"/>
              <a:t>به</a:t>
            </a:r>
            <a:r>
              <a:rPr lang="ar-SA" dirty="0" smtClean="0"/>
              <a:t> </a:t>
            </a:r>
            <a:r>
              <a:rPr lang="ar-SA" dirty="0" err="1" smtClean="0"/>
              <a:t>الـ</a:t>
            </a:r>
            <a:r>
              <a:rPr lang="ar-SA" dirty="0" smtClean="0"/>
              <a:t>(إنصاف) المدرك بالعقل، وشبه </a:t>
            </a:r>
            <a:r>
              <a:rPr lang="ar-SA" dirty="0" err="1" smtClean="0"/>
              <a:t>الـ</a:t>
            </a:r>
            <a:r>
              <a:rPr lang="ar-SA" dirty="0" smtClean="0"/>
              <a:t> (فحم)المدرك بحاسة </a:t>
            </a:r>
            <a:r>
              <a:rPr lang="ar-SA" dirty="0" err="1" smtClean="0"/>
              <a:t>البصربالمشبه</a:t>
            </a:r>
            <a:r>
              <a:rPr lang="ar-SA" dirty="0" smtClean="0"/>
              <a:t> </a:t>
            </a:r>
            <a:r>
              <a:rPr lang="ar-SA" dirty="0" err="1" smtClean="0"/>
              <a:t>به</a:t>
            </a:r>
            <a:r>
              <a:rPr lang="ar-SA" dirty="0" smtClean="0"/>
              <a:t> </a:t>
            </a:r>
            <a:r>
              <a:rPr lang="ar-SA" dirty="0" err="1" smtClean="0"/>
              <a:t>الـ</a:t>
            </a:r>
            <a:r>
              <a:rPr lang="ar-SA" dirty="0" smtClean="0"/>
              <a:t> (ظلم) المدرك بالعقل.</a:t>
            </a:r>
            <a:endParaRPr lang="ar-JO" dirty="0" smtClean="0"/>
          </a:p>
          <a:p>
            <a:endParaRPr lang="ar-JO" dirty="0" smtClean="0"/>
          </a:p>
          <a:p>
            <a:endParaRPr lang="ar-JO" dirty="0" smtClean="0"/>
          </a:p>
          <a:p>
            <a:endParaRPr lang="ar-JO" dirty="0" smtClean="0"/>
          </a:p>
          <a:p>
            <a:endParaRPr lang="ar-JO"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solidFill>
                  <a:srgbClr val="C00000"/>
                </a:solidFill>
              </a:rPr>
              <a:t>تابع (9) مادة طرفي التشبيه:</a:t>
            </a:r>
            <a:endParaRPr lang="ar-AE" dirty="0"/>
          </a:p>
        </p:txBody>
      </p:sp>
      <p:sp>
        <p:nvSpPr>
          <p:cNvPr id="3" name="عنصر نائب للمحتوى 2"/>
          <p:cNvSpPr>
            <a:spLocks noGrp="1"/>
          </p:cNvSpPr>
          <p:nvPr>
            <p:ph idx="1"/>
          </p:nvPr>
        </p:nvSpPr>
        <p:spPr/>
        <p:txBody>
          <a:bodyPr/>
          <a:lstStyle/>
          <a:p>
            <a:r>
              <a:rPr lang="en-US" b="1" dirty="0" smtClean="0"/>
              <a:t> </a:t>
            </a:r>
            <a:r>
              <a:rPr lang="ar-JO" b="1" dirty="0" smtClean="0"/>
              <a:t> </a:t>
            </a:r>
            <a:r>
              <a:rPr lang="ar-JO" sz="2800" b="1" dirty="0" smtClean="0"/>
              <a:t>4- </a:t>
            </a:r>
            <a:r>
              <a:rPr lang="ar-SA" sz="2800" b="1" dirty="0" smtClean="0"/>
              <a:t>تشبيه المعقول بالمحسوس</a:t>
            </a:r>
            <a:r>
              <a:rPr lang="ar-SA" sz="2800" dirty="0" smtClean="0"/>
              <a:t>: وهو أن يكون المشبه معقولاً ، والمشبه </a:t>
            </a:r>
            <a:r>
              <a:rPr lang="ar-SA" sz="2800" dirty="0" err="1" smtClean="0"/>
              <a:t>به</a:t>
            </a:r>
            <a:r>
              <a:rPr lang="ar-SA" sz="2800" dirty="0" smtClean="0"/>
              <a:t> محسوساً، كما في قول </a:t>
            </a:r>
            <a:r>
              <a:rPr lang="ar-SA" sz="2800" dirty="0" err="1" smtClean="0"/>
              <a:t>الأرجاني</a:t>
            </a:r>
            <a:r>
              <a:rPr lang="ar-JO" sz="2800" dirty="0" smtClean="0"/>
              <a:t> :</a:t>
            </a:r>
            <a:endParaRPr lang="ar-JO" dirty="0" smtClean="0"/>
          </a:p>
          <a:p>
            <a:pPr rtl="1"/>
            <a:r>
              <a:rPr lang="ar-SA" sz="2800" b="1" dirty="0" smtClean="0">
                <a:solidFill>
                  <a:srgbClr val="C00000"/>
                </a:solidFill>
              </a:rPr>
              <a:t>إذا ما </a:t>
            </a:r>
            <a:r>
              <a:rPr lang="ar-SA" sz="2800" b="1" u="sng" dirty="0" smtClean="0">
                <a:solidFill>
                  <a:srgbClr val="C00000"/>
                </a:solidFill>
              </a:rPr>
              <a:t>الهمومُ</a:t>
            </a:r>
            <a:r>
              <a:rPr lang="ar-SA" sz="2800" b="1" dirty="0" smtClean="0">
                <a:solidFill>
                  <a:srgbClr val="C00000"/>
                </a:solidFill>
              </a:rPr>
              <a:t> </a:t>
            </a:r>
            <a:r>
              <a:rPr lang="ar-SA" sz="2800" b="1" dirty="0" err="1" smtClean="0"/>
              <a:t>المُسهِرات</a:t>
            </a:r>
            <a:r>
              <a:rPr lang="ar-SA" sz="2800" b="1" dirty="0" smtClean="0"/>
              <a:t> طَرقْنَه</a:t>
            </a:r>
            <a:r>
              <a:rPr lang="en-US" sz="2800" b="1" dirty="0" smtClean="0"/>
              <a:t>	</a:t>
            </a:r>
            <a:r>
              <a:rPr lang="en-US" sz="2800" b="1" dirty="0" smtClean="0">
                <a:solidFill>
                  <a:srgbClr val="C00000"/>
                </a:solidFill>
              </a:rPr>
              <a:t>	</a:t>
            </a:r>
            <a:r>
              <a:rPr lang="ar-SA" sz="2800" b="1" u="sng" dirty="0" smtClean="0">
                <a:solidFill>
                  <a:srgbClr val="C00000"/>
                </a:solidFill>
              </a:rPr>
              <a:t>ضُيوفاً</a:t>
            </a:r>
            <a:r>
              <a:rPr lang="ar-SA" sz="2800" b="1" dirty="0" smtClean="0">
                <a:solidFill>
                  <a:srgbClr val="C00000"/>
                </a:solidFill>
              </a:rPr>
              <a:t> </a:t>
            </a:r>
            <a:r>
              <a:rPr lang="ar-SA" sz="2800" b="1" dirty="0" smtClean="0"/>
              <a:t>قرَاها جَمْعُهُ الجِدّ </a:t>
            </a:r>
            <a:r>
              <a:rPr lang="ar-SA" sz="2800" b="1" dirty="0" err="1" smtClean="0"/>
              <a:t>والجَدّا</a:t>
            </a:r>
            <a:endParaRPr lang="en-US" sz="2800" b="1" dirty="0" smtClean="0"/>
          </a:p>
          <a:p>
            <a:pPr algn="just" rtl="1"/>
            <a:r>
              <a:rPr lang="ar-SA" sz="2800" b="1" u="sng" dirty="0" smtClean="0">
                <a:solidFill>
                  <a:srgbClr val="C00000"/>
                </a:solidFill>
              </a:rPr>
              <a:t>وكالصُّبحِ</a:t>
            </a:r>
            <a:r>
              <a:rPr lang="ar-SA" sz="2800" b="1" dirty="0" smtClean="0">
                <a:solidFill>
                  <a:srgbClr val="C00000"/>
                </a:solidFill>
              </a:rPr>
              <a:t> مُبْيْضاً له </a:t>
            </a:r>
            <a:r>
              <a:rPr lang="ar-SA" sz="2800" b="1" u="sng" dirty="0" smtClean="0">
                <a:solidFill>
                  <a:srgbClr val="C00000"/>
                </a:solidFill>
              </a:rPr>
              <a:t>الرَّأيُ</a:t>
            </a:r>
            <a:r>
              <a:rPr lang="ar-SA" sz="2800" b="1" dirty="0" smtClean="0">
                <a:solidFill>
                  <a:srgbClr val="C00000"/>
                </a:solidFill>
              </a:rPr>
              <a:t> </a:t>
            </a:r>
            <a:r>
              <a:rPr lang="ar-SA" sz="2800" b="1" dirty="0" err="1" smtClean="0">
                <a:solidFill>
                  <a:srgbClr val="C00000"/>
                </a:solidFill>
              </a:rPr>
              <a:t>يُنتضَى</a:t>
            </a:r>
            <a:r>
              <a:rPr lang="en-US" sz="2800" b="1" dirty="0" smtClean="0">
                <a:solidFill>
                  <a:srgbClr val="C00000"/>
                </a:solidFill>
              </a:rPr>
              <a:t>	</a:t>
            </a:r>
            <a:r>
              <a:rPr lang="ar-SA" sz="2800" b="1" dirty="0" smtClean="0">
                <a:solidFill>
                  <a:srgbClr val="C00000"/>
                </a:solidFill>
              </a:rPr>
              <a:t>إذا ما أظَلَّ </a:t>
            </a:r>
            <a:r>
              <a:rPr lang="ar-SA" sz="2800" b="1" u="sng" dirty="0" smtClean="0">
                <a:solidFill>
                  <a:srgbClr val="C00000"/>
                </a:solidFill>
              </a:rPr>
              <a:t>الخَطْبُ</a:t>
            </a:r>
            <a:r>
              <a:rPr lang="ar-SA" sz="2800" b="1" dirty="0" smtClean="0">
                <a:solidFill>
                  <a:srgbClr val="C00000"/>
                </a:solidFill>
              </a:rPr>
              <a:t> </a:t>
            </a:r>
            <a:r>
              <a:rPr lang="ar-SA" sz="2800" b="1" u="sng" dirty="0" smtClean="0">
                <a:solidFill>
                  <a:srgbClr val="C00000"/>
                </a:solidFill>
              </a:rPr>
              <a:t>كاللّيلِ</a:t>
            </a:r>
            <a:r>
              <a:rPr lang="ar-SA" sz="2800" b="1" dirty="0" smtClean="0">
                <a:solidFill>
                  <a:srgbClr val="C00000"/>
                </a:solidFill>
              </a:rPr>
              <a:t> مُسوّدا</a:t>
            </a:r>
            <a:r>
              <a:rPr lang="ar-SA" b="1" dirty="0" smtClean="0"/>
              <a:t/>
            </a:r>
            <a:br>
              <a:rPr lang="ar-SA" b="1" dirty="0" smtClean="0"/>
            </a:br>
            <a:r>
              <a:rPr lang="ar-SA" sz="2800" dirty="0" smtClean="0"/>
              <a:t>في البيتين ثلاث</a:t>
            </a:r>
            <a:r>
              <a:rPr lang="ar-JO" sz="2800" dirty="0" smtClean="0"/>
              <a:t>ة</a:t>
            </a:r>
            <a:r>
              <a:rPr lang="ar-SA" sz="2800" dirty="0" smtClean="0"/>
              <a:t> تشبيهات: كل مشبه فيها يدرك بالعقل، وكل مشبه </a:t>
            </a:r>
            <a:r>
              <a:rPr lang="ar-SA" sz="2800" dirty="0" err="1" smtClean="0"/>
              <a:t>به</a:t>
            </a:r>
            <a:r>
              <a:rPr lang="ar-SA" sz="2800" dirty="0" smtClean="0"/>
              <a:t> يدرك بالحس، فـ(الهموم) المشبه تدرك بالعقل </a:t>
            </a:r>
            <a:r>
              <a:rPr lang="ar-SA" sz="2800" dirty="0" err="1" smtClean="0"/>
              <a:t>و</a:t>
            </a:r>
            <a:r>
              <a:rPr lang="ar-SA" sz="2800" dirty="0" smtClean="0"/>
              <a:t>(الضيوف) المشبه </a:t>
            </a:r>
            <a:r>
              <a:rPr lang="ar-SA" sz="2800" dirty="0" err="1" smtClean="0"/>
              <a:t>به</a:t>
            </a:r>
            <a:r>
              <a:rPr lang="ar-SA" sz="2800" dirty="0" smtClean="0"/>
              <a:t> يدرك بالحس. و(الرأي) المشبه يدرك بالعقل، </a:t>
            </a:r>
            <a:r>
              <a:rPr lang="ar-SA" sz="2800" dirty="0" err="1" smtClean="0"/>
              <a:t>و</a:t>
            </a:r>
            <a:r>
              <a:rPr lang="ar-SA" sz="2800" dirty="0" smtClean="0"/>
              <a:t>(الصبح) المشبه </a:t>
            </a:r>
            <a:r>
              <a:rPr lang="ar-SA" sz="2800" dirty="0" err="1" smtClean="0"/>
              <a:t>به</a:t>
            </a:r>
            <a:r>
              <a:rPr lang="ar-SA" sz="2800" dirty="0" smtClean="0"/>
              <a:t> يدرك بالحس.و(الخطب) المشبه يدرك بالعقل، </a:t>
            </a:r>
            <a:r>
              <a:rPr lang="ar-SA" sz="2800" dirty="0" err="1" smtClean="0"/>
              <a:t>و</a:t>
            </a:r>
            <a:r>
              <a:rPr lang="ar-SA" sz="2800" dirty="0" smtClean="0"/>
              <a:t>(الليل) المشبه </a:t>
            </a:r>
            <a:r>
              <a:rPr lang="ar-SA" sz="2800" dirty="0" err="1" smtClean="0"/>
              <a:t>به</a:t>
            </a:r>
            <a:r>
              <a:rPr lang="ar-SA" sz="2800" dirty="0" smtClean="0"/>
              <a:t> يدرك بالحس. وهذا النمط من التشبيه خلاف النمط السابق فهو هنا يمتلك نوعاً من الجماليات التعبيرية التي تقود المتلقي من الخفي إلى الجلي الظاهر</a:t>
            </a:r>
            <a:endParaRPr lang="en-US" sz="2400" dirty="0" smtClean="0"/>
          </a:p>
          <a:p>
            <a:pPr rtl="1"/>
            <a:r>
              <a:rPr lang="ar-SA" sz="2400" b="1" dirty="0" smtClean="0"/>
              <a:t> </a:t>
            </a:r>
            <a:endParaRPr lang="en-US" sz="2400" dirty="0" smtClean="0"/>
          </a:p>
          <a:p>
            <a:pPr rtl="1"/>
            <a:r>
              <a:rPr lang="ar-SA" b="1" dirty="0" smtClean="0"/>
              <a:t/>
            </a:r>
            <a:br>
              <a:rPr lang="ar-SA" b="1" dirty="0" smtClean="0"/>
            </a:br>
            <a:r>
              <a:rPr lang="ar-SA" b="1" dirty="0" smtClean="0"/>
              <a:t/>
            </a:r>
            <a:br>
              <a:rPr lang="ar-SA" b="1" dirty="0" smtClean="0"/>
            </a:br>
            <a:endParaRPr lang="en-US" dirty="0" smtClean="0"/>
          </a:p>
          <a:p>
            <a:pPr rtl="1"/>
            <a:r>
              <a:rPr lang="ar-SA" b="1" dirty="0" smtClean="0"/>
              <a:t/>
            </a:r>
            <a:br>
              <a:rPr lang="ar-SA" b="1" dirty="0" smtClean="0"/>
            </a:br>
            <a:endParaRPr lang="en-US" dirty="0" smtClean="0"/>
          </a:p>
          <a:p>
            <a:r>
              <a:rPr lang="ar-SA" dirty="0" smtClean="0"/>
              <a:t> </a:t>
            </a:r>
            <a:endParaRPr lang="ar-AE"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solidFill>
                  <a:srgbClr val="C00000"/>
                </a:solidFill>
              </a:rPr>
              <a:t>تابع (10) مادة طرفي التشبيه:</a:t>
            </a:r>
            <a:endParaRPr lang="ar-AE" dirty="0"/>
          </a:p>
        </p:txBody>
      </p:sp>
      <p:sp>
        <p:nvSpPr>
          <p:cNvPr id="3" name="عنصر نائب للمحتوى 2"/>
          <p:cNvSpPr>
            <a:spLocks noGrp="1"/>
          </p:cNvSpPr>
          <p:nvPr>
            <p:ph idx="1"/>
          </p:nvPr>
        </p:nvSpPr>
        <p:spPr/>
        <p:txBody>
          <a:bodyPr/>
          <a:lstStyle/>
          <a:p>
            <a:r>
              <a:rPr lang="ar-JO" dirty="0" smtClean="0"/>
              <a:t>من أمثلته أيضًا:</a:t>
            </a:r>
          </a:p>
          <a:p>
            <a:r>
              <a:rPr lang="en-US" dirty="0" smtClean="0"/>
              <a:t> </a:t>
            </a:r>
            <a:r>
              <a:rPr lang="ar-JO" dirty="0" smtClean="0"/>
              <a:t>قال أبو العلاء: </a:t>
            </a:r>
          </a:p>
          <a:p>
            <a:r>
              <a:rPr lang="ar-JO" dirty="0" smtClean="0">
                <a:solidFill>
                  <a:srgbClr val="C00000"/>
                </a:solidFill>
              </a:rPr>
              <a:t>وكالنار الحياةُ فمِنْ رمادٍ     أواخرها وأوّلها دخانُ</a:t>
            </a:r>
          </a:p>
          <a:p>
            <a:r>
              <a:rPr lang="ar-JO" dirty="0" smtClean="0"/>
              <a:t>وقال </a:t>
            </a:r>
            <a:r>
              <a:rPr lang="ar-JO" dirty="0" err="1" smtClean="0"/>
              <a:t>البوصيري</a:t>
            </a:r>
            <a:r>
              <a:rPr lang="ar-JO" dirty="0" smtClean="0"/>
              <a:t>:</a:t>
            </a:r>
          </a:p>
          <a:p>
            <a:r>
              <a:rPr lang="ar-JO" sz="2800" dirty="0" smtClean="0">
                <a:solidFill>
                  <a:srgbClr val="C00000"/>
                </a:solidFill>
              </a:rPr>
              <a:t>والنفس كالطفل إن </a:t>
            </a:r>
            <a:r>
              <a:rPr lang="ar-JO" sz="2800" dirty="0" err="1" smtClean="0">
                <a:solidFill>
                  <a:srgbClr val="C00000"/>
                </a:solidFill>
              </a:rPr>
              <a:t>تُهْملْهُ</a:t>
            </a:r>
            <a:r>
              <a:rPr lang="ar-JO" sz="2800" dirty="0" smtClean="0">
                <a:solidFill>
                  <a:srgbClr val="C00000"/>
                </a:solidFill>
              </a:rPr>
              <a:t> شبَّ على     حُبّ الرّضاع وإنْ تَفْطمه ينفطِمِ</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dirty="0" smtClean="0"/>
              <a:t>تدريبات</a:t>
            </a:r>
            <a:endParaRPr lang="ar-AE" dirty="0"/>
          </a:p>
        </p:txBody>
      </p:sp>
      <p:sp>
        <p:nvSpPr>
          <p:cNvPr id="3" name="عنصر نائب للمحتوى 2"/>
          <p:cNvSpPr>
            <a:spLocks noGrp="1"/>
          </p:cNvSpPr>
          <p:nvPr>
            <p:ph idx="1"/>
          </p:nvPr>
        </p:nvSpPr>
        <p:spPr/>
        <p:txBody>
          <a:bodyPr/>
          <a:lstStyle/>
          <a:p>
            <a:r>
              <a:rPr lang="ar-JO" sz="2800" dirty="0" smtClean="0"/>
              <a:t>اقرأ الأمثلة الآتية وأجب عما يليها من أسئلة:</a:t>
            </a:r>
          </a:p>
          <a:p>
            <a:r>
              <a:rPr lang="ar-JO" sz="2800" dirty="0" smtClean="0">
                <a:solidFill>
                  <a:srgbClr val="C00000"/>
                </a:solidFill>
              </a:rPr>
              <a:t>1- أغرّ أبلجُ تأتم الـــــــــــــــهداة </a:t>
            </a:r>
            <a:r>
              <a:rPr lang="ar-JO" sz="2800" dirty="0" err="1" smtClean="0">
                <a:solidFill>
                  <a:srgbClr val="C00000"/>
                </a:solidFill>
              </a:rPr>
              <a:t>به</a:t>
            </a:r>
            <a:r>
              <a:rPr lang="ar-JO" sz="2800" dirty="0" smtClean="0">
                <a:solidFill>
                  <a:srgbClr val="C00000"/>
                </a:solidFill>
              </a:rPr>
              <a:t>       كأنه علم في رأسه نــــــــــــــــــار</a:t>
            </a:r>
          </a:p>
          <a:p>
            <a:r>
              <a:rPr lang="ar-JO" sz="2800" dirty="0" smtClean="0">
                <a:solidFill>
                  <a:srgbClr val="C00000"/>
                </a:solidFill>
              </a:rPr>
              <a:t>2- كأن عيون النرجس الغضِّ حولنا      مداهنُ دُرٍّ حشْوهن عقيــــــــــــــق</a:t>
            </a:r>
          </a:p>
          <a:p>
            <a:r>
              <a:rPr lang="ar-JO" sz="2800" dirty="0" smtClean="0">
                <a:solidFill>
                  <a:srgbClr val="C00000"/>
                </a:solidFill>
              </a:rPr>
              <a:t>3- لها بشر مثل الحرير ومنطـــــــق     رخيم الحواشي لا هُراء ولا نـــزَرُ</a:t>
            </a:r>
          </a:p>
          <a:p>
            <a:r>
              <a:rPr lang="ar-JO" sz="2800" dirty="0" smtClean="0">
                <a:solidFill>
                  <a:srgbClr val="C00000"/>
                </a:solidFill>
              </a:rPr>
              <a:t>4- كأن على أنيابها كلَّ سُحْــــــــــرة     صياحُ </a:t>
            </a:r>
            <a:r>
              <a:rPr lang="ar-JO" sz="2800" dirty="0" err="1" smtClean="0">
                <a:solidFill>
                  <a:srgbClr val="C00000"/>
                </a:solidFill>
              </a:rPr>
              <a:t>البوازي</a:t>
            </a:r>
            <a:r>
              <a:rPr lang="ar-JO" sz="2800" dirty="0" smtClean="0">
                <a:solidFill>
                  <a:srgbClr val="C00000"/>
                </a:solidFill>
              </a:rPr>
              <a:t> من </a:t>
            </a:r>
            <a:r>
              <a:rPr lang="ar-JO" sz="2800" dirty="0" err="1" smtClean="0">
                <a:solidFill>
                  <a:srgbClr val="C00000"/>
                </a:solidFill>
              </a:rPr>
              <a:t>صريف</a:t>
            </a:r>
            <a:r>
              <a:rPr lang="ar-JO" sz="2800" dirty="0" smtClean="0">
                <a:solidFill>
                  <a:srgbClr val="C00000"/>
                </a:solidFill>
              </a:rPr>
              <a:t> </a:t>
            </a:r>
            <a:r>
              <a:rPr lang="ar-JO" sz="2800" dirty="0" err="1" smtClean="0">
                <a:solidFill>
                  <a:srgbClr val="C00000"/>
                </a:solidFill>
              </a:rPr>
              <a:t>اللوائك</a:t>
            </a:r>
            <a:endParaRPr lang="ar-JO" sz="2800" dirty="0" smtClean="0">
              <a:solidFill>
                <a:srgbClr val="C00000"/>
              </a:solidFill>
            </a:endParaRPr>
          </a:p>
          <a:p>
            <a:r>
              <a:rPr lang="ar-JO" dirty="0" smtClean="0">
                <a:solidFill>
                  <a:srgbClr val="C00000"/>
                </a:solidFill>
              </a:rPr>
              <a:t>5- قال تعالى: ”كأنهن الياقوت والمرجان“.</a:t>
            </a:r>
          </a:p>
          <a:p>
            <a:r>
              <a:rPr lang="ar-JO" sz="2400" dirty="0" smtClean="0"/>
              <a:t>- حدد أركان التشبيه في كل ما سبق.</a:t>
            </a:r>
          </a:p>
          <a:p>
            <a:r>
              <a:rPr lang="ar-JO" sz="2400" dirty="0" smtClean="0"/>
              <a:t>- بين الطرف العقلي والطرف الحسي في كل منها مبيناً نوع الحاسة التي يدرك </a:t>
            </a:r>
            <a:r>
              <a:rPr lang="ar-JO" sz="2400" dirty="0" err="1" smtClean="0"/>
              <a:t>بها</a:t>
            </a:r>
            <a:r>
              <a:rPr lang="ar-JO" sz="2400" dirty="0" smtClean="0"/>
              <a:t> هذا الطرف. </a:t>
            </a:r>
          </a:p>
          <a:p>
            <a:endParaRPr lang="ar-AE"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1685</TotalTime>
  <Words>1325</Words>
  <Application>Microsoft Office PowerPoint</Application>
  <PresentationFormat>A4 Paper (210x297 mm)</PresentationFormat>
  <Paragraphs>164</Paragraphs>
  <Slides>24</Slides>
  <Notes>0</Notes>
  <HiddenSlides>0</HiddenSlides>
  <MMClips>0</MMClips>
  <ScaleCrop>false</ScaleCrop>
  <HeadingPairs>
    <vt:vector size="6" baseType="variant">
      <vt:variant>
        <vt:lpstr>Theme</vt:lpstr>
      </vt:variant>
      <vt:variant>
        <vt:i4>1</vt:i4>
      </vt:variant>
      <vt:variant>
        <vt:lpstr>Slide Titles</vt:lpstr>
      </vt:variant>
      <vt:variant>
        <vt:i4>24</vt:i4>
      </vt:variant>
      <vt:variant>
        <vt:lpstr>Custom Shows</vt:lpstr>
      </vt:variant>
      <vt:variant>
        <vt:i4>1</vt:i4>
      </vt:variant>
    </vt:vector>
  </HeadingPairs>
  <TitlesOfParts>
    <vt:vector size="26" baseType="lpstr">
      <vt:lpstr>Office Theme</vt:lpstr>
      <vt:lpstr>Slide 1</vt:lpstr>
      <vt:lpstr> المحاضرة الأولى </vt:lpstr>
      <vt:lpstr>مفهوم علم البيان</vt:lpstr>
      <vt:lpstr>(1)تابع مفهوم علم البيان:</vt:lpstr>
      <vt:lpstr>(2)تابع مفهوم علم البيان:</vt:lpstr>
      <vt:lpstr>(3)تابع مفهوم علم البيان:</vt:lpstr>
      <vt:lpstr> (4)تابع مفهوم علم البيان: </vt:lpstr>
      <vt:lpstr>أقسام البيان</vt:lpstr>
      <vt:lpstr>التشبيه مفهومه</vt:lpstr>
      <vt:lpstr>تابع مفهوم التشبيه:</vt:lpstr>
      <vt:lpstr>أركان التشبيه</vt:lpstr>
      <vt:lpstr>طرفا التشبيه (المشبه والمشبه به)</vt:lpstr>
      <vt:lpstr>الطرفان من حيث مادتهما: (الحسية أو العقلية).</vt:lpstr>
      <vt:lpstr>  تابع (2) مادة طرفي التشبيه: </vt:lpstr>
      <vt:lpstr>تابع (3) مادة طرفي التشبيه:</vt:lpstr>
      <vt:lpstr>تابع (4) مادة طرفي التشبيه:</vt:lpstr>
      <vt:lpstr>تابع (5) مادة طرفي التشبيه:</vt:lpstr>
      <vt:lpstr>تابع (6) مادة طرفي التشبيه:</vt:lpstr>
      <vt:lpstr>تابع (7) مادة طرفي التشبيه:</vt:lpstr>
      <vt:lpstr>تابع (8) مادة طرفي التشبيه:</vt:lpstr>
      <vt:lpstr>تابع (9) مادة طرفي التشبيه:</vt:lpstr>
      <vt:lpstr>تابع (10) مادة طرفي التشبيه:</vt:lpstr>
      <vt:lpstr>تدريبات</vt:lpstr>
      <vt:lpstr>Slide 24</vt:lpstr>
      <vt:lpstr>عرض مخصص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184</cp:revision>
  <dcterms:created xsi:type="dcterms:W3CDTF">2009-10-14T19:14:34Z</dcterms:created>
  <dcterms:modified xsi:type="dcterms:W3CDTF">2011-03-07T10:22:43Z</dcterms:modified>
</cp:coreProperties>
</file>