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288" r:id="rId6"/>
    <p:sldId id="289" r:id="rId7"/>
    <p:sldId id="290" r:id="rId8"/>
    <p:sldId id="291" r:id="rId9"/>
    <p:sldId id="292" r:id="rId10"/>
    <p:sldId id="293" r:id="rId11"/>
    <p:sldId id="294" r:id="rId12"/>
    <p:sldId id="295" r:id="rId13"/>
    <p:sldId id="296" r:id="rId14"/>
    <p:sldId id="297" r:id="rId15"/>
    <p:sldId id="298" r:id="rId16"/>
    <p:sldId id="287" r:id="rId17"/>
    <p:sldId id="299" r:id="rId18"/>
    <p:sldId id="30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350" y="-16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التشبيه (3)</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JO" b="1" dirty="0" smtClean="0">
                <a:cs typeface="Arial" pitchFamily="34" charset="0"/>
              </a:rPr>
              <a:t>أولاً- وجه الشبه: أقسامه.</a:t>
            </a:r>
          </a:p>
          <a:p>
            <a:pPr rtl="1" eaLnBrk="1" hangingPunct="1"/>
            <a:r>
              <a:rPr lang="ar-JO" b="1" dirty="0" smtClean="0">
                <a:cs typeface="Arial" pitchFamily="34" charset="0"/>
              </a:rPr>
              <a:t>ثانيًا- أقسام التشبيه من حيث الأداة ووجه الشبه.</a:t>
            </a: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ar-JO" dirty="0" smtClean="0"/>
              <a:t>وجه الشبه (1):</a:t>
            </a:r>
            <a:endParaRPr lang="ar-SA" dirty="0" smtClean="0"/>
          </a:p>
        </p:txBody>
      </p:sp>
      <p:sp>
        <p:nvSpPr>
          <p:cNvPr id="11" name="عنصر نائب للمحتوى 10"/>
          <p:cNvSpPr>
            <a:spLocks noGrp="1"/>
          </p:cNvSpPr>
          <p:nvPr>
            <p:ph idx="1"/>
          </p:nvPr>
        </p:nvSpPr>
        <p:spPr/>
        <p:txBody>
          <a:bodyPr/>
          <a:lstStyle/>
          <a:p>
            <a:pPr algn="just" rtl="1"/>
            <a:r>
              <a:rPr lang="ar-SA" sz="2600" dirty="0" smtClean="0"/>
              <a:t>أدركنا عند حديثنا عن حدّ التشبيه أن طرفي التشبيه يجتمعان على معنى أو معاني متعددة، تشكل هذه المعاني الصفات المشتركة بينهما، وهذا هو وجه الشبه الذي تحدث عنه البلاغيون. فهو إذن الصفة المشتركة بين طرفي التشبيه يلتقيان فيها ويفترقان في غيرها، فالحمرة مثلاً صفة مشتركة بين طرفي التشبيه: الخد كالوردة. وفي العادة تكون الصفة في المشبه </a:t>
            </a:r>
            <a:r>
              <a:rPr lang="ar-SA" sz="2600" dirty="0" err="1" smtClean="0"/>
              <a:t>به</a:t>
            </a:r>
            <a:r>
              <a:rPr lang="ar-SA" sz="2600" dirty="0" smtClean="0"/>
              <a:t> أظهر منها في المشبه. لذلك يؤتى بالمشبه </a:t>
            </a:r>
            <a:r>
              <a:rPr lang="ar-SA" sz="2600" dirty="0" err="1" smtClean="0"/>
              <a:t>به</a:t>
            </a:r>
            <a:r>
              <a:rPr lang="ar-SA" sz="2600" dirty="0" smtClean="0"/>
              <a:t> لإظهار هذه الصفة في المشبه. </a:t>
            </a:r>
            <a:endParaRPr lang="en-US" sz="2600" dirty="0" smtClean="0"/>
          </a:p>
          <a:p>
            <a:pPr algn="just" rtl="1"/>
            <a:r>
              <a:rPr lang="ar-JO" sz="2600" dirty="0" smtClean="0"/>
              <a:t>و</a:t>
            </a:r>
            <a:r>
              <a:rPr lang="ar-SA" sz="2600" dirty="0" smtClean="0"/>
              <a:t>وقف البلاغيون على وجه الشبه طويلاً بوصفه الصفة التي </a:t>
            </a:r>
            <a:r>
              <a:rPr lang="ar-SA" sz="2600" dirty="0" err="1" smtClean="0"/>
              <a:t>ي</a:t>
            </a:r>
            <a:r>
              <a:rPr lang="ar-JO" sz="2600" dirty="0" smtClean="0"/>
              <a:t>ن</a:t>
            </a:r>
            <a:r>
              <a:rPr lang="ar-SA" sz="2600" dirty="0" smtClean="0"/>
              <a:t>عقد عليها التشبيه والتي تقوم عليه العملية </a:t>
            </a:r>
            <a:r>
              <a:rPr lang="ar-SA" sz="2600" dirty="0" err="1" smtClean="0"/>
              <a:t>التشبيهية</a:t>
            </a:r>
            <a:r>
              <a:rPr lang="ar-SA" sz="2600" dirty="0" smtClean="0"/>
              <a:t> للوصول بالتشبيه إلى إدراك مرحلة الصورة التي تجمع طرفيه في صورة واحدة. ونظروا فيه من وجوه متعددة، فقسموه أنواعاً مختلفة</a:t>
            </a:r>
            <a:r>
              <a:rPr lang="ar-JO" sz="2600" dirty="0" smtClean="0"/>
              <a:t>.</a:t>
            </a:r>
            <a:endParaRPr lang="ar-AE" sz="2600" dirty="0">
              <a:latin typeface="Arial" pitchFamily="34" charset="0"/>
            </a:endParaRP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6"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(2):</a:t>
            </a:r>
            <a:endParaRPr lang="ar-AE" dirty="0"/>
          </a:p>
        </p:txBody>
      </p:sp>
      <p:sp>
        <p:nvSpPr>
          <p:cNvPr id="3" name="عنصر نائب للمحتوى 2"/>
          <p:cNvSpPr>
            <a:spLocks noGrp="1"/>
          </p:cNvSpPr>
          <p:nvPr>
            <p:ph idx="1"/>
          </p:nvPr>
        </p:nvSpPr>
        <p:spPr/>
        <p:txBody>
          <a:bodyPr/>
          <a:lstStyle/>
          <a:p>
            <a:pPr rtl="1" eaLnBrk="1" hangingPunct="1"/>
            <a:r>
              <a:rPr lang="ar-JO" sz="2800" b="1" dirty="0" smtClean="0">
                <a:cs typeface="Arial" pitchFamily="34" charset="0"/>
              </a:rPr>
              <a:t>	أقسام وجه الشبه:</a:t>
            </a:r>
          </a:p>
          <a:p>
            <a:pPr rtl="1" eaLnBrk="1" hangingPunct="1"/>
            <a:r>
              <a:rPr lang="ar-JO" sz="2800" b="1" dirty="0" smtClean="0">
                <a:solidFill>
                  <a:srgbClr val="FF0000"/>
                </a:solidFill>
                <a:cs typeface="Arial" pitchFamily="34" charset="0"/>
              </a:rPr>
              <a:t>1- وجه الشبه الحسي.</a:t>
            </a:r>
          </a:p>
          <a:p>
            <a:pPr rtl="1" eaLnBrk="1" hangingPunct="1"/>
            <a:r>
              <a:rPr lang="ar-JO" sz="2800" b="1" dirty="0" smtClean="0">
                <a:solidFill>
                  <a:srgbClr val="FF0000"/>
                </a:solidFill>
                <a:cs typeface="Arial" pitchFamily="34" charset="0"/>
              </a:rPr>
              <a:t>2- وجه الشبه العقلي.</a:t>
            </a:r>
          </a:p>
          <a:p>
            <a:pPr rtl="1" eaLnBrk="1" hangingPunct="1"/>
            <a:r>
              <a:rPr lang="ar-JO" sz="2800" b="1" dirty="0" smtClean="0">
                <a:solidFill>
                  <a:srgbClr val="FF0000"/>
                </a:solidFill>
                <a:cs typeface="Arial" pitchFamily="34" charset="0"/>
              </a:rPr>
              <a:t>3- وجه الشبه المفرد.</a:t>
            </a:r>
          </a:p>
          <a:p>
            <a:pPr rtl="1" eaLnBrk="1" hangingPunct="1"/>
            <a:r>
              <a:rPr lang="ar-JO" sz="2800" b="1" dirty="0" smtClean="0">
                <a:solidFill>
                  <a:srgbClr val="FF0000"/>
                </a:solidFill>
                <a:cs typeface="Arial" pitchFamily="34" charset="0"/>
              </a:rPr>
              <a:t>4- وجه الشبه المتعدد.</a:t>
            </a:r>
          </a:p>
          <a:p>
            <a:pPr rtl="1" eaLnBrk="1" hangingPunct="1"/>
            <a:r>
              <a:rPr lang="ar-JO" sz="2800" b="1" dirty="0" smtClean="0">
                <a:solidFill>
                  <a:srgbClr val="FF0000"/>
                </a:solidFill>
                <a:cs typeface="Arial" pitchFamily="34" charset="0"/>
              </a:rPr>
              <a:t>4- وجه الشبه المركب.</a:t>
            </a:r>
          </a:p>
          <a:p>
            <a:pPr rtl="1" eaLnBrk="1" hangingPunct="1"/>
            <a:r>
              <a:rPr lang="ar-JO" sz="2800" b="1" dirty="0" smtClean="0">
                <a:solidFill>
                  <a:srgbClr val="FF0000"/>
                </a:solidFill>
                <a:cs typeface="Arial" pitchFamily="34" charset="0"/>
              </a:rPr>
              <a:t>5- وجه الشبه </a:t>
            </a:r>
            <a:r>
              <a:rPr lang="ar-JO" sz="2800" b="1" dirty="0" err="1" smtClean="0">
                <a:solidFill>
                  <a:srgbClr val="FF0000"/>
                </a:solidFill>
                <a:cs typeface="Arial" pitchFamily="34" charset="0"/>
              </a:rPr>
              <a:t>التحقيقي</a:t>
            </a:r>
            <a:r>
              <a:rPr lang="ar-JO" sz="2800" b="1" dirty="0" smtClean="0">
                <a:solidFill>
                  <a:srgbClr val="FF0000"/>
                </a:solidFill>
                <a:cs typeface="Arial" pitchFamily="34" charset="0"/>
              </a:rPr>
              <a:t>.</a:t>
            </a:r>
          </a:p>
          <a:p>
            <a:pPr rtl="1" eaLnBrk="1" hangingPunct="1"/>
            <a:r>
              <a:rPr lang="ar-JO" sz="2800" b="1" dirty="0" smtClean="0">
                <a:solidFill>
                  <a:srgbClr val="FF0000"/>
                </a:solidFill>
                <a:cs typeface="Arial" pitchFamily="34" charset="0"/>
              </a:rPr>
              <a:t>6- وجه الشبه </a:t>
            </a:r>
            <a:r>
              <a:rPr lang="ar-JO" sz="2800" b="1" dirty="0" err="1" smtClean="0">
                <a:solidFill>
                  <a:srgbClr val="FF0000"/>
                </a:solidFill>
                <a:cs typeface="Arial" pitchFamily="34" charset="0"/>
              </a:rPr>
              <a:t>التخييلي</a:t>
            </a:r>
            <a:r>
              <a:rPr lang="ar-JO" sz="2800" b="1" dirty="0" smtClean="0">
                <a:solidFill>
                  <a:srgbClr val="FF0000"/>
                </a:solidFill>
                <a:cs typeface="Arial" pitchFamily="34" charset="0"/>
              </a:rPr>
              <a:t>.</a:t>
            </a:r>
          </a:p>
          <a:p>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(3):</a:t>
            </a:r>
            <a:endParaRPr lang="ar-AE" dirty="0"/>
          </a:p>
        </p:txBody>
      </p:sp>
      <p:sp>
        <p:nvSpPr>
          <p:cNvPr id="3" name="عنصر نائب للمحتوى 2"/>
          <p:cNvSpPr>
            <a:spLocks noGrp="1"/>
          </p:cNvSpPr>
          <p:nvPr>
            <p:ph idx="1"/>
          </p:nvPr>
        </p:nvSpPr>
        <p:spPr/>
        <p:txBody>
          <a:bodyPr/>
          <a:lstStyle/>
          <a:p>
            <a:r>
              <a:rPr lang="ar-JO" b="1" dirty="0" smtClean="0">
                <a:solidFill>
                  <a:srgbClr val="FF0000"/>
                </a:solidFill>
                <a:cs typeface="Arial" pitchFamily="34" charset="0"/>
              </a:rPr>
              <a:t>1- وجه الشبه الحسي:</a:t>
            </a:r>
          </a:p>
          <a:p>
            <a:r>
              <a:rPr lang="ar-JO" sz="2800" dirty="0" smtClean="0">
                <a:cs typeface="Arial" pitchFamily="34" charset="0"/>
              </a:rPr>
              <a:t>كما في قول </a:t>
            </a:r>
            <a:r>
              <a:rPr lang="ar-JO" sz="2800" dirty="0" err="1" smtClean="0">
                <a:cs typeface="Arial" pitchFamily="34" charset="0"/>
              </a:rPr>
              <a:t>القُشيري</a:t>
            </a:r>
            <a:r>
              <a:rPr lang="ar-JO" sz="2800" dirty="0" smtClean="0">
                <a:cs typeface="Arial" pitchFamily="34" charset="0"/>
              </a:rPr>
              <a:t>:</a:t>
            </a:r>
          </a:p>
          <a:p>
            <a:pPr algn="just" rtl="1"/>
            <a:r>
              <a:rPr lang="ar-JO" sz="2800" dirty="0" smtClean="0">
                <a:cs typeface="Arial" pitchFamily="34" charset="0"/>
              </a:rPr>
              <a:t>	</a:t>
            </a:r>
            <a:r>
              <a:rPr lang="ar-JO" sz="2800" dirty="0" smtClean="0">
                <a:solidFill>
                  <a:srgbClr val="FF0000"/>
                </a:solidFill>
                <a:cs typeface="Arial" pitchFamily="34" charset="0"/>
              </a:rPr>
              <a:t>وتأْخذُه عند المكارم هِزَّةٌ	كما اهتز تحت البارحِ الغصنُ الرَّطِبُ</a:t>
            </a:r>
          </a:p>
          <a:p>
            <a:pPr algn="just" rtl="1"/>
            <a:r>
              <a:rPr lang="ar-JO" sz="2800" dirty="0" smtClean="0">
                <a:cs typeface="Arial" pitchFamily="34" charset="0"/>
              </a:rPr>
              <a:t>فوجه الشبه هنا هيئة الحركة وهو يدرك بحاسة البصر.</a:t>
            </a:r>
          </a:p>
          <a:p>
            <a:pPr algn="just" rtl="1"/>
            <a:r>
              <a:rPr lang="ar-JO" sz="2800" dirty="0" smtClean="0">
                <a:cs typeface="Arial" pitchFamily="34" charset="0"/>
              </a:rPr>
              <a:t>وكما في قول الشاعر:</a:t>
            </a:r>
          </a:p>
          <a:p>
            <a:pPr algn="ctr" rtl="1"/>
            <a:r>
              <a:rPr lang="ar-JO" sz="2800" dirty="0" smtClean="0">
                <a:solidFill>
                  <a:srgbClr val="FF0000"/>
                </a:solidFill>
                <a:cs typeface="Arial" pitchFamily="34" charset="0"/>
              </a:rPr>
              <a:t>	فكأن البرق مصحف قارٍ	فانطباقاً مرةً وانفتاحا</a:t>
            </a:r>
          </a:p>
          <a:p>
            <a:pPr algn="just" rtl="1"/>
            <a:r>
              <a:rPr lang="ar-JO" sz="2800" dirty="0" smtClean="0">
                <a:cs typeface="Arial" pitchFamily="34" charset="0"/>
              </a:rPr>
              <a:t>وكما في قول شاعر:</a:t>
            </a:r>
          </a:p>
          <a:p>
            <a:pPr algn="ctr" rtl="1"/>
            <a:r>
              <a:rPr lang="ar-JO" sz="2800" dirty="0" smtClean="0">
                <a:cs typeface="Arial" pitchFamily="34" charset="0"/>
              </a:rPr>
              <a:t>	</a:t>
            </a:r>
            <a:r>
              <a:rPr lang="ar-JO" sz="2800" dirty="0" smtClean="0">
                <a:solidFill>
                  <a:srgbClr val="FF0000"/>
                </a:solidFill>
                <a:cs typeface="Arial" pitchFamily="34" charset="0"/>
              </a:rPr>
              <a:t>غزالٌ فوق ما أصفُ		كأنّ قوامه ألف</a:t>
            </a:r>
          </a:p>
          <a:p>
            <a:pPr algn="just" rtl="1"/>
            <a:endParaRPr lang="ar-JO" sz="2800" dirty="0" smtClean="0">
              <a:cs typeface="Arial" pitchFamily="34" charset="0"/>
            </a:endParaRPr>
          </a:p>
          <a:p>
            <a:pPr algn="just" rtl="1"/>
            <a:endParaRPr lang="ar-JO" sz="2800" dirty="0" smtClean="0">
              <a:cs typeface="Arial" pitchFamily="34" charset="0"/>
            </a:endParaRPr>
          </a:p>
          <a:p>
            <a:pPr algn="just" rtl="1"/>
            <a:endParaRPr lang="ar-JO" b="1" dirty="0" smtClean="0">
              <a:cs typeface="Arial" pitchFamily="34" charset="0"/>
            </a:endParaRPr>
          </a:p>
          <a:p>
            <a:pPr algn="just" rtl="1"/>
            <a:endParaRPr lang="ar-JO" b="1" dirty="0" smtClean="0">
              <a:cs typeface="Arial" pitchFamily="34" charset="0"/>
            </a:endParaRPr>
          </a:p>
          <a:p>
            <a:endParaRPr lang="ar-JO" b="1" dirty="0" smtClean="0">
              <a:cs typeface="Arial" pitchFamily="34" charset="0"/>
            </a:endParaRPr>
          </a:p>
          <a:p>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(4):</a:t>
            </a:r>
            <a:endParaRPr lang="ar-AE" dirty="0"/>
          </a:p>
        </p:txBody>
      </p:sp>
      <p:sp>
        <p:nvSpPr>
          <p:cNvPr id="3" name="عنصر نائب للمحتوى 2"/>
          <p:cNvSpPr>
            <a:spLocks noGrp="1"/>
          </p:cNvSpPr>
          <p:nvPr>
            <p:ph idx="1"/>
          </p:nvPr>
        </p:nvSpPr>
        <p:spPr/>
        <p:txBody>
          <a:bodyPr/>
          <a:lstStyle/>
          <a:p>
            <a:r>
              <a:rPr lang="ar-JO" sz="2800" b="1" dirty="0" smtClean="0">
                <a:solidFill>
                  <a:srgbClr val="FF0000"/>
                </a:solidFill>
                <a:cs typeface="Arial" pitchFamily="34" charset="0"/>
              </a:rPr>
              <a:t>2- وجه الشبه العقلي.</a:t>
            </a:r>
          </a:p>
          <a:p>
            <a:pPr rtl="1"/>
            <a:r>
              <a:rPr lang="ar-JO" sz="2800" dirty="0" smtClean="0"/>
              <a:t>	</a:t>
            </a:r>
            <a:r>
              <a:rPr lang="ar-JO" sz="2400" dirty="0" smtClean="0"/>
              <a:t>كما في قول أبي نواس:</a:t>
            </a:r>
          </a:p>
          <a:p>
            <a:pPr rtl="1"/>
            <a:r>
              <a:rPr lang="ar-JO" sz="2400" dirty="0" smtClean="0"/>
              <a:t>		وقدْ صار هذا الناسُ إلا أقلَّهم	ذئاباً على أجسادهن ثيابُ </a:t>
            </a:r>
          </a:p>
          <a:p>
            <a:pPr rtl="1"/>
            <a:r>
              <a:rPr lang="ar-JO" sz="2800" dirty="0" smtClean="0"/>
              <a:t>وجه الشبه هنا الوحشية والوحشية تدرك بالعقل.</a:t>
            </a:r>
          </a:p>
          <a:p>
            <a:pPr rtl="1"/>
            <a:r>
              <a:rPr lang="ar-JO" sz="2800" dirty="0" smtClean="0"/>
              <a:t>وكما في قول الشاعر:</a:t>
            </a:r>
          </a:p>
          <a:p>
            <a:pPr rtl="1"/>
            <a:r>
              <a:rPr lang="ar-JO" sz="2800" dirty="0" smtClean="0"/>
              <a:t>	</a:t>
            </a:r>
            <a:r>
              <a:rPr lang="ar-JO" sz="2800" dirty="0" smtClean="0">
                <a:solidFill>
                  <a:srgbClr val="FF0000"/>
                </a:solidFill>
              </a:rPr>
              <a:t>ما زلت بحراً لعافينا وقد		قابلتنا </a:t>
            </a:r>
            <a:r>
              <a:rPr lang="ar-JO" sz="2800" dirty="0" err="1" smtClean="0">
                <a:solidFill>
                  <a:srgbClr val="FF0000"/>
                </a:solidFill>
              </a:rPr>
              <a:t>ولك</a:t>
            </a:r>
            <a:r>
              <a:rPr lang="ar-JO" sz="2800" dirty="0" smtClean="0">
                <a:solidFill>
                  <a:srgbClr val="FF0000"/>
                </a:solidFill>
              </a:rPr>
              <a:t> الدنيا بما فيها</a:t>
            </a:r>
          </a:p>
          <a:p>
            <a:pPr rtl="1"/>
            <a:r>
              <a:rPr lang="ar-JO" sz="2800" dirty="0" smtClean="0"/>
              <a:t>وجه الشبه الكرم وهو يدرك بالعقل.</a:t>
            </a:r>
          </a:p>
          <a:p>
            <a:pPr rtl="1"/>
            <a:r>
              <a:rPr lang="ar-JO" sz="2800" dirty="0" smtClean="0"/>
              <a:t>وكما في قول الرسول صلى الله عليه وسلم:“</a:t>
            </a:r>
            <a:r>
              <a:rPr lang="ar-JO" sz="2800" dirty="0" smtClean="0">
                <a:solidFill>
                  <a:srgbClr val="FF0000"/>
                </a:solidFill>
              </a:rPr>
              <a:t>أصحابي كالنجوم بأيهم اقتديتم اهتديتم</a:t>
            </a:r>
            <a:r>
              <a:rPr lang="ar-JO" sz="2800" dirty="0" smtClean="0"/>
              <a:t>“. وجه الشبه هنا </a:t>
            </a:r>
            <a:r>
              <a:rPr lang="ar-JO" sz="2800" dirty="0" err="1" smtClean="0"/>
              <a:t>الهداية</a:t>
            </a:r>
            <a:r>
              <a:rPr lang="ar-JO" sz="2800" dirty="0" smtClean="0"/>
              <a:t> وهي تدرك بالعقل.	</a:t>
            </a:r>
            <a:endParaRPr lang="en-US" sz="2800" dirty="0" smtClean="0"/>
          </a:p>
          <a:p>
            <a:pPr algn="l" rtl="1"/>
            <a:endParaRPr lang="en-US" dirty="0" smtClean="0"/>
          </a:p>
          <a:p>
            <a:pPr algn="l" rtl="1"/>
            <a:endParaRPr lang="en-US" dirty="0" smtClean="0"/>
          </a:p>
          <a:p>
            <a:pPr algn="l" rtl="1"/>
            <a:endParaRPr lang="en-US" dirty="0" smtClean="0"/>
          </a:p>
          <a:p>
            <a:pPr algn="l" rtl="1"/>
            <a:endParaRPr lang="en-US" dirty="0" smtClean="0"/>
          </a:p>
          <a:p>
            <a:pPr algn="l" rtl="1"/>
            <a:endParaRPr lang="en-US" dirty="0" smtClean="0"/>
          </a:p>
          <a:p>
            <a:pPr algn="l" rtl="1"/>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(5):</a:t>
            </a:r>
            <a:endParaRPr lang="ar-AE" dirty="0"/>
          </a:p>
        </p:txBody>
      </p:sp>
      <p:sp>
        <p:nvSpPr>
          <p:cNvPr id="3" name="عنصر نائب للمحتوى 2"/>
          <p:cNvSpPr>
            <a:spLocks noGrp="1"/>
          </p:cNvSpPr>
          <p:nvPr>
            <p:ph idx="1"/>
          </p:nvPr>
        </p:nvSpPr>
        <p:spPr/>
        <p:txBody>
          <a:bodyPr/>
          <a:lstStyle/>
          <a:p>
            <a:pPr rtl="1" eaLnBrk="1" hangingPunct="1"/>
            <a:r>
              <a:rPr lang="ar-JO" sz="2800" b="1" dirty="0" smtClean="0">
                <a:solidFill>
                  <a:srgbClr val="FF0000"/>
                </a:solidFill>
                <a:cs typeface="Arial" pitchFamily="34" charset="0"/>
              </a:rPr>
              <a:t>3- وجه الشبه المفرد: </a:t>
            </a:r>
            <a:r>
              <a:rPr lang="ar-JO" sz="2800" dirty="0" smtClean="0">
                <a:cs typeface="Arial" pitchFamily="34" charset="0"/>
              </a:rPr>
              <a:t>وهو ما كان متولداً من أمر واحد.</a:t>
            </a:r>
          </a:p>
          <a:p>
            <a:pPr rtl="1" eaLnBrk="1" hangingPunct="1"/>
            <a:r>
              <a:rPr lang="ar-JO" sz="2800" dirty="0" smtClean="0">
                <a:cs typeface="Arial" pitchFamily="34" charset="0"/>
              </a:rPr>
              <a:t>	كما في قول:</a:t>
            </a:r>
          </a:p>
          <a:p>
            <a:pPr rtl="1" eaLnBrk="1" hangingPunct="1"/>
            <a:r>
              <a:rPr lang="ar-JO" dirty="0" smtClean="0">
                <a:cs typeface="Arial" pitchFamily="34" charset="0"/>
              </a:rPr>
              <a:t>	</a:t>
            </a:r>
            <a:r>
              <a:rPr lang="ar-JO" sz="2800" dirty="0" smtClean="0">
                <a:cs typeface="Arial" pitchFamily="34" charset="0"/>
              </a:rPr>
              <a:t>أنت كالبحر </a:t>
            </a:r>
            <a:r>
              <a:rPr lang="ar-JO" sz="2800" u="sng" dirty="0" smtClean="0">
                <a:solidFill>
                  <a:srgbClr val="FF0000"/>
                </a:solidFill>
                <a:cs typeface="Arial" pitchFamily="34" charset="0"/>
              </a:rPr>
              <a:t>في السماحة </a:t>
            </a:r>
            <a:r>
              <a:rPr lang="ar-JO" sz="2800" dirty="0" smtClean="0">
                <a:cs typeface="Arial" pitchFamily="34" charset="0"/>
              </a:rPr>
              <a:t>والشمـ	</a:t>
            </a:r>
            <a:r>
              <a:rPr lang="ar-JO" sz="2800" dirty="0" err="1" smtClean="0">
                <a:cs typeface="Arial" pitchFamily="34" charset="0"/>
              </a:rPr>
              <a:t>ـس</a:t>
            </a:r>
            <a:r>
              <a:rPr lang="ar-JO" sz="2800" dirty="0" smtClean="0">
                <a:cs typeface="Arial" pitchFamily="34" charset="0"/>
              </a:rPr>
              <a:t> </a:t>
            </a:r>
            <a:r>
              <a:rPr lang="ar-JO" sz="2800" u="sng" dirty="0" smtClean="0">
                <a:solidFill>
                  <a:srgbClr val="FF0000"/>
                </a:solidFill>
                <a:cs typeface="Arial" pitchFamily="34" charset="0"/>
              </a:rPr>
              <a:t>علواً</a:t>
            </a:r>
            <a:r>
              <a:rPr lang="ar-JO" sz="2800" dirty="0" smtClean="0">
                <a:cs typeface="Arial" pitchFamily="34" charset="0"/>
              </a:rPr>
              <a:t> والبدر </a:t>
            </a:r>
            <a:r>
              <a:rPr lang="ar-JO" sz="2800" u="sng" dirty="0" smtClean="0">
                <a:solidFill>
                  <a:srgbClr val="FF0000"/>
                </a:solidFill>
                <a:cs typeface="Arial" pitchFamily="34" charset="0"/>
              </a:rPr>
              <a:t>في الإشراق</a:t>
            </a:r>
          </a:p>
          <a:p>
            <a:pPr rtl="1" eaLnBrk="1" hangingPunct="1"/>
            <a:r>
              <a:rPr lang="ar-JO" sz="2800" dirty="0" smtClean="0">
                <a:cs typeface="Arial" pitchFamily="34" charset="0"/>
              </a:rPr>
              <a:t>  وقول الشاعر:</a:t>
            </a:r>
          </a:p>
          <a:p>
            <a:pPr rtl="1" eaLnBrk="1" hangingPunct="1"/>
            <a:r>
              <a:rPr lang="ar-JO" sz="2800" dirty="0" smtClean="0">
                <a:cs typeface="Arial" pitchFamily="34" charset="0"/>
              </a:rPr>
              <a:t>ما زلت بحرًا لعافينا فكيف وقد		قابلتنا </a:t>
            </a:r>
            <a:r>
              <a:rPr lang="ar-JO" sz="2800" dirty="0" err="1" smtClean="0">
                <a:cs typeface="Arial" pitchFamily="34" charset="0"/>
              </a:rPr>
              <a:t>ولك</a:t>
            </a:r>
            <a:r>
              <a:rPr lang="ar-JO" sz="2800" dirty="0" smtClean="0">
                <a:cs typeface="Arial" pitchFamily="34" charset="0"/>
              </a:rPr>
              <a:t> الدنيا بما فيها</a:t>
            </a:r>
          </a:p>
          <a:p>
            <a:pPr rtl="1" eaLnBrk="1" hangingPunct="1"/>
            <a:endParaRPr lang="ar-JO" sz="2800" dirty="0" smtClean="0">
              <a:cs typeface="Arial" pitchFamily="34" charset="0"/>
            </a:endParaRPr>
          </a:p>
          <a:p>
            <a:pPr rtl="1"/>
            <a:endParaRPr lang="ar-JO" sz="2800" dirty="0" smtClean="0"/>
          </a:p>
          <a:p>
            <a:pPr rtl="1"/>
            <a:endParaRPr lang="ar-JO" sz="2800" dirty="0" smtClean="0"/>
          </a:p>
          <a:p>
            <a:pPr rtl="1"/>
            <a:endParaRPr lang="ar-JO" sz="2800" dirty="0" smtClean="0"/>
          </a:p>
          <a:p>
            <a:pPr rtl="1"/>
            <a:endParaRPr lang="ar-JO" dirty="0" smtClean="0"/>
          </a:p>
          <a:p>
            <a:pPr rtl="1"/>
            <a:endParaRPr lang="ar-JO" dirty="0" smtClean="0"/>
          </a:p>
          <a:p>
            <a:pPr rtl="1"/>
            <a:endParaRPr lang="ar-JO" dirty="0" smtClean="0"/>
          </a:p>
          <a:p>
            <a:pPr algn="l" rtl="1"/>
            <a:endParaRPr lang="ar-JO" dirty="0" smtClean="0"/>
          </a:p>
          <a:p>
            <a:pPr algn="l" rtl="1"/>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(6):</a:t>
            </a:r>
            <a:endParaRPr lang="ar-AE" dirty="0"/>
          </a:p>
        </p:txBody>
      </p:sp>
      <p:sp>
        <p:nvSpPr>
          <p:cNvPr id="3" name="عنصر نائب للمحتوى 2"/>
          <p:cNvSpPr>
            <a:spLocks noGrp="1"/>
          </p:cNvSpPr>
          <p:nvPr>
            <p:ph idx="1"/>
          </p:nvPr>
        </p:nvSpPr>
        <p:spPr/>
        <p:txBody>
          <a:bodyPr/>
          <a:lstStyle/>
          <a:p>
            <a:pPr rtl="1" eaLnBrk="1" hangingPunct="1"/>
            <a:r>
              <a:rPr lang="ar-JO" sz="2800" b="1" dirty="0" smtClean="0">
                <a:solidFill>
                  <a:srgbClr val="FF0000"/>
                </a:solidFill>
                <a:cs typeface="Arial" pitchFamily="34" charset="0"/>
              </a:rPr>
              <a:t>4- وجه الشبه المتعدد: </a:t>
            </a:r>
            <a:r>
              <a:rPr lang="ar-JO" sz="2400" dirty="0" smtClean="0">
                <a:cs typeface="Arial" pitchFamily="34" charset="0"/>
              </a:rPr>
              <a:t>هو الذي يتكون من أكثر من عنصر من غير أن يكون داخلاً في تركيب، ولا انتزاع هيئة، ويكون كل عنصر منفصلاً عن غيره ومستقلاً؛ بمعنى أن كل أمر منها، لو اقتصر عليه كفى في التشبيه.</a:t>
            </a:r>
            <a:endParaRPr lang="ar-JO" sz="2800" dirty="0" smtClean="0">
              <a:cs typeface="Arial" pitchFamily="34" charset="0"/>
            </a:endParaRPr>
          </a:p>
          <a:p>
            <a:pPr rtl="1" eaLnBrk="1" hangingPunct="1"/>
            <a:r>
              <a:rPr lang="ar-JO" sz="2800" dirty="0" smtClean="0">
                <a:cs typeface="Arial" pitchFamily="34" charset="0"/>
              </a:rPr>
              <a:t>كما في قول أبي بكر </a:t>
            </a:r>
            <a:r>
              <a:rPr lang="ar-JO" sz="2800" dirty="0" err="1" smtClean="0">
                <a:cs typeface="Arial" pitchFamily="34" charset="0"/>
              </a:rPr>
              <a:t>الخالدي</a:t>
            </a:r>
            <a:r>
              <a:rPr lang="ar-JO" sz="2800" dirty="0" smtClean="0">
                <a:cs typeface="Arial" pitchFamily="34" charset="0"/>
              </a:rPr>
              <a:t>:</a:t>
            </a:r>
          </a:p>
          <a:p>
            <a:pPr algn="ctr" rtl="1" eaLnBrk="1" hangingPunct="1"/>
            <a:r>
              <a:rPr lang="ar-JO" sz="2800" dirty="0" smtClean="0">
                <a:cs typeface="Arial" pitchFamily="34" charset="0"/>
              </a:rPr>
              <a:t>	يا شبيه البدر </a:t>
            </a:r>
            <a:r>
              <a:rPr lang="ar-JO" sz="2800" b="1" u="sng" dirty="0" smtClean="0">
                <a:solidFill>
                  <a:srgbClr val="C00000"/>
                </a:solidFill>
                <a:cs typeface="Arial" pitchFamily="34" charset="0"/>
              </a:rPr>
              <a:t>حسناً</a:t>
            </a:r>
            <a:r>
              <a:rPr lang="ar-JO" sz="2800" dirty="0" smtClean="0">
                <a:cs typeface="Arial" pitchFamily="34" charset="0"/>
              </a:rPr>
              <a:t>		</a:t>
            </a:r>
            <a:r>
              <a:rPr lang="ar-JO" sz="2800" b="1" u="sng" dirty="0" smtClean="0">
                <a:solidFill>
                  <a:srgbClr val="C00000"/>
                </a:solidFill>
                <a:cs typeface="Arial" pitchFamily="34" charset="0"/>
              </a:rPr>
              <a:t>وضياءً</a:t>
            </a:r>
            <a:r>
              <a:rPr lang="ar-JO" sz="2800" dirty="0" smtClean="0">
                <a:cs typeface="Arial" pitchFamily="34" charset="0"/>
              </a:rPr>
              <a:t> </a:t>
            </a:r>
            <a:r>
              <a:rPr lang="ar-JO" sz="2800" b="1" u="sng" dirty="0" smtClean="0">
                <a:solidFill>
                  <a:srgbClr val="C00000"/>
                </a:solidFill>
                <a:cs typeface="Arial" pitchFamily="34" charset="0"/>
              </a:rPr>
              <a:t>ومنالا</a:t>
            </a:r>
          </a:p>
          <a:p>
            <a:pPr algn="ctr" rtl="1" eaLnBrk="1" hangingPunct="1"/>
            <a:r>
              <a:rPr lang="ar-JO" sz="2800" dirty="0" smtClean="0">
                <a:cs typeface="Arial" pitchFamily="34" charset="0"/>
              </a:rPr>
              <a:t>	وشبيه الغصن </a:t>
            </a:r>
            <a:r>
              <a:rPr lang="ar-JO" sz="2800" b="1" u="sng" dirty="0" smtClean="0">
                <a:solidFill>
                  <a:srgbClr val="C00000"/>
                </a:solidFill>
                <a:cs typeface="Arial" pitchFamily="34" charset="0"/>
              </a:rPr>
              <a:t>ليناً</a:t>
            </a:r>
            <a:r>
              <a:rPr lang="ar-JO" sz="2800" dirty="0" smtClean="0">
                <a:cs typeface="Arial" pitchFamily="34" charset="0"/>
              </a:rPr>
              <a:t>		</a:t>
            </a:r>
            <a:r>
              <a:rPr lang="ar-JO" sz="2800" b="1" u="sng" dirty="0" smtClean="0">
                <a:solidFill>
                  <a:srgbClr val="C00000"/>
                </a:solidFill>
                <a:cs typeface="Arial" pitchFamily="34" charset="0"/>
              </a:rPr>
              <a:t>وقواماً</a:t>
            </a:r>
            <a:r>
              <a:rPr lang="ar-JO" sz="2800" dirty="0" smtClean="0">
                <a:cs typeface="Arial" pitchFamily="34" charset="0"/>
              </a:rPr>
              <a:t> </a:t>
            </a:r>
            <a:r>
              <a:rPr lang="ar-JO" sz="2800" b="1" u="sng" dirty="0" smtClean="0">
                <a:solidFill>
                  <a:srgbClr val="C00000"/>
                </a:solidFill>
                <a:cs typeface="Arial" pitchFamily="34" charset="0"/>
              </a:rPr>
              <a:t>واعتدالا</a:t>
            </a:r>
          </a:p>
          <a:p>
            <a:pPr algn="ctr" rtl="1" eaLnBrk="1" hangingPunct="1"/>
            <a:r>
              <a:rPr lang="ar-JO" sz="2800" dirty="0" smtClean="0">
                <a:cs typeface="Arial" pitchFamily="34" charset="0"/>
              </a:rPr>
              <a:t>	أنت مثل الورد </a:t>
            </a:r>
            <a:r>
              <a:rPr lang="ar-JO" sz="2800" b="1" u="sng" dirty="0" smtClean="0">
                <a:solidFill>
                  <a:srgbClr val="C00000"/>
                </a:solidFill>
                <a:cs typeface="Arial" pitchFamily="34" charset="0"/>
              </a:rPr>
              <a:t>لوناً</a:t>
            </a:r>
            <a:r>
              <a:rPr lang="ar-JO" sz="2800" dirty="0" smtClean="0">
                <a:cs typeface="Arial" pitchFamily="34" charset="0"/>
              </a:rPr>
              <a:t>		</a:t>
            </a:r>
            <a:r>
              <a:rPr lang="ar-JO" sz="2800" b="1" u="sng" dirty="0" smtClean="0">
                <a:solidFill>
                  <a:srgbClr val="C00000"/>
                </a:solidFill>
                <a:cs typeface="Arial" pitchFamily="34" charset="0"/>
              </a:rPr>
              <a:t>ونسيماً</a:t>
            </a:r>
            <a:r>
              <a:rPr lang="ar-JO" sz="2800" dirty="0" smtClean="0">
                <a:cs typeface="Arial" pitchFamily="34" charset="0"/>
              </a:rPr>
              <a:t> </a:t>
            </a:r>
            <a:r>
              <a:rPr lang="ar-JO" sz="2800" b="1" u="sng" dirty="0" err="1" smtClean="0">
                <a:solidFill>
                  <a:srgbClr val="C00000"/>
                </a:solidFill>
                <a:cs typeface="Arial" pitchFamily="34" charset="0"/>
              </a:rPr>
              <a:t>ومَلالا</a:t>
            </a:r>
            <a:endParaRPr lang="ar-JO" sz="2800" b="1" u="sng" dirty="0" smtClean="0">
              <a:solidFill>
                <a:srgbClr val="C00000"/>
              </a:solidFill>
              <a:cs typeface="Arial" pitchFamily="34" charset="0"/>
            </a:endParaRPr>
          </a:p>
          <a:p>
            <a:pPr rtl="1" eaLnBrk="1" hangingPunct="1"/>
            <a:r>
              <a:rPr lang="ar-JO" sz="2800" dirty="0" smtClean="0">
                <a:cs typeface="Arial" pitchFamily="34" charset="0"/>
              </a:rPr>
              <a:t>وكما في الشاعر:</a:t>
            </a:r>
          </a:p>
          <a:p>
            <a:pPr algn="ctr" rtl="1" eaLnBrk="1" hangingPunct="1"/>
            <a:r>
              <a:rPr lang="ar-JO" sz="2800" dirty="0" smtClean="0">
                <a:cs typeface="Arial" pitchFamily="34" charset="0"/>
              </a:rPr>
              <a:t>		أنت نجم في </a:t>
            </a:r>
            <a:r>
              <a:rPr lang="ar-JO" sz="2800" b="1" u="sng" dirty="0" smtClean="0">
                <a:solidFill>
                  <a:srgbClr val="C00000"/>
                </a:solidFill>
                <a:cs typeface="Arial" pitchFamily="34" charset="0"/>
              </a:rPr>
              <a:t>رفعة</a:t>
            </a:r>
            <a:r>
              <a:rPr lang="ar-JO" sz="2800" dirty="0" smtClean="0">
                <a:cs typeface="Arial" pitchFamily="34" charset="0"/>
              </a:rPr>
              <a:t> </a:t>
            </a:r>
            <a:r>
              <a:rPr lang="ar-JO" sz="2800" b="1" u="sng" dirty="0" smtClean="0">
                <a:solidFill>
                  <a:srgbClr val="C00000"/>
                </a:solidFill>
                <a:cs typeface="Arial" pitchFamily="34" charset="0"/>
              </a:rPr>
              <a:t>وضياء</a:t>
            </a:r>
            <a:r>
              <a:rPr lang="ar-JO" sz="2800" dirty="0" smtClean="0">
                <a:cs typeface="Arial" pitchFamily="34" charset="0"/>
              </a:rPr>
              <a:t>	</a:t>
            </a:r>
            <a:r>
              <a:rPr lang="ar-JO" sz="2800" dirty="0" err="1" smtClean="0">
                <a:cs typeface="Arial" pitchFamily="34" charset="0"/>
              </a:rPr>
              <a:t>تجتليك</a:t>
            </a:r>
            <a:r>
              <a:rPr lang="ar-JO" sz="2800" dirty="0" smtClean="0">
                <a:cs typeface="Arial" pitchFamily="34" charset="0"/>
              </a:rPr>
              <a:t> العيون شرقاً وغربا</a:t>
            </a:r>
          </a:p>
          <a:p>
            <a:pPr rtl="1" eaLnBrk="1" hangingPunct="1"/>
            <a:endParaRPr lang="ar-JO" sz="2800" dirty="0" smtClean="0">
              <a:cs typeface="Arial" pitchFamily="34" charset="0"/>
            </a:endParaRPr>
          </a:p>
          <a:p>
            <a:pPr rtl="1" eaLnBrk="1" hangingPunct="1"/>
            <a:endParaRPr lang="ar-JO" sz="2800" dirty="0" smtClean="0">
              <a:cs typeface="Arial" pitchFamily="34" charset="0"/>
            </a:endParaRPr>
          </a:p>
          <a:p>
            <a:pPr rtl="1" eaLnBrk="1" hangingPunct="1"/>
            <a:endParaRPr lang="ar-JO" sz="2800" b="1" dirty="0" smtClean="0">
              <a:cs typeface="Arial" pitchFamily="34" charset="0"/>
            </a:endParaRPr>
          </a:p>
          <a:p>
            <a:pPr rtl="1" eaLnBrk="1" hangingPunct="1"/>
            <a:endParaRPr lang="ar-JO" sz="2800" b="1" dirty="0" smtClean="0">
              <a:cs typeface="Arial" pitchFamily="34" charset="0"/>
            </a:endParaRPr>
          </a:p>
          <a:p>
            <a:pPr rtl="1" eaLnBrk="1" hangingPunct="1"/>
            <a:endParaRPr lang="ar-JO" sz="2800" b="1" dirty="0" smtClean="0">
              <a:cs typeface="Arial" pitchFamily="34" charset="0"/>
            </a:endParaRPr>
          </a:p>
          <a:p>
            <a:pPr rtl="1" eaLnBrk="1" hangingPunct="1"/>
            <a:endParaRPr lang="ar-JO" sz="2800" b="1" dirty="0" smtClean="0">
              <a:cs typeface="Arial" pitchFamily="34" charset="0"/>
            </a:endParaRPr>
          </a:p>
          <a:p>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(7):</a:t>
            </a:r>
            <a:endParaRPr lang="ar-AE" dirty="0"/>
          </a:p>
        </p:txBody>
      </p:sp>
      <p:sp>
        <p:nvSpPr>
          <p:cNvPr id="3" name="عنصر نائب للمحتوى 2"/>
          <p:cNvSpPr>
            <a:spLocks noGrp="1"/>
          </p:cNvSpPr>
          <p:nvPr>
            <p:ph idx="1"/>
          </p:nvPr>
        </p:nvSpPr>
        <p:spPr/>
        <p:txBody>
          <a:bodyPr/>
          <a:lstStyle/>
          <a:p>
            <a:pPr rtl="1" eaLnBrk="1" hangingPunct="1"/>
            <a:r>
              <a:rPr lang="ar-JO" b="1" dirty="0" smtClean="0">
                <a:solidFill>
                  <a:srgbClr val="FF0000"/>
                </a:solidFill>
                <a:cs typeface="Arial" pitchFamily="34" charset="0"/>
              </a:rPr>
              <a:t>5- وجه الشبه المركب: </a:t>
            </a:r>
            <a:r>
              <a:rPr lang="ar-JO" sz="2800" dirty="0" smtClean="0">
                <a:cs typeface="Arial" pitchFamily="34" charset="0"/>
              </a:rPr>
              <a:t>وهو الذي يكون متولداً من أمرين أو عنصرين فأكثر بحيث يحتاج كل واحد منها الآخر لاكتمال وجه الشبه.</a:t>
            </a:r>
          </a:p>
          <a:p>
            <a:pPr rtl="1" eaLnBrk="1" hangingPunct="1"/>
            <a:r>
              <a:rPr lang="ar-JO" sz="2800" dirty="0" smtClean="0">
                <a:cs typeface="Arial" pitchFamily="34" charset="0"/>
              </a:rPr>
              <a:t>كما في قول بشار بن برد:</a:t>
            </a:r>
          </a:p>
          <a:p>
            <a:pPr rtl="1" eaLnBrk="1" hangingPunct="1"/>
            <a:r>
              <a:rPr lang="ar-JO" sz="2800" dirty="0" smtClean="0">
                <a:cs typeface="Arial" pitchFamily="34" charset="0"/>
              </a:rPr>
              <a:t>	كأن مثار النقع فوق رؤوسنا		وأسيافنا ليل تهاوى كواكبه</a:t>
            </a:r>
          </a:p>
          <a:p>
            <a:pPr rtl="1" eaLnBrk="1" hangingPunct="1"/>
            <a:r>
              <a:rPr lang="ar-JO" sz="2800" dirty="0" smtClean="0">
                <a:cs typeface="Arial" pitchFamily="34" charset="0"/>
              </a:rPr>
              <a:t>وجه الشبه هنا هو هيئة منتزعة من طرفين مركبين وهي هيئة شيء مظلم يتخلله شيء أبيض لامع متحرك، ولا شك في أن هذا الوجه يتكون من أكثر من عنصر ويحتاج كل واحد منها للآخر حتى يكتمل هذا الوجه.</a:t>
            </a:r>
          </a:p>
          <a:p>
            <a:pPr rtl="1" eaLnBrk="1" hangingPunct="1"/>
            <a:r>
              <a:rPr lang="ar-JO" sz="2800" dirty="0" smtClean="0">
                <a:cs typeface="Arial" pitchFamily="34" charset="0"/>
              </a:rPr>
              <a:t>وكما في قول المتنبي:</a:t>
            </a:r>
          </a:p>
          <a:p>
            <a:pPr algn="ctr" rtl="1" eaLnBrk="1" hangingPunct="1"/>
            <a:r>
              <a:rPr lang="ar-JO" sz="2800" dirty="0" smtClean="0">
                <a:cs typeface="Arial" pitchFamily="34" charset="0"/>
              </a:rPr>
              <a:t>	يهز الجيش حولك جانبيه	كما نفضت جناحيها العقاب</a:t>
            </a:r>
          </a:p>
          <a:p>
            <a:pPr rtl="1" eaLnBrk="1" hangingPunct="1"/>
            <a:endParaRPr lang="ar-JO" sz="2800" dirty="0" smtClean="0">
              <a:cs typeface="Arial" pitchFamily="34" charset="0"/>
            </a:endParaRPr>
          </a:p>
          <a:p>
            <a:pPr rtl="1" eaLnBrk="1" hangingPunct="1"/>
            <a:endParaRPr lang="ar-JO" sz="2800" dirty="0" smtClean="0">
              <a:cs typeface="Arial" pitchFamily="34" charset="0"/>
            </a:endParaRPr>
          </a:p>
          <a:p>
            <a:pPr rtl="1" eaLnBrk="1" hangingPunct="1"/>
            <a:endParaRPr lang="ar-JO" sz="2800" dirty="0" smtClean="0">
              <a:cs typeface="Arial" pitchFamily="34" charset="0"/>
            </a:endParaRPr>
          </a:p>
          <a:p>
            <a:pPr rtl="1" eaLnBrk="1" hangingPunct="1"/>
            <a:endParaRPr lang="ar-JO" sz="2800" dirty="0" smtClean="0">
              <a:cs typeface="Arial" pitchFamily="34" charset="0"/>
            </a:endParaRPr>
          </a:p>
          <a:p>
            <a:pPr rtl="1" eaLnBrk="1" hangingPunct="1"/>
            <a:endParaRPr lang="ar-JO" sz="2800" b="1" dirty="0" smtClean="0">
              <a:cs typeface="Arial" pitchFamily="34" charset="0"/>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(8):</a:t>
            </a:r>
            <a:endParaRPr lang="ar-AE" dirty="0"/>
          </a:p>
        </p:txBody>
      </p:sp>
      <p:sp>
        <p:nvSpPr>
          <p:cNvPr id="3" name="عنصر نائب للمحتوى 2"/>
          <p:cNvSpPr>
            <a:spLocks noGrp="1"/>
          </p:cNvSpPr>
          <p:nvPr>
            <p:ph idx="1"/>
          </p:nvPr>
        </p:nvSpPr>
        <p:spPr/>
        <p:txBody>
          <a:bodyPr/>
          <a:lstStyle/>
          <a:p>
            <a:pPr rtl="1" eaLnBrk="1" hangingPunct="1"/>
            <a:r>
              <a:rPr lang="ar-JO" sz="2800" b="1" dirty="0" smtClean="0">
                <a:solidFill>
                  <a:srgbClr val="FF0000"/>
                </a:solidFill>
                <a:cs typeface="Arial" pitchFamily="34" charset="0"/>
              </a:rPr>
              <a:t>6- وجه الشبه </a:t>
            </a:r>
            <a:r>
              <a:rPr lang="ar-JO" sz="2800" b="1" dirty="0" err="1" smtClean="0">
                <a:solidFill>
                  <a:srgbClr val="FF0000"/>
                </a:solidFill>
                <a:cs typeface="Arial" pitchFamily="34" charset="0"/>
              </a:rPr>
              <a:t>التحقيقي</a:t>
            </a:r>
            <a:r>
              <a:rPr lang="ar-JO" sz="2800" b="1" dirty="0" smtClean="0">
                <a:solidFill>
                  <a:srgbClr val="FF0000"/>
                </a:solidFill>
                <a:cs typeface="Arial" pitchFamily="34" charset="0"/>
              </a:rPr>
              <a:t>: </a:t>
            </a:r>
            <a:r>
              <a:rPr lang="ar-JO" sz="2400" dirty="0" smtClean="0">
                <a:cs typeface="Arial" pitchFamily="34" charset="0"/>
              </a:rPr>
              <a:t>المراد بالتحقيق هنا هو أن تكون الصفة المشتركة في كل من الطرفين على وجه التحقيق أو الحقيقة.</a:t>
            </a:r>
            <a:endParaRPr lang="ar-JO" sz="2800" dirty="0" smtClean="0">
              <a:cs typeface="Arial" pitchFamily="34" charset="0"/>
            </a:endParaRPr>
          </a:p>
          <a:p>
            <a:r>
              <a:rPr lang="ar-JO" sz="2800" dirty="0" smtClean="0"/>
              <a:t>كما في قوله تعالى: ”</a:t>
            </a:r>
            <a:r>
              <a:rPr lang="ar-JO" sz="2800" dirty="0" smtClean="0">
                <a:solidFill>
                  <a:srgbClr val="C00000"/>
                </a:solidFill>
              </a:rPr>
              <a:t>وله الجواري المنشآت في البحر كالأعلام</a:t>
            </a:r>
            <a:r>
              <a:rPr lang="ar-JO" sz="2800" dirty="0" smtClean="0"/>
              <a:t>“.</a:t>
            </a:r>
          </a:p>
          <a:p>
            <a:r>
              <a:rPr lang="ar-JO" sz="2800" dirty="0" smtClean="0"/>
              <a:t>فوجه الشبه هنا عظم الحجم وضخامته، وهو متوفر في المشبه (الجواري) وفي المشبه </a:t>
            </a:r>
            <a:r>
              <a:rPr lang="ar-JO" sz="2800" dirty="0" err="1" smtClean="0"/>
              <a:t>به</a:t>
            </a:r>
            <a:r>
              <a:rPr lang="ar-JO" sz="2800" dirty="0" smtClean="0"/>
              <a:t> (الأعلام).</a:t>
            </a:r>
          </a:p>
          <a:p>
            <a:r>
              <a:rPr lang="ar-JO" sz="2200" dirty="0" smtClean="0"/>
              <a:t>وكما في قول الشاعر:        </a:t>
            </a:r>
            <a:r>
              <a:rPr lang="ar-JO" sz="2200" dirty="0" smtClean="0">
                <a:solidFill>
                  <a:srgbClr val="FF0000"/>
                </a:solidFill>
              </a:rPr>
              <a:t>ليلٌ وبدرُ وغصنٌ    شَعرٌ ووجهٌ وقَدُّ</a:t>
            </a:r>
          </a:p>
          <a:p>
            <a:pPr algn="ctr"/>
            <a:r>
              <a:rPr lang="ar-JO" sz="2200" dirty="0" smtClean="0">
                <a:solidFill>
                  <a:srgbClr val="FF0000"/>
                </a:solidFill>
              </a:rPr>
              <a:t>	خمرٌ ودرٌّ ووردٌ     ريقٌ وثغرٌ وخدّ</a:t>
            </a:r>
          </a:p>
          <a:p>
            <a:r>
              <a:rPr lang="ar-JO" sz="2600" dirty="0" smtClean="0"/>
              <a:t>فالسواد متحقق في الليل والشعر، والاستدارة متحققة في البدر والوجه، والاستقامة متحققة في الغصن والقد، وطيب المذاق متحققة في الخمر والريق، والبياض متحقق في الدر والثغر، والحمرة متحققة في الورد والخد.</a:t>
            </a:r>
          </a:p>
          <a:p>
            <a:endParaRPr lang="ar-AE" dirty="0"/>
          </a:p>
        </p:txBody>
      </p:sp>
      <p:sp>
        <p:nvSpPr>
          <p:cNvPr id="4" name="Slide Number Placeholder 3"/>
          <p:cNvSpPr txBox="1">
            <a:spLocks/>
          </p:cNvSpPr>
          <p:nvPr/>
        </p:nvSpPr>
        <p:spPr bwMode="auto">
          <a:xfrm>
            <a:off x="4876800" y="6416675"/>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(9):</a:t>
            </a:r>
            <a:endParaRPr lang="ar-AE" dirty="0"/>
          </a:p>
        </p:txBody>
      </p:sp>
      <p:sp>
        <p:nvSpPr>
          <p:cNvPr id="3" name="عنصر نائب للمحتوى 2"/>
          <p:cNvSpPr>
            <a:spLocks noGrp="1"/>
          </p:cNvSpPr>
          <p:nvPr>
            <p:ph idx="1"/>
          </p:nvPr>
        </p:nvSpPr>
        <p:spPr/>
        <p:txBody>
          <a:bodyPr/>
          <a:lstStyle/>
          <a:p>
            <a:r>
              <a:rPr lang="ar-JO" b="1" dirty="0" smtClean="0">
                <a:solidFill>
                  <a:srgbClr val="FF0000"/>
                </a:solidFill>
                <a:cs typeface="Arial" pitchFamily="34" charset="0"/>
              </a:rPr>
              <a:t>7- وجه الشبه </a:t>
            </a:r>
            <a:r>
              <a:rPr lang="ar-JO" b="1" dirty="0" err="1" smtClean="0">
                <a:solidFill>
                  <a:srgbClr val="FF0000"/>
                </a:solidFill>
                <a:cs typeface="Arial" pitchFamily="34" charset="0"/>
              </a:rPr>
              <a:t>التخييلي</a:t>
            </a:r>
            <a:r>
              <a:rPr lang="ar-JO" b="1" dirty="0" smtClean="0">
                <a:solidFill>
                  <a:srgbClr val="FF0000"/>
                </a:solidFill>
                <a:cs typeface="Arial" pitchFamily="34" charset="0"/>
              </a:rPr>
              <a:t>: </a:t>
            </a:r>
            <a:r>
              <a:rPr lang="ar-JO" sz="2800" dirty="0" smtClean="0">
                <a:cs typeface="Arial" pitchFamily="34" charset="0"/>
              </a:rPr>
              <a:t>المراد </a:t>
            </a:r>
            <a:r>
              <a:rPr lang="ar-JO" sz="2800" dirty="0" err="1" smtClean="0">
                <a:cs typeface="Arial" pitchFamily="34" charset="0"/>
              </a:rPr>
              <a:t>بالتخييلي</a:t>
            </a:r>
            <a:r>
              <a:rPr lang="ar-JO" sz="2800" dirty="0" smtClean="0">
                <a:cs typeface="Arial" pitchFamily="34" charset="0"/>
              </a:rPr>
              <a:t> هنا هو أن تكون الصفة المشتركة أي وجه الشبه لا يمكن تحققه في المشبه أو المشبه </a:t>
            </a:r>
            <a:r>
              <a:rPr lang="ar-JO" sz="2800" dirty="0" err="1" smtClean="0">
                <a:cs typeface="Arial" pitchFamily="34" charset="0"/>
              </a:rPr>
              <a:t>به</a:t>
            </a:r>
            <a:r>
              <a:rPr lang="ar-JO" sz="2800" dirty="0" smtClean="0">
                <a:cs typeface="Arial" pitchFamily="34" charset="0"/>
              </a:rPr>
              <a:t>  إلا على وجه </a:t>
            </a:r>
            <a:r>
              <a:rPr lang="ar-JO" sz="2800" dirty="0" err="1" smtClean="0">
                <a:cs typeface="Arial" pitchFamily="34" charset="0"/>
              </a:rPr>
              <a:t>التخييل</a:t>
            </a:r>
            <a:r>
              <a:rPr lang="ar-JO" sz="2800" dirty="0" smtClean="0">
                <a:cs typeface="Arial" pitchFamily="34" charset="0"/>
              </a:rPr>
              <a:t> لا على وجه التحقيق أو الحقيقة، ولا بد لإدراكه من التأويل </a:t>
            </a:r>
            <a:r>
              <a:rPr lang="ar-JO" sz="2800" dirty="0" err="1" smtClean="0">
                <a:cs typeface="Arial" pitchFamily="34" charset="0"/>
              </a:rPr>
              <a:t>والتخييل</a:t>
            </a:r>
            <a:r>
              <a:rPr lang="ar-JO" sz="2800" b="1" dirty="0" smtClean="0">
                <a:cs typeface="Arial" pitchFamily="34" charset="0"/>
              </a:rPr>
              <a:t>.</a:t>
            </a:r>
            <a:endParaRPr lang="ar-JO" b="1" dirty="0" smtClean="0">
              <a:cs typeface="Arial" pitchFamily="34" charset="0"/>
            </a:endParaRPr>
          </a:p>
          <a:p>
            <a:pPr rtl="1"/>
            <a:r>
              <a:rPr lang="ar-JO" sz="2800" dirty="0" smtClean="0">
                <a:cs typeface="Arial" pitchFamily="34" charset="0"/>
              </a:rPr>
              <a:t>كما في قول القاضي </a:t>
            </a:r>
            <a:r>
              <a:rPr lang="ar-JO" sz="2800" dirty="0" err="1" smtClean="0">
                <a:cs typeface="Arial" pitchFamily="34" charset="0"/>
              </a:rPr>
              <a:t>التنوخي</a:t>
            </a:r>
            <a:r>
              <a:rPr lang="ar-JO" sz="2800" dirty="0" smtClean="0">
                <a:cs typeface="Arial" pitchFamily="34" charset="0"/>
              </a:rPr>
              <a:t>:</a:t>
            </a:r>
          </a:p>
          <a:p>
            <a:pPr rtl="1"/>
            <a:r>
              <a:rPr lang="ar-JO" sz="2800" dirty="0" smtClean="0">
                <a:cs typeface="Arial" pitchFamily="34" charset="0"/>
              </a:rPr>
              <a:t>	وكأن النجوم بين دجاها	سَنَنٌ لاح بينهن ابتداعُ</a:t>
            </a:r>
          </a:p>
          <a:p>
            <a:pPr rtl="1"/>
            <a:r>
              <a:rPr lang="ar-JO" sz="2800" dirty="0" smtClean="0">
                <a:cs typeface="Arial" pitchFamily="34" charset="0"/>
              </a:rPr>
              <a:t>وجه الشبه هنا هو الهيئة الحاصلة من حصول أشياء مشرقة بيضاء في جوانب أشياء سوداء مظلمة، إن هذا الوجه غير متحقق في المشبه </a:t>
            </a:r>
            <a:r>
              <a:rPr lang="ar-JO" sz="2800" dirty="0" err="1" smtClean="0">
                <a:cs typeface="Arial" pitchFamily="34" charset="0"/>
              </a:rPr>
              <a:t>به</a:t>
            </a:r>
            <a:r>
              <a:rPr lang="ar-JO" sz="2800" dirty="0" smtClean="0">
                <a:cs typeface="Arial" pitchFamily="34" charset="0"/>
              </a:rPr>
              <a:t> بغض النظر عن تحققه في المشبه.</a:t>
            </a:r>
            <a:endParaRPr lang="en-US" sz="2800" dirty="0" smtClean="0">
              <a:cs typeface="Arial" pitchFamily="34" charset="0"/>
            </a:endParaRPr>
          </a:p>
          <a:p>
            <a:pPr rtl="1"/>
            <a:endParaRPr lang="en-US" sz="2800" dirty="0" smtClean="0">
              <a:cs typeface="Arial" pitchFamily="34" charset="0"/>
            </a:endParaRPr>
          </a:p>
          <a:p>
            <a:pPr rtl="1"/>
            <a:endParaRPr lang="en-US" sz="2800" dirty="0" smtClean="0">
              <a:cs typeface="Arial" pitchFamily="34" charset="0"/>
            </a:endParaRPr>
          </a:p>
          <a:p>
            <a:pPr rtl="1"/>
            <a:endParaRPr lang="en-US" b="1" dirty="0" smtClean="0">
              <a:cs typeface="Arial" pitchFamily="34" charset="0"/>
            </a:endParaRPr>
          </a:p>
          <a:p>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وجه الشبه (10):</a:t>
            </a:r>
            <a:endParaRPr lang="ar-AE" dirty="0"/>
          </a:p>
        </p:txBody>
      </p:sp>
      <p:sp>
        <p:nvSpPr>
          <p:cNvPr id="3" name="عنصر نائب للمحتوى 2"/>
          <p:cNvSpPr>
            <a:spLocks noGrp="1"/>
          </p:cNvSpPr>
          <p:nvPr>
            <p:ph idx="1"/>
          </p:nvPr>
        </p:nvSpPr>
        <p:spPr/>
        <p:txBody>
          <a:bodyPr/>
          <a:lstStyle/>
          <a:p>
            <a:r>
              <a:rPr lang="ar-JO" sz="2800" dirty="0" smtClean="0"/>
              <a:t>ومثاله قول أبي طالب الرقي:</a:t>
            </a:r>
          </a:p>
          <a:p>
            <a:r>
              <a:rPr lang="ar-JO" sz="2800" dirty="0" smtClean="0"/>
              <a:t>	ولقد ذكرتك والظلام كأنه    يوم النوى وفؤاد من لم يعشقِ</a:t>
            </a:r>
          </a:p>
          <a:p>
            <a:r>
              <a:rPr lang="ar-JO" sz="2800" dirty="0" smtClean="0"/>
              <a:t>وجه الشبه هنا هو السواد ولا بد من تخيله في المشبه </a:t>
            </a:r>
            <a:r>
              <a:rPr lang="ar-JO" sz="2800" dirty="0" err="1" smtClean="0"/>
              <a:t>بهما</a:t>
            </a:r>
            <a:r>
              <a:rPr lang="ar-JO" sz="2800" dirty="0" smtClean="0"/>
              <a:t> (يوم النوى) </a:t>
            </a:r>
            <a:r>
              <a:rPr lang="ar-JO" sz="2800" dirty="0" err="1" smtClean="0"/>
              <a:t>و</a:t>
            </a:r>
            <a:r>
              <a:rPr lang="ar-JO" sz="2800" dirty="0" smtClean="0"/>
              <a:t>(فؤاد من لم يعشق).</a:t>
            </a:r>
          </a:p>
          <a:p>
            <a:r>
              <a:rPr lang="ar-JO" sz="2800" dirty="0" smtClean="0"/>
              <a:t>وكقول الشاعر:</a:t>
            </a:r>
          </a:p>
          <a:p>
            <a:pPr algn="ctr"/>
            <a:r>
              <a:rPr lang="ar-JO" sz="2800" dirty="0" smtClean="0"/>
              <a:t>	كلاهما كالليالي	صدغ الحبيب وحالي</a:t>
            </a:r>
            <a:endParaRPr lang="ar-AE"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أقسام التشبيه من حيث الأداة في الذكر والحذف(1)</a:t>
            </a:r>
            <a:endParaRPr lang="ar-AE" sz="3200" dirty="0"/>
          </a:p>
        </p:txBody>
      </p:sp>
      <p:sp>
        <p:nvSpPr>
          <p:cNvPr id="3" name="عنصر نائب للمحتوى 2"/>
          <p:cNvSpPr>
            <a:spLocks noGrp="1"/>
          </p:cNvSpPr>
          <p:nvPr>
            <p:ph idx="1"/>
          </p:nvPr>
        </p:nvSpPr>
        <p:spPr/>
        <p:txBody>
          <a:bodyPr/>
          <a:lstStyle/>
          <a:p>
            <a:r>
              <a:rPr lang="ar-JO" dirty="0" smtClean="0"/>
              <a:t>ينقسم التشبيه من حيث أداته في الذكر والحذف قسمين هما:</a:t>
            </a:r>
          </a:p>
          <a:p>
            <a:r>
              <a:rPr lang="ar-JO" dirty="0" smtClean="0"/>
              <a:t>1- </a:t>
            </a:r>
            <a:r>
              <a:rPr lang="ar-JO" dirty="0" smtClean="0">
                <a:solidFill>
                  <a:srgbClr val="FF0000"/>
                </a:solidFill>
              </a:rPr>
              <a:t>التشبيه المرسل</a:t>
            </a:r>
            <a:r>
              <a:rPr lang="ar-JO" dirty="0" smtClean="0"/>
              <a:t>: هو التشبيه الذي ذكرت فيه الأداة، نحو قول الشاعر: </a:t>
            </a:r>
          </a:p>
          <a:p>
            <a:r>
              <a:rPr lang="ar-JO" dirty="0" smtClean="0"/>
              <a:t>وتراه في ظلم الوغى </a:t>
            </a:r>
            <a:r>
              <a:rPr lang="ar-JO" u="sng" dirty="0" err="1" smtClean="0">
                <a:solidFill>
                  <a:srgbClr val="FF0000"/>
                </a:solidFill>
              </a:rPr>
              <a:t>فتخاله</a:t>
            </a:r>
            <a:r>
              <a:rPr lang="ar-JO" dirty="0" smtClean="0"/>
              <a:t>     قمراً يكر على الرجال بكوكب</a:t>
            </a:r>
          </a:p>
          <a:p>
            <a:r>
              <a:rPr lang="ar-JO" dirty="0" smtClean="0"/>
              <a:t>2- </a:t>
            </a:r>
            <a:r>
              <a:rPr lang="ar-JO" dirty="0" smtClean="0">
                <a:solidFill>
                  <a:srgbClr val="FF0000"/>
                </a:solidFill>
              </a:rPr>
              <a:t>التشبيه المؤكد</a:t>
            </a:r>
            <a:r>
              <a:rPr lang="ar-JO" dirty="0" smtClean="0"/>
              <a:t>: هو التشبيه الذي حذفت فيه الأداة، نحو قول الشاعر:</a:t>
            </a:r>
          </a:p>
          <a:p>
            <a:r>
              <a:rPr lang="ar-JO" u="sng" dirty="0" smtClean="0">
                <a:solidFill>
                  <a:srgbClr val="FF0000"/>
                </a:solidFill>
              </a:rPr>
              <a:t>هم</a:t>
            </a:r>
            <a:r>
              <a:rPr lang="ar-JO" dirty="0" smtClean="0"/>
              <a:t> </a:t>
            </a:r>
            <a:r>
              <a:rPr lang="ar-JO" u="sng" dirty="0" smtClean="0">
                <a:solidFill>
                  <a:srgbClr val="FF0000"/>
                </a:solidFill>
              </a:rPr>
              <a:t>البحور</a:t>
            </a:r>
            <a:r>
              <a:rPr lang="ar-JO" dirty="0" smtClean="0"/>
              <a:t> عطاء حين تسألهم    وفي اللقاء إذا تلقاهم بُهمُ</a:t>
            </a:r>
            <a:r>
              <a:rPr lang="ar-JO" sz="3600" dirty="0" smtClean="0"/>
              <a:t> </a:t>
            </a:r>
          </a:p>
          <a:p>
            <a:endParaRPr lang="ar-JO" dirty="0" smtClean="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أقسام التشبيه من حيث وجه الشبه في الذكر والحذف(2)</a:t>
            </a:r>
            <a:endParaRPr lang="ar-AE" sz="3200" dirty="0"/>
          </a:p>
        </p:txBody>
      </p:sp>
      <p:sp>
        <p:nvSpPr>
          <p:cNvPr id="3" name="عنصر نائب للمحتوى 2"/>
          <p:cNvSpPr>
            <a:spLocks noGrp="1"/>
          </p:cNvSpPr>
          <p:nvPr>
            <p:ph idx="1"/>
          </p:nvPr>
        </p:nvSpPr>
        <p:spPr/>
        <p:txBody>
          <a:bodyPr/>
          <a:lstStyle/>
          <a:p>
            <a:r>
              <a:rPr lang="ar-JO" dirty="0" smtClean="0"/>
              <a:t>ينقسم التشبيه من حيث وجهه في الذكر والحذف قسمين هما:</a:t>
            </a:r>
          </a:p>
          <a:p>
            <a:r>
              <a:rPr lang="ar-JO" dirty="0" smtClean="0"/>
              <a:t>1- </a:t>
            </a:r>
            <a:r>
              <a:rPr lang="ar-JO" dirty="0" smtClean="0">
                <a:solidFill>
                  <a:srgbClr val="FF0000"/>
                </a:solidFill>
              </a:rPr>
              <a:t>التشبيه المفصل</a:t>
            </a:r>
            <a:r>
              <a:rPr lang="ar-JO" dirty="0" smtClean="0"/>
              <a:t>: هو التشبيه الذي ذكر فيه وجه الشبه، نحو قول الشاعر:</a:t>
            </a:r>
          </a:p>
          <a:p>
            <a:r>
              <a:rPr lang="ar-JO" dirty="0" smtClean="0"/>
              <a:t>أنت كالبحر </a:t>
            </a:r>
            <a:r>
              <a:rPr lang="ar-JO" u="sng" dirty="0" smtClean="0">
                <a:solidFill>
                  <a:srgbClr val="FF0000"/>
                </a:solidFill>
              </a:rPr>
              <a:t>في السماحة </a:t>
            </a:r>
            <a:r>
              <a:rPr lang="ar-JO" dirty="0" smtClean="0"/>
              <a:t>والشمـ  </a:t>
            </a:r>
            <a:r>
              <a:rPr lang="ar-JO" dirty="0" err="1" smtClean="0"/>
              <a:t>ـس</a:t>
            </a:r>
            <a:r>
              <a:rPr lang="ar-JO" dirty="0" smtClean="0"/>
              <a:t> </a:t>
            </a:r>
            <a:r>
              <a:rPr lang="ar-JO" u="sng" dirty="0" smtClean="0">
                <a:solidFill>
                  <a:srgbClr val="FF0000"/>
                </a:solidFill>
              </a:rPr>
              <a:t>علواً</a:t>
            </a:r>
            <a:r>
              <a:rPr lang="ar-JO" dirty="0" smtClean="0"/>
              <a:t> والبدر </a:t>
            </a:r>
            <a:r>
              <a:rPr lang="ar-JO" u="sng" dirty="0" smtClean="0">
                <a:solidFill>
                  <a:srgbClr val="FF0000"/>
                </a:solidFill>
              </a:rPr>
              <a:t>في الإشراق</a:t>
            </a:r>
          </a:p>
          <a:p>
            <a:r>
              <a:rPr lang="ar-JO" dirty="0" smtClean="0"/>
              <a:t>2- </a:t>
            </a:r>
            <a:r>
              <a:rPr lang="ar-JO" dirty="0" smtClean="0">
                <a:solidFill>
                  <a:srgbClr val="FF0000"/>
                </a:solidFill>
              </a:rPr>
              <a:t>التشبيه </a:t>
            </a:r>
            <a:r>
              <a:rPr lang="ar-SA" smtClean="0">
                <a:solidFill>
                  <a:srgbClr val="FF0000"/>
                </a:solidFill>
              </a:rPr>
              <a:t>المجمل</a:t>
            </a:r>
            <a:r>
              <a:rPr lang="ar-JO" smtClean="0"/>
              <a:t>: </a:t>
            </a:r>
            <a:r>
              <a:rPr lang="ar-JO" dirty="0" smtClean="0"/>
              <a:t>هو التشبيه الذي حذف فيه وجه الشبه، نحو قول الشاعر:</a:t>
            </a:r>
          </a:p>
          <a:p>
            <a:r>
              <a:rPr lang="ar-JO" dirty="0" smtClean="0"/>
              <a:t>وكأنّ </a:t>
            </a:r>
            <a:r>
              <a:rPr lang="ar-JO" dirty="0" err="1" smtClean="0"/>
              <a:t>إيماضَ</a:t>
            </a:r>
            <a:r>
              <a:rPr lang="ar-JO" dirty="0" smtClean="0"/>
              <a:t> السيوفِ </a:t>
            </a:r>
            <a:r>
              <a:rPr lang="ar-JO" dirty="0" err="1" smtClean="0"/>
              <a:t>بوارقُ</a:t>
            </a:r>
            <a:r>
              <a:rPr lang="ar-JO" dirty="0" smtClean="0"/>
              <a:t>    وعَجاجَ خيلهم سحابٌ مظلمُ </a:t>
            </a:r>
          </a:p>
          <a:p>
            <a:r>
              <a:rPr lang="ar-JO" dirty="0" smtClean="0"/>
              <a:t> </a:t>
            </a:r>
            <a:endParaRPr lang="ar-AE" dirty="0"/>
          </a:p>
        </p:txBody>
      </p:sp>
      <p:sp>
        <p:nvSpPr>
          <p:cNvPr id="5"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JO" sz="3200" b="1" dirty="0" smtClean="0">
                <a:cs typeface="Arial" pitchFamily="34" charset="0"/>
              </a:rPr>
              <a:t>أقسام التشبيه من حيث الأداة ووجه الشبه معاً في الذكر والحذف(3)</a:t>
            </a:r>
            <a:endParaRPr lang="ar-SA" sz="3200"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eaLnBrk="1" hangingPunct="1">
              <a:buNone/>
            </a:pPr>
            <a:endParaRPr lang="ar-JO" sz="2300" dirty="0" smtClean="0"/>
          </a:p>
          <a:p>
            <a:pPr rtl="1" eaLnBrk="1" hangingPunct="1">
              <a:buNone/>
            </a:pPr>
            <a:r>
              <a:rPr lang="ar-JO" sz="2300" dirty="0" smtClean="0"/>
              <a:t>ينقسم التشبيه من حيث أداته ووجه الشبه في الذكر والحذف أربعة أقسام، هي:</a:t>
            </a:r>
          </a:p>
          <a:p>
            <a:pPr rtl="1" eaLnBrk="1" hangingPunct="1">
              <a:buNone/>
            </a:pPr>
            <a:r>
              <a:rPr lang="ar-JO" sz="2300" dirty="0" smtClean="0"/>
              <a:t>1- </a:t>
            </a:r>
            <a:r>
              <a:rPr lang="ar-JO" sz="2300" dirty="0" smtClean="0">
                <a:solidFill>
                  <a:srgbClr val="FF0000"/>
                </a:solidFill>
              </a:rPr>
              <a:t>التشبيه التام </a:t>
            </a:r>
            <a:r>
              <a:rPr lang="ar-JO" sz="2300" dirty="0" smtClean="0"/>
              <a:t>(المرسل المفصل): هو الذي تذكر فيه الأداة ووجه الشبه، نحو قول الشاعر:</a:t>
            </a:r>
          </a:p>
          <a:p>
            <a:pPr algn="ctr" rtl="1" eaLnBrk="1" hangingPunct="1">
              <a:buNone/>
            </a:pPr>
            <a:r>
              <a:rPr lang="ar-JO" sz="2300" u="sng" dirty="0" smtClean="0">
                <a:solidFill>
                  <a:srgbClr val="FF0000"/>
                </a:solidFill>
              </a:rPr>
              <a:t>كأنّ</a:t>
            </a:r>
            <a:r>
              <a:rPr lang="ar-JO" sz="2300" dirty="0" smtClean="0"/>
              <a:t> مشيتها من بيت جارتها     مرّ السحابة، </a:t>
            </a:r>
            <a:r>
              <a:rPr lang="ar-JO" sz="2300" u="sng" dirty="0" smtClean="0">
                <a:solidFill>
                  <a:srgbClr val="FF0000"/>
                </a:solidFill>
              </a:rPr>
              <a:t>لا </a:t>
            </a:r>
            <a:r>
              <a:rPr lang="ar-JO" sz="2300" u="sng" dirty="0" err="1" smtClean="0">
                <a:solidFill>
                  <a:srgbClr val="FF0000"/>
                </a:solidFill>
              </a:rPr>
              <a:t>ريث</a:t>
            </a:r>
            <a:r>
              <a:rPr lang="ar-JO" sz="2300" u="sng" dirty="0" smtClean="0">
                <a:solidFill>
                  <a:srgbClr val="FF0000"/>
                </a:solidFill>
              </a:rPr>
              <a:t> ولا عجلُ</a:t>
            </a:r>
          </a:p>
          <a:p>
            <a:pPr rtl="1" eaLnBrk="1" hangingPunct="1">
              <a:buFont typeface="Arial" pitchFamily="34" charset="0"/>
              <a:buNone/>
            </a:pPr>
            <a:r>
              <a:rPr lang="ar-JO" sz="2300" b="1" dirty="0" smtClean="0">
                <a:cs typeface="Arial" pitchFamily="34" charset="0"/>
              </a:rPr>
              <a:t>2</a:t>
            </a:r>
            <a:r>
              <a:rPr lang="ar-JO" sz="2300" dirty="0" smtClean="0">
                <a:cs typeface="Arial" pitchFamily="34" charset="0"/>
              </a:rPr>
              <a:t>- </a:t>
            </a:r>
            <a:r>
              <a:rPr lang="ar-JO" sz="2300" dirty="0" smtClean="0">
                <a:solidFill>
                  <a:srgbClr val="FF0000"/>
                </a:solidFill>
                <a:cs typeface="Arial" pitchFamily="34" charset="0"/>
              </a:rPr>
              <a:t>التشبيه</a:t>
            </a:r>
            <a:r>
              <a:rPr lang="ar-JO" sz="2300" dirty="0" smtClean="0">
                <a:cs typeface="Arial" pitchFamily="34" charset="0"/>
              </a:rPr>
              <a:t> </a:t>
            </a:r>
            <a:r>
              <a:rPr lang="ar-JO" sz="2300" dirty="0" smtClean="0">
                <a:solidFill>
                  <a:srgbClr val="FF0000"/>
                </a:solidFill>
                <a:cs typeface="Arial" pitchFamily="34" charset="0"/>
              </a:rPr>
              <a:t>البليغ</a:t>
            </a:r>
            <a:r>
              <a:rPr lang="ar-JO" sz="2300" dirty="0" smtClean="0">
                <a:cs typeface="Arial" pitchFamily="34" charset="0"/>
              </a:rPr>
              <a:t> (المؤكد المجمل): هو الذي تحذف فيه الأداة ووجه الشبه، نحو قول الشاعر:</a:t>
            </a:r>
          </a:p>
          <a:p>
            <a:pPr algn="ctr" rtl="1" eaLnBrk="1" hangingPunct="1">
              <a:buFont typeface="Arial" pitchFamily="34" charset="0"/>
              <a:buNone/>
            </a:pPr>
            <a:r>
              <a:rPr lang="ar-JO" sz="2300" dirty="0" smtClean="0">
                <a:cs typeface="Arial" pitchFamily="34" charset="0"/>
              </a:rPr>
              <a:t>النشر مسك والوجوه دنا     نير وأطراف الأكف </a:t>
            </a:r>
            <a:r>
              <a:rPr lang="ar-JO" sz="2300" dirty="0" err="1" smtClean="0">
                <a:cs typeface="Arial" pitchFamily="34" charset="0"/>
              </a:rPr>
              <a:t>عنم</a:t>
            </a:r>
            <a:endParaRPr lang="ar-JO" sz="2300" dirty="0" smtClean="0">
              <a:cs typeface="Arial" pitchFamily="34" charset="0"/>
            </a:endParaRPr>
          </a:p>
          <a:p>
            <a:pPr rtl="1" eaLnBrk="1" hangingPunct="1">
              <a:buFont typeface="Arial" pitchFamily="34" charset="0"/>
              <a:buNone/>
            </a:pPr>
            <a:r>
              <a:rPr lang="ar-JO" sz="2300" dirty="0" smtClean="0">
                <a:cs typeface="Arial" pitchFamily="34" charset="0"/>
              </a:rPr>
              <a:t>3- </a:t>
            </a:r>
            <a:r>
              <a:rPr lang="ar-JO" sz="2300" dirty="0" smtClean="0">
                <a:solidFill>
                  <a:srgbClr val="FF0000"/>
                </a:solidFill>
                <a:cs typeface="Arial" pitchFamily="34" charset="0"/>
              </a:rPr>
              <a:t>التشبيه</a:t>
            </a:r>
            <a:r>
              <a:rPr lang="ar-JO" sz="2300" dirty="0" smtClean="0">
                <a:cs typeface="Arial" pitchFamily="34" charset="0"/>
              </a:rPr>
              <a:t> </a:t>
            </a:r>
            <a:r>
              <a:rPr lang="ar-JO" sz="2300" dirty="0" smtClean="0">
                <a:solidFill>
                  <a:srgbClr val="FF0000"/>
                </a:solidFill>
                <a:cs typeface="Arial" pitchFamily="34" charset="0"/>
              </a:rPr>
              <a:t>المرسل المجمل</a:t>
            </a:r>
            <a:r>
              <a:rPr lang="ar-JO" sz="2300" dirty="0" smtClean="0">
                <a:cs typeface="Arial" pitchFamily="34" charset="0"/>
              </a:rPr>
              <a:t>: نحو قول الشاعر السري الرفاء في وصف شمعة:</a:t>
            </a:r>
          </a:p>
          <a:p>
            <a:pPr algn="ctr" rtl="1" eaLnBrk="1" hangingPunct="1">
              <a:buFont typeface="Arial" pitchFamily="34" charset="0"/>
              <a:buNone/>
            </a:pPr>
            <a:r>
              <a:rPr lang="ar-JO" sz="2300" dirty="0" smtClean="0">
                <a:cs typeface="Arial" pitchFamily="34" charset="0"/>
              </a:rPr>
              <a:t>مفتولة مجدولة      </a:t>
            </a:r>
            <a:r>
              <a:rPr lang="ar-JO" sz="2300" dirty="0" smtClean="0">
                <a:solidFill>
                  <a:srgbClr val="FF0000"/>
                </a:solidFill>
                <a:cs typeface="Arial" pitchFamily="34" charset="0"/>
              </a:rPr>
              <a:t>تحكي</a:t>
            </a:r>
            <a:r>
              <a:rPr lang="ar-JO" sz="2300" dirty="0" smtClean="0">
                <a:cs typeface="Arial" pitchFamily="34" charset="0"/>
              </a:rPr>
              <a:t> لنا قدَّ </a:t>
            </a:r>
            <a:r>
              <a:rPr lang="ar-JO" sz="2300" dirty="0" err="1" smtClean="0">
                <a:cs typeface="Arial" pitchFamily="34" charset="0"/>
              </a:rPr>
              <a:t>الأسلْ</a:t>
            </a:r>
            <a:endParaRPr lang="ar-JO" sz="2300" dirty="0" smtClean="0">
              <a:cs typeface="Arial" pitchFamily="34" charset="0"/>
            </a:endParaRPr>
          </a:p>
          <a:p>
            <a:pPr algn="ctr" rtl="1" eaLnBrk="1" hangingPunct="1">
              <a:buFont typeface="Arial" pitchFamily="34" charset="0"/>
              <a:buNone/>
            </a:pPr>
            <a:r>
              <a:rPr lang="ar-JO" sz="2300" dirty="0" smtClean="0">
                <a:solidFill>
                  <a:srgbClr val="FF0000"/>
                </a:solidFill>
                <a:cs typeface="Arial" pitchFamily="34" charset="0"/>
              </a:rPr>
              <a:t>كأنها</a:t>
            </a:r>
            <a:r>
              <a:rPr lang="ar-JO" sz="2300" dirty="0" smtClean="0">
                <a:cs typeface="Arial" pitchFamily="34" charset="0"/>
              </a:rPr>
              <a:t> عمر الفتى    والنارُ فيها </a:t>
            </a:r>
            <a:r>
              <a:rPr lang="ar-JO" sz="2300" dirty="0" smtClean="0">
                <a:solidFill>
                  <a:srgbClr val="FF0000"/>
                </a:solidFill>
                <a:cs typeface="Arial" pitchFamily="34" charset="0"/>
              </a:rPr>
              <a:t>ك</a:t>
            </a:r>
            <a:r>
              <a:rPr lang="ar-JO" sz="2300" dirty="0" smtClean="0">
                <a:cs typeface="Arial" pitchFamily="34" charset="0"/>
              </a:rPr>
              <a:t>الأجلْ</a:t>
            </a:r>
          </a:p>
          <a:p>
            <a:pPr rtl="1" eaLnBrk="1" hangingPunct="1">
              <a:buFont typeface="Arial" pitchFamily="34" charset="0"/>
              <a:buNone/>
            </a:pPr>
            <a:r>
              <a:rPr lang="ar-JO" sz="2300" dirty="0" smtClean="0">
                <a:cs typeface="Arial" pitchFamily="34" charset="0"/>
              </a:rPr>
              <a:t>4- التشبيه المؤكد المفصل: نحو قول الشاعر:</a:t>
            </a:r>
          </a:p>
          <a:p>
            <a:pPr rtl="1" eaLnBrk="1" hangingPunct="1">
              <a:buNone/>
            </a:pPr>
            <a:r>
              <a:rPr lang="ar-JO" sz="2300" u="sng" dirty="0" smtClean="0">
                <a:solidFill>
                  <a:srgbClr val="FF0000"/>
                </a:solidFill>
              </a:rPr>
              <a:t>هم</a:t>
            </a:r>
            <a:r>
              <a:rPr lang="ar-JO" sz="2300" dirty="0" smtClean="0"/>
              <a:t> </a:t>
            </a:r>
            <a:r>
              <a:rPr lang="ar-JO" sz="2300" u="sng" dirty="0" smtClean="0">
                <a:solidFill>
                  <a:srgbClr val="FF0000"/>
                </a:solidFill>
              </a:rPr>
              <a:t>البحور</a:t>
            </a:r>
            <a:r>
              <a:rPr lang="ar-JO" sz="2300" dirty="0" smtClean="0"/>
              <a:t> عطاء حين تسألهم    وفي اللقاء إذا تلقاهم بُهمُ </a:t>
            </a:r>
          </a:p>
          <a:p>
            <a:pPr rtl="1" eaLnBrk="1" hangingPunct="1">
              <a:buFont typeface="Arial" pitchFamily="34" charset="0"/>
              <a:buNone/>
            </a:pPr>
            <a:endParaRPr lang="en-US" sz="24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a:t>
            </a:r>
            <a:endParaRPr lang="ar-AE" dirty="0"/>
          </a:p>
        </p:txBody>
      </p:sp>
      <p:sp>
        <p:nvSpPr>
          <p:cNvPr id="3" name="عنصر نائب للمحتوى 2"/>
          <p:cNvSpPr>
            <a:spLocks noGrp="1"/>
          </p:cNvSpPr>
          <p:nvPr>
            <p:ph idx="1"/>
          </p:nvPr>
        </p:nvSpPr>
        <p:spPr/>
        <p:txBody>
          <a:bodyPr/>
          <a:lstStyle/>
          <a:p>
            <a:pPr algn="just" rtl="1"/>
            <a:r>
              <a:rPr lang="ar-JO" sz="2800" dirty="0" smtClean="0"/>
              <a:t>س1- بين وجه الشبه في الشواهد البلاغية وحدد نوعه من حيث الحسي والعقلي والإفراد والتعدد والتركيب والتحقيق </a:t>
            </a:r>
            <a:r>
              <a:rPr lang="ar-JO" sz="2800" dirty="0" err="1" smtClean="0"/>
              <a:t>والتخييل</a:t>
            </a:r>
            <a:r>
              <a:rPr lang="ar-JO" sz="2800" dirty="0" smtClean="0"/>
              <a:t> الآتية:</a:t>
            </a:r>
          </a:p>
          <a:p>
            <a:pPr algn="just" rtl="1">
              <a:buFontTx/>
              <a:buChar char="-"/>
            </a:pPr>
            <a:r>
              <a:rPr lang="ar-SA" sz="2800" b="1" dirty="0" smtClean="0">
                <a:solidFill>
                  <a:srgbClr val="FF0000"/>
                </a:solidFill>
              </a:rPr>
              <a:t>كأن قلوب الطير رطباً ويابساً     لدى وكرها العناب </a:t>
            </a:r>
            <a:r>
              <a:rPr lang="ar-SA" sz="2800" b="1" dirty="0" err="1" smtClean="0">
                <a:solidFill>
                  <a:srgbClr val="FF0000"/>
                </a:solidFill>
              </a:rPr>
              <a:t>والحشف</a:t>
            </a:r>
            <a:r>
              <a:rPr lang="ar-SA" sz="2800" b="1" dirty="0" smtClean="0">
                <a:solidFill>
                  <a:srgbClr val="FF0000"/>
                </a:solidFill>
              </a:rPr>
              <a:t> البالي</a:t>
            </a:r>
            <a:endParaRPr lang="ar-JO" sz="2800" b="1" dirty="0" smtClean="0">
              <a:solidFill>
                <a:srgbClr val="FF0000"/>
              </a:solidFill>
            </a:endParaRPr>
          </a:p>
          <a:p>
            <a:pPr algn="just" rtl="1">
              <a:buFontTx/>
              <a:buChar char="-"/>
            </a:pPr>
            <a:r>
              <a:rPr lang="ar-JO" sz="2800" dirty="0" smtClean="0">
                <a:solidFill>
                  <a:srgbClr val="FF0000"/>
                </a:solidFill>
              </a:rPr>
              <a:t>ليلٌ وبدرُ وغصنٌ    شَعرٌ ووجهٌ وقَدُّ</a:t>
            </a:r>
          </a:p>
          <a:p>
            <a:pPr algn="just" rtl="1">
              <a:buFontTx/>
              <a:buChar char="-"/>
            </a:pPr>
            <a:r>
              <a:rPr lang="ar-JO" sz="2800" dirty="0" smtClean="0">
                <a:solidFill>
                  <a:srgbClr val="FF0000"/>
                </a:solidFill>
              </a:rPr>
              <a:t>تبسّمٌ </a:t>
            </a:r>
            <a:r>
              <a:rPr lang="ar-JO" sz="2800" dirty="0" err="1" smtClean="0">
                <a:solidFill>
                  <a:srgbClr val="FF0000"/>
                </a:solidFill>
              </a:rPr>
              <a:t>وقطوبٌ</a:t>
            </a:r>
            <a:r>
              <a:rPr lang="ar-JO" sz="2800" dirty="0" smtClean="0">
                <a:solidFill>
                  <a:srgbClr val="FF0000"/>
                </a:solidFill>
              </a:rPr>
              <a:t> في ندى ووغى     كالغيث والبرق تحت العارض البرْد</a:t>
            </a:r>
          </a:p>
          <a:p>
            <a:pPr algn="just" rtl="1">
              <a:buFontTx/>
              <a:buChar char="-"/>
            </a:pPr>
            <a:r>
              <a:rPr lang="ar-SA" sz="2800" dirty="0" smtClean="0">
                <a:solidFill>
                  <a:srgbClr val="FF0000"/>
                </a:solidFill>
              </a:rPr>
              <a:t>بَدَتْ قمراً ومالَتْ </a:t>
            </a:r>
            <a:r>
              <a:rPr lang="ar-SA" sz="2800" dirty="0" err="1" smtClean="0">
                <a:solidFill>
                  <a:srgbClr val="FF0000"/>
                </a:solidFill>
              </a:rPr>
              <a:t>خُوطَ</a:t>
            </a:r>
            <a:r>
              <a:rPr lang="ar-SA" sz="2800" dirty="0" smtClean="0">
                <a:solidFill>
                  <a:srgbClr val="FF0000"/>
                </a:solidFill>
              </a:rPr>
              <a:t> بانٍ         وفاحَتْ عنبراً ورنَتْ غَزَالا</a:t>
            </a:r>
            <a:endParaRPr lang="ar-JO" sz="2800" dirty="0" smtClean="0">
              <a:solidFill>
                <a:srgbClr val="FF0000"/>
              </a:solidFill>
            </a:endParaRPr>
          </a:p>
          <a:p>
            <a:r>
              <a:rPr lang="ar-JO" sz="2800" dirty="0" smtClean="0">
                <a:solidFill>
                  <a:srgbClr val="FF0000"/>
                </a:solidFill>
              </a:rPr>
              <a:t>- إنما النفس كالزجاجة والعلم     سراج وحكمةُ الله زيتُ</a:t>
            </a:r>
          </a:p>
          <a:p>
            <a:r>
              <a:rPr lang="ar-JO" sz="2800" dirty="0" smtClean="0">
                <a:solidFill>
                  <a:srgbClr val="FF0000"/>
                </a:solidFill>
              </a:rPr>
              <a:t>   فإذا أشرقتْ فإنك حــــــــيٌّ      وإذا أظلمتْ فإنك ميْتُ</a:t>
            </a: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 (2)</a:t>
            </a:r>
            <a:endParaRPr lang="ar-AE" dirty="0"/>
          </a:p>
        </p:txBody>
      </p:sp>
      <p:sp>
        <p:nvSpPr>
          <p:cNvPr id="3" name="عنصر نائب للمحتوى 2"/>
          <p:cNvSpPr>
            <a:spLocks noGrp="1"/>
          </p:cNvSpPr>
          <p:nvPr>
            <p:ph idx="1"/>
          </p:nvPr>
        </p:nvSpPr>
        <p:spPr/>
        <p:txBody>
          <a:bodyPr/>
          <a:lstStyle/>
          <a:p>
            <a:pPr algn="just" rtl="1"/>
            <a:r>
              <a:rPr lang="ar-JO" sz="2800" dirty="0" smtClean="0"/>
              <a:t>س2- بين نوع التشبيهات الآتية من حيث وجه الشبه أو الأداة أو الأداة ووجه الشبه معاً فيما يأتي من شواهد بلاغية:</a:t>
            </a:r>
          </a:p>
          <a:p>
            <a:pPr algn="just" rtl="1">
              <a:buFontTx/>
              <a:buChar char="-"/>
            </a:pPr>
            <a:r>
              <a:rPr lang="ar-JO" sz="2800" dirty="0" smtClean="0">
                <a:solidFill>
                  <a:srgbClr val="FF0000"/>
                </a:solidFill>
              </a:rPr>
              <a:t>الخدُّ وردٌ </a:t>
            </a:r>
            <a:r>
              <a:rPr lang="ar-JO" sz="2800" dirty="0" err="1" smtClean="0">
                <a:solidFill>
                  <a:srgbClr val="FF0000"/>
                </a:solidFill>
              </a:rPr>
              <a:t>والعِذارُ</a:t>
            </a:r>
            <a:r>
              <a:rPr lang="ar-JO" sz="2800" dirty="0" smtClean="0">
                <a:solidFill>
                  <a:srgbClr val="FF0000"/>
                </a:solidFill>
              </a:rPr>
              <a:t> رياضٌ      والطرْفُ ليلٌ والبياضُ نهارُ</a:t>
            </a:r>
          </a:p>
          <a:p>
            <a:pPr rtl="1"/>
            <a:r>
              <a:rPr lang="ar-JO" sz="2800" dirty="0" smtClean="0"/>
              <a:t>- </a:t>
            </a:r>
            <a:r>
              <a:rPr lang="ar-SA" sz="2800" dirty="0" smtClean="0">
                <a:solidFill>
                  <a:srgbClr val="FF0000"/>
                </a:solidFill>
              </a:rPr>
              <a:t>صدغ الحبيب وحالي</a:t>
            </a:r>
            <a:r>
              <a:rPr lang="ar-JO" sz="2800" dirty="0" smtClean="0">
                <a:solidFill>
                  <a:srgbClr val="FF0000"/>
                </a:solidFill>
              </a:rPr>
              <a:t>		</a:t>
            </a:r>
            <a:r>
              <a:rPr lang="ar-SA" sz="2800" dirty="0" smtClean="0">
                <a:solidFill>
                  <a:srgbClr val="FF0000"/>
                </a:solidFill>
              </a:rPr>
              <a:t>كلاهما </a:t>
            </a:r>
            <a:r>
              <a:rPr lang="ar-SA" sz="2800" dirty="0" err="1" smtClean="0">
                <a:solidFill>
                  <a:srgbClr val="FF0000"/>
                </a:solidFill>
              </a:rPr>
              <a:t>كالليال</a:t>
            </a:r>
            <a:r>
              <a:rPr lang="ar-JO" sz="2800" dirty="0" smtClean="0">
                <a:solidFill>
                  <a:srgbClr val="FF0000"/>
                </a:solidFill>
              </a:rPr>
              <a:t>ـــــ</a:t>
            </a:r>
            <a:r>
              <a:rPr lang="ar-SA" sz="2800" dirty="0" smtClean="0">
                <a:solidFill>
                  <a:srgbClr val="FF0000"/>
                </a:solidFill>
              </a:rPr>
              <a:t>ي</a:t>
            </a:r>
            <a:endParaRPr lang="ar-JO" sz="2800" dirty="0" smtClean="0">
              <a:solidFill>
                <a:srgbClr val="FF0000"/>
              </a:solidFill>
            </a:endParaRPr>
          </a:p>
          <a:p>
            <a:pPr rtl="1"/>
            <a:r>
              <a:rPr lang="ar-JO" sz="2800" dirty="0" smtClean="0">
                <a:solidFill>
                  <a:srgbClr val="FF0000"/>
                </a:solidFill>
              </a:rPr>
              <a:t>	</a:t>
            </a:r>
            <a:r>
              <a:rPr lang="ar-SA" sz="2800" dirty="0" smtClean="0">
                <a:solidFill>
                  <a:srgbClr val="FF0000"/>
                </a:solidFill>
              </a:rPr>
              <a:t>وثغره في </a:t>
            </a:r>
            <a:r>
              <a:rPr lang="ar-JO" sz="2800" dirty="0" smtClean="0">
                <a:solidFill>
                  <a:srgbClr val="FF0000"/>
                </a:solidFill>
              </a:rPr>
              <a:t>صفــــــاء 	</a:t>
            </a:r>
            <a:r>
              <a:rPr lang="ar-SA" sz="2800" dirty="0" smtClean="0">
                <a:solidFill>
                  <a:srgbClr val="FF0000"/>
                </a:solidFill>
              </a:rPr>
              <a:t>وأدمعي </a:t>
            </a:r>
            <a:r>
              <a:rPr lang="ar-SA" sz="2800" dirty="0" err="1" smtClean="0">
                <a:solidFill>
                  <a:srgbClr val="FF0000"/>
                </a:solidFill>
              </a:rPr>
              <a:t>كاللآل</a:t>
            </a:r>
            <a:r>
              <a:rPr lang="ar-JO" sz="2800" dirty="0" smtClean="0">
                <a:solidFill>
                  <a:srgbClr val="FF0000"/>
                </a:solidFill>
              </a:rPr>
              <a:t>ــــ</a:t>
            </a:r>
            <a:r>
              <a:rPr lang="ar-SA" sz="2800" dirty="0" smtClean="0">
                <a:solidFill>
                  <a:srgbClr val="FF0000"/>
                </a:solidFill>
              </a:rPr>
              <a:t>ي</a:t>
            </a:r>
            <a:endParaRPr lang="ar-JO" sz="2800" dirty="0" smtClean="0">
              <a:solidFill>
                <a:srgbClr val="FF0000"/>
              </a:solidFill>
            </a:endParaRPr>
          </a:p>
          <a:p>
            <a:pPr algn="just" rtl="1">
              <a:buFontTx/>
              <a:buChar char="-"/>
            </a:pPr>
            <a:r>
              <a:rPr lang="ar-SA" sz="2800" dirty="0" smtClean="0">
                <a:solidFill>
                  <a:srgbClr val="FF0000"/>
                </a:solidFill>
              </a:rPr>
              <a:t>وكأن الليل قطيع نساءْ</a:t>
            </a:r>
            <a:endParaRPr lang="ar-JO" sz="2800" dirty="0" smtClean="0">
              <a:solidFill>
                <a:srgbClr val="FF0000"/>
              </a:solidFill>
            </a:endParaRPr>
          </a:p>
          <a:p>
            <a:pPr algn="just" rtl="1"/>
            <a:r>
              <a:rPr lang="ar-JO" sz="2800" dirty="0" smtClean="0">
                <a:solidFill>
                  <a:srgbClr val="FF0000"/>
                </a:solidFill>
              </a:rPr>
              <a:t>	</a:t>
            </a:r>
            <a:r>
              <a:rPr lang="ar-SA" sz="2800" dirty="0" smtClean="0">
                <a:solidFill>
                  <a:srgbClr val="FF0000"/>
                </a:solidFill>
              </a:rPr>
              <a:t>كحلٌ وعباءاتٌ سودُ.</a:t>
            </a:r>
            <a:endParaRPr lang="ar-JO" sz="2800" dirty="0" smtClean="0">
              <a:solidFill>
                <a:srgbClr val="FF0000"/>
              </a:solidFill>
            </a:endParaRPr>
          </a:p>
          <a:p>
            <a:pPr rtl="1"/>
            <a:r>
              <a:rPr lang="ar-JO" sz="2800" dirty="0" smtClean="0">
                <a:solidFill>
                  <a:srgbClr val="FF0000"/>
                </a:solidFill>
              </a:rPr>
              <a:t>- </a:t>
            </a:r>
            <a:r>
              <a:rPr lang="ar-SA" sz="2800" dirty="0" smtClean="0">
                <a:solidFill>
                  <a:srgbClr val="FF0000"/>
                </a:solidFill>
              </a:rPr>
              <a:t>رأيتك ملء ملح البحر والرملِ</a:t>
            </a:r>
            <a:endParaRPr lang="en-US" sz="2800" dirty="0" smtClean="0">
              <a:solidFill>
                <a:srgbClr val="FF0000"/>
              </a:solidFill>
            </a:endParaRPr>
          </a:p>
          <a:p>
            <a:pPr rtl="1"/>
            <a:r>
              <a:rPr lang="ar-JO" sz="2800" dirty="0" smtClean="0">
                <a:solidFill>
                  <a:srgbClr val="FF0000"/>
                </a:solidFill>
              </a:rPr>
              <a:t>	</a:t>
            </a:r>
            <a:r>
              <a:rPr lang="ar-SA" sz="2800" dirty="0" smtClean="0">
                <a:solidFill>
                  <a:srgbClr val="FF0000"/>
                </a:solidFill>
              </a:rPr>
              <a:t>وكنتِ جميلة كالأرض.. كالأطفال.. كالفل.</a:t>
            </a:r>
            <a:endParaRPr lang="en-US" sz="2800" dirty="0" smtClean="0"/>
          </a:p>
          <a:p>
            <a:pPr rtl="1"/>
            <a:endParaRPr lang="en-US" sz="2800" dirty="0" smtClean="0">
              <a:solidFill>
                <a:srgbClr val="FF0000"/>
              </a:solidFill>
            </a:endParaRPr>
          </a:p>
          <a:p>
            <a:pPr algn="just" rtl="1"/>
            <a:endParaRPr lang="ar-JO" dirty="0" smtClean="0"/>
          </a:p>
          <a:p>
            <a:pPr algn="just" rtl="1"/>
            <a:endParaRPr lang="ar-JO" dirty="0" smtClean="0"/>
          </a:p>
          <a:p>
            <a:pPr algn="just" rtl="1"/>
            <a:endParaRPr lang="ar-JO" dirty="0" smtClean="0"/>
          </a:p>
          <a:p>
            <a:pPr algn="just" rtl="1"/>
            <a:endParaRPr lang="ar-JO" dirty="0" smtClean="0"/>
          </a:p>
          <a:p>
            <a:r>
              <a:rPr lang="ar-JO" dirty="0" smtClean="0"/>
              <a:t> </a:t>
            </a:r>
            <a:endParaRPr lang="ar-AE"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1630</TotalTime>
  <Words>858</Words>
  <Application>Microsoft Office PowerPoint</Application>
  <PresentationFormat>A4 Paper (210x297 mm)</PresentationFormat>
  <Paragraphs>182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المحاضرة الثالثة</vt:lpstr>
      <vt:lpstr>عناصر المحاضرة</vt:lpstr>
      <vt:lpstr>وجه الشبه (1):</vt:lpstr>
      <vt:lpstr>وجه الشبه (2):</vt:lpstr>
      <vt:lpstr>وجه الشبه (3):</vt:lpstr>
      <vt:lpstr>وجه الشبه (4):</vt:lpstr>
      <vt:lpstr>وجه الشبه (5):</vt:lpstr>
      <vt:lpstr>وجه الشبه (6):</vt:lpstr>
      <vt:lpstr>وجه الشبه (7):</vt:lpstr>
      <vt:lpstr>وجه الشبه (8):</vt:lpstr>
      <vt:lpstr>وجه الشبه (9):</vt:lpstr>
      <vt:lpstr>وجه الشبه (10):</vt:lpstr>
      <vt:lpstr>أقسام التشبيه من حيث الأداة في الذكر والحذف(1)</vt:lpstr>
      <vt:lpstr>أقسام التشبيه من حيث وجه الشبه في الذكر والحذف(2)</vt:lpstr>
      <vt:lpstr>أقسام التشبيه من حيث الأداة ووجه الشبه معاً في الذكر والحذف(3)</vt:lpstr>
      <vt:lpstr>تدريبات</vt:lpstr>
      <vt:lpstr>تدريبات (2)</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159</cp:revision>
  <dcterms:created xsi:type="dcterms:W3CDTF">2009-10-14T19:14:34Z</dcterms:created>
  <dcterms:modified xsi:type="dcterms:W3CDTF">2011-03-07T10:23:23Z</dcterms:modified>
</cp:coreProperties>
</file>