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7" r:id="rId4"/>
    <p:sldId id="259" r:id="rId5"/>
    <p:sldId id="300" r:id="rId6"/>
    <p:sldId id="301" r:id="rId7"/>
    <p:sldId id="302" r:id="rId8"/>
    <p:sldId id="315" r:id="rId9"/>
    <p:sldId id="303" r:id="rId10"/>
    <p:sldId id="304" r:id="rId11"/>
    <p:sldId id="305" r:id="rId12"/>
    <p:sldId id="306" r:id="rId13"/>
    <p:sldId id="307" r:id="rId14"/>
    <p:sldId id="308" r:id="rId15"/>
    <p:sldId id="309" r:id="rId16"/>
    <p:sldId id="310" r:id="rId17"/>
    <p:sldId id="311" r:id="rId18"/>
    <p:sldId id="312" r:id="rId19"/>
    <p:sldId id="313" r:id="rId20"/>
    <p:sldId id="314" r:id="rId21"/>
    <p:sldId id="316" r:id="rId22"/>
    <p:sldId id="317" r:id="rId23"/>
    <p:sldId id="318" r:id="rId24"/>
    <p:sldId id="319" r:id="rId25"/>
    <p:sldId id="299" r:id="rId26"/>
    <p:sldId id="320"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69" d="100"/>
          <a:sy n="69" d="100"/>
        </p:scale>
        <p:origin x="-1254"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4800" b="1" dirty="0" smtClean="0">
                <a:solidFill>
                  <a:schemeClr val="accent1">
                    <a:lumMod val="50000"/>
                  </a:schemeClr>
                </a:solidFill>
                <a:latin typeface="AYM Wadiy S_U normal."/>
                <a:cs typeface="Times New Roman" pitchFamily="18" charset="0"/>
              </a:rPr>
              <a:t>اسم المقرر</a:t>
            </a:r>
            <a:endParaRPr lang="ar-SA" sz="4800" b="1" dirty="0" smtClean="0">
              <a:solidFill>
                <a:schemeClr val="accent1">
                  <a:lumMod val="50000"/>
                </a:schemeClr>
              </a:solidFill>
              <a:latin typeface="AYM Wadiy S_U normal."/>
              <a:cs typeface="Times New Roman" pitchFamily="18" charset="0"/>
            </a:endParaRPr>
          </a:p>
          <a:p>
            <a:pPr algn="ctr"/>
            <a:r>
              <a:rPr lang="ar-JO" sz="3600" b="1" dirty="0" smtClean="0">
                <a:solidFill>
                  <a:srgbClr val="7F7F7F"/>
                </a:solidFill>
                <a:latin typeface="Calibri" pitchFamily="34" charset="0"/>
                <a:cs typeface="Times New Roman" pitchFamily="18" charset="0"/>
              </a:rPr>
              <a:t>البلاغة 2 (البيان والبديع)</a:t>
            </a:r>
            <a:endParaRPr lang="en-US" sz="3600" b="1" dirty="0" smtClean="0">
              <a:solidFill>
                <a:srgbClr val="7F7F7F"/>
              </a:solidFill>
              <a:latin typeface="Calibri" pitchFamily="34" charset="0"/>
            </a:endParaRPr>
          </a:p>
          <a:p>
            <a:pPr algn="ctr"/>
            <a:r>
              <a:rPr lang="ar-JO" sz="3600" b="1" dirty="0" smtClean="0">
                <a:solidFill>
                  <a:schemeClr val="accent1">
                    <a:lumMod val="50000"/>
                  </a:schemeClr>
                </a:solidFill>
                <a:latin typeface="Calibri" pitchFamily="34" charset="0"/>
                <a:cs typeface="Times New Roman" pitchFamily="18" charset="0"/>
              </a:rPr>
              <a:t>أ.</a:t>
            </a:r>
            <a:r>
              <a:rPr lang="ar-SA" sz="3600" b="1" dirty="0" smtClean="0">
                <a:solidFill>
                  <a:schemeClr val="accent1">
                    <a:lumMod val="50000"/>
                  </a:schemeClr>
                </a:solidFill>
                <a:latin typeface="Calibri" pitchFamily="34" charset="0"/>
                <a:cs typeface="Times New Roman" pitchFamily="18" charset="0"/>
              </a:rPr>
              <a:t>د</a:t>
            </a:r>
            <a:r>
              <a:rPr lang="ar-JO" sz="3600" b="1" dirty="0" smtClean="0">
                <a:solidFill>
                  <a:schemeClr val="accent1">
                    <a:lumMod val="50000"/>
                  </a:schemeClr>
                </a:solidFill>
                <a:latin typeface="Calibri" pitchFamily="34" charset="0"/>
                <a:cs typeface="Times New Roman" pitchFamily="18" charset="0"/>
              </a:rPr>
              <a:t>. </a:t>
            </a:r>
            <a:r>
              <a:rPr lang="ar-JO" sz="3600" b="1" dirty="0" smtClean="0">
                <a:solidFill>
                  <a:schemeClr val="bg2">
                    <a:lumMod val="25000"/>
                  </a:schemeClr>
                </a:solidFill>
                <a:latin typeface="Calibri" pitchFamily="34" charset="0"/>
                <a:cs typeface="Times New Roman" pitchFamily="18" charset="0"/>
              </a:rPr>
              <a:t>فايز عارف القرعان</a:t>
            </a:r>
            <a:r>
              <a:rPr lang="en-US" sz="2600" b="1" dirty="0" smtClean="0">
                <a:solidFill>
                  <a:srgbClr val="7F7F7F"/>
                </a:solidFill>
                <a:latin typeface="Calibri" pitchFamily="34" charset="0"/>
                <a:cs typeface="Times New Roman" pitchFamily="18" charset="0"/>
              </a:rPr>
              <a:t>.</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JO" spc="-150" smtClean="0">
                <a:solidFill>
                  <a:srgbClr val="376092"/>
                </a:solidFill>
                <a:latin typeface="ae_AlMateen" pitchFamily="2" charset="-78"/>
                <a:cs typeface="ae_AlMateen" pitchFamily="2" charset="-78"/>
              </a:rPr>
              <a:t>المحاضرة الرابعة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ar-JO" b="1" dirty="0" smtClean="0">
              <a:solidFill>
                <a:schemeClr val="tx1"/>
              </a:solidFill>
              <a:cs typeface="Arial" pitchFamily="34" charset="0"/>
            </a:endParaRPr>
          </a:p>
          <a:p>
            <a:pPr eaLnBrk="1" hangingPunct="1"/>
            <a:r>
              <a:rPr lang="ar-JO" b="1" dirty="0" smtClean="0">
                <a:solidFill>
                  <a:schemeClr val="tx1"/>
                </a:solidFill>
                <a:cs typeface="Arial" pitchFamily="34" charset="0"/>
              </a:rPr>
              <a:t>التشبيه (4)</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a:r>
              <a:rPr lang="ar-JO" b="1" dirty="0" smtClean="0">
                <a:solidFill>
                  <a:srgbClr val="FF0000"/>
                </a:solidFill>
                <a:cs typeface="Arial" pitchFamily="34" charset="0"/>
              </a:rPr>
              <a:t>أولاً- تشبيه التمثيل.</a:t>
            </a:r>
          </a:p>
          <a:p>
            <a:pPr rtl="1"/>
            <a:r>
              <a:rPr lang="ar-JO" b="1" dirty="0" smtClean="0">
                <a:solidFill>
                  <a:srgbClr val="FF0000"/>
                </a:solidFill>
                <a:cs typeface="Arial" pitchFamily="34" charset="0"/>
              </a:rPr>
              <a:t>ثانياً- التشبيه المقلوب.</a:t>
            </a:r>
          </a:p>
          <a:p>
            <a:pPr rtl="1"/>
            <a:r>
              <a:rPr lang="ar-JO" b="1" dirty="0" smtClean="0">
                <a:solidFill>
                  <a:srgbClr val="FF0000"/>
                </a:solidFill>
                <a:cs typeface="Arial" pitchFamily="34" charset="0"/>
              </a:rPr>
              <a:t>ثالثاً- التشبيه الضمني.</a:t>
            </a:r>
          </a:p>
          <a:p>
            <a:pPr rtl="1"/>
            <a:r>
              <a:rPr lang="ar-JO" b="1" dirty="0" smtClean="0">
                <a:solidFill>
                  <a:srgbClr val="FF0000"/>
                </a:solidFill>
                <a:cs typeface="Arial" pitchFamily="34" charset="0"/>
              </a:rPr>
              <a:t>رابعاً- أغراض التشبيه.</a:t>
            </a:r>
            <a:endParaRPr lang="en-US" b="1" dirty="0" smtClean="0">
              <a:solidFill>
                <a:srgbClr val="FF0000"/>
              </a:solidFill>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ar-JO" b="1" dirty="0" smtClean="0">
                <a:cs typeface="Arial" pitchFamily="34" charset="0"/>
              </a:rPr>
              <a:t>أولاً- تشبيه التمثيل (1).</a:t>
            </a:r>
            <a:endParaRPr lang="ar-SA" dirty="0" smtClean="0"/>
          </a:p>
        </p:txBody>
      </p:sp>
      <p:sp>
        <p:nvSpPr>
          <p:cNvPr id="11" name="عنصر نائب للمحتوى 10"/>
          <p:cNvSpPr>
            <a:spLocks noGrp="1"/>
          </p:cNvSpPr>
          <p:nvPr>
            <p:ph idx="1"/>
          </p:nvPr>
        </p:nvSpPr>
        <p:spPr/>
        <p:txBody>
          <a:bodyPr/>
          <a:lstStyle/>
          <a:p>
            <a:pPr algn="just" rtl="1"/>
            <a:r>
              <a:rPr lang="ar-JO" sz="2400" b="1" dirty="0" smtClean="0">
                <a:solidFill>
                  <a:srgbClr val="FF0000"/>
                </a:solidFill>
                <a:cs typeface="Arial" pitchFamily="34" charset="0"/>
              </a:rPr>
              <a:t>أولاً- تشبيه التمثيل.</a:t>
            </a:r>
          </a:p>
          <a:p>
            <a:pPr algn="just" rtl="1"/>
            <a:r>
              <a:rPr lang="ar-JO" sz="2600" dirty="0" smtClean="0">
                <a:latin typeface="Arial" pitchFamily="34" charset="0"/>
              </a:rPr>
              <a:t>		</a:t>
            </a:r>
            <a:r>
              <a:rPr lang="ar-JO" sz="2400" dirty="0" smtClean="0">
                <a:latin typeface="Arial" pitchFamily="34" charset="0"/>
              </a:rPr>
              <a:t>يأتي تشبيه التمثيل من قبيل وجه الشبه الذي يكون منتزعاً من متعدد أي من تشبيه صورة مركبة بصورة مركبة. ويعني التركيب هنا ما كنا نتحدث عنه في تركيب طرفي بنية التشبيه.</a:t>
            </a:r>
          </a:p>
          <a:p>
            <a:pPr algn="just" rtl="1"/>
            <a:r>
              <a:rPr lang="ar-JO" sz="2400" dirty="0" smtClean="0">
                <a:latin typeface="Arial" pitchFamily="34" charset="0"/>
              </a:rPr>
              <a:t>مثاله قول الشاعر:</a:t>
            </a:r>
          </a:p>
          <a:p>
            <a:pPr algn="ctr" rtl="1"/>
            <a:r>
              <a:rPr lang="ar-JO" sz="2400" dirty="0" smtClean="0">
                <a:latin typeface="Arial" pitchFamily="34" charset="0"/>
              </a:rPr>
              <a:t>	</a:t>
            </a:r>
            <a:r>
              <a:rPr lang="ar-JO" sz="2400" dirty="0" smtClean="0">
                <a:solidFill>
                  <a:srgbClr val="FF0000"/>
                </a:solidFill>
                <a:latin typeface="Arial" pitchFamily="34" charset="0"/>
              </a:rPr>
              <a:t>كأنما المريخ والمشتري		قدّامه في شامخ </a:t>
            </a:r>
            <a:r>
              <a:rPr lang="ar-JO" sz="2400" dirty="0" err="1" smtClean="0">
                <a:solidFill>
                  <a:srgbClr val="FF0000"/>
                </a:solidFill>
                <a:latin typeface="Arial" pitchFamily="34" charset="0"/>
              </a:rPr>
              <a:t>الرفعهْ</a:t>
            </a:r>
            <a:endParaRPr lang="ar-JO" sz="2400" dirty="0" smtClean="0">
              <a:solidFill>
                <a:srgbClr val="FF0000"/>
              </a:solidFill>
              <a:latin typeface="Arial" pitchFamily="34" charset="0"/>
            </a:endParaRPr>
          </a:p>
          <a:p>
            <a:pPr algn="ctr" rtl="1"/>
            <a:r>
              <a:rPr lang="ar-JO" sz="2400" dirty="0" smtClean="0">
                <a:solidFill>
                  <a:srgbClr val="FF0000"/>
                </a:solidFill>
                <a:latin typeface="Arial" pitchFamily="34" charset="0"/>
              </a:rPr>
              <a:t>	مُنْصرفٌ بالليل عن دعوة	قد أُسْرجت قُدّامه شمْعهْ</a:t>
            </a:r>
          </a:p>
          <a:p>
            <a:pPr algn="just" rtl="1"/>
            <a:r>
              <a:rPr lang="ar-JO" sz="2200" dirty="0" smtClean="0">
                <a:latin typeface="Arial" pitchFamily="34" charset="0"/>
              </a:rPr>
              <a:t>يتضمن البيت الأول المشبه وهو (المريخ والمشتري الذي يسير أمامه) ويتضمن البيت الثاني المشبه </a:t>
            </a:r>
            <a:r>
              <a:rPr lang="ar-JO" sz="2200" dirty="0" err="1" smtClean="0">
                <a:latin typeface="Arial" pitchFamily="34" charset="0"/>
              </a:rPr>
              <a:t>به</a:t>
            </a:r>
            <a:r>
              <a:rPr lang="ar-JO" sz="2200" dirty="0" smtClean="0">
                <a:latin typeface="Arial" pitchFamily="34" charset="0"/>
              </a:rPr>
              <a:t> (منصرف عن دعوة وقد أشعلت أمامه شمعة ليلاً) إن كل طرف من طرفي التشبيه هنا تركيب أو صورة لذا ينشأ عنهما وجه شبه  يجعل التشبيه تشبيهاً تمثيلياً، هذا الوجه هو هيئة شيء أبيض لامع وسط شيء أسود مظلم وقد تقدم شيئاً أبيض لامعاً أيضاً.</a:t>
            </a:r>
            <a:endParaRPr lang="ar-AE" sz="2200" dirty="0">
              <a:latin typeface="Arial" pitchFamily="34" charset="0"/>
            </a:endParaRPr>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7" name="Slide Number Placeholder 3"/>
          <p:cNvSpPr>
            <a:spLocks noGrp="1"/>
          </p:cNvSpPr>
          <p:nvPr/>
        </p:nvSpPr>
        <p:spPr bwMode="auto">
          <a:xfrm>
            <a:off x="48514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b="1" dirty="0" smtClean="0">
                <a:cs typeface="Arial" pitchFamily="34" charset="0"/>
              </a:rPr>
              <a:t>أولاً- تشبيه التمثيل (2).</a:t>
            </a:r>
            <a:endParaRPr lang="ar-AE" dirty="0"/>
          </a:p>
        </p:txBody>
      </p:sp>
      <p:sp>
        <p:nvSpPr>
          <p:cNvPr id="3" name="عنصر نائب للمحتوى 2"/>
          <p:cNvSpPr>
            <a:spLocks noGrp="1"/>
          </p:cNvSpPr>
          <p:nvPr>
            <p:ph idx="1"/>
          </p:nvPr>
        </p:nvSpPr>
        <p:spPr/>
        <p:txBody>
          <a:bodyPr/>
          <a:lstStyle/>
          <a:p>
            <a:pPr rtl="1"/>
            <a:r>
              <a:rPr lang="ar-JO" sz="2800" dirty="0" smtClean="0"/>
              <a:t>ومثاله أيضاً قول شاعر يمدح فارساً:</a:t>
            </a:r>
          </a:p>
          <a:p>
            <a:pPr rtl="1"/>
            <a:r>
              <a:rPr lang="ar-JO" dirty="0" smtClean="0"/>
              <a:t>		</a:t>
            </a:r>
            <a:r>
              <a:rPr lang="ar-JO" sz="2800" dirty="0" smtClean="0">
                <a:solidFill>
                  <a:srgbClr val="FF0000"/>
                </a:solidFill>
              </a:rPr>
              <a:t>وتراه في ظلم الوغى </a:t>
            </a:r>
            <a:r>
              <a:rPr lang="ar-JO" sz="2800" dirty="0" err="1" smtClean="0">
                <a:solidFill>
                  <a:srgbClr val="FF0000"/>
                </a:solidFill>
              </a:rPr>
              <a:t>فتخاله</a:t>
            </a:r>
            <a:r>
              <a:rPr lang="ar-JO" sz="2800" dirty="0" smtClean="0">
                <a:solidFill>
                  <a:srgbClr val="FF0000"/>
                </a:solidFill>
              </a:rPr>
              <a:t>	قمراً يكر على الرجال بكوكب</a:t>
            </a:r>
            <a:endParaRPr lang="ar-JO" dirty="0" smtClean="0">
              <a:solidFill>
                <a:srgbClr val="FF0000"/>
              </a:solidFill>
            </a:endParaRPr>
          </a:p>
          <a:p>
            <a:pPr rtl="1"/>
            <a:r>
              <a:rPr lang="ar-JO" sz="2800" dirty="0" smtClean="0"/>
              <a:t>يتضمن المشبه هنا صورة الفارس وبيده سيف لامع يتخلل غبار المعركة ويتضمن المشبه </a:t>
            </a:r>
            <a:r>
              <a:rPr lang="ar-JO" sz="2800" dirty="0" err="1" smtClean="0"/>
              <a:t>به</a:t>
            </a:r>
            <a:r>
              <a:rPr lang="ar-JO" sz="2800" dirty="0" smtClean="0"/>
              <a:t> صورة القمر الذي يتخلل ظلمة السماء وقد اتصل </a:t>
            </a:r>
            <a:r>
              <a:rPr lang="ar-JO" sz="2800" dirty="0" err="1" smtClean="0"/>
              <a:t>به</a:t>
            </a:r>
            <a:r>
              <a:rPr lang="ar-JO" sz="2800" dirty="0" smtClean="0"/>
              <a:t> كوكب مضيء. ومن هنا ينشأ وجه الشبه هيئة مشكلة من شيء مضيء لامع يبدي شيئاً متلألئاً في وسط شيء أسود مظلم.</a:t>
            </a:r>
          </a:p>
          <a:p>
            <a:pPr rtl="1"/>
            <a:endParaRPr lang="ar-JO" dirty="0" smtClean="0"/>
          </a:p>
          <a:p>
            <a:pPr rtl="1"/>
            <a:endParaRPr lang="ar-JO" dirty="0" smtClean="0"/>
          </a:p>
          <a:p>
            <a:pPr rtl="1"/>
            <a:endParaRPr lang="ar-JO" dirty="0" smtClean="0"/>
          </a:p>
          <a:p>
            <a:pPr rtl="1"/>
            <a:endParaRPr lang="ar-JO" dirty="0" smtClean="0"/>
          </a:p>
          <a:p>
            <a:pPr rtl="1"/>
            <a:endParaRPr lang="ar-JO" dirty="0" smtClean="0"/>
          </a:p>
          <a:p>
            <a:pPr rtl="1"/>
            <a:endParaRPr lang="ar-AE" dirty="0"/>
          </a:p>
        </p:txBody>
      </p:sp>
      <p:sp>
        <p:nvSpPr>
          <p:cNvPr id="4" name="Slide Number Placeholder 3"/>
          <p:cNvSpPr>
            <a:spLocks noGrp="1"/>
          </p:cNvSpPr>
          <p:nvPr/>
        </p:nvSpPr>
        <p:spPr bwMode="auto">
          <a:xfrm>
            <a:off x="5003800" y="43592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5"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b="1" dirty="0" smtClean="0">
                <a:cs typeface="Arial" pitchFamily="34" charset="0"/>
              </a:rPr>
              <a:t>أولاً- تشبيه التمثيل (3).</a:t>
            </a:r>
            <a:endParaRPr lang="ar-AE" dirty="0"/>
          </a:p>
        </p:txBody>
      </p:sp>
      <p:sp>
        <p:nvSpPr>
          <p:cNvPr id="3" name="عنصر نائب للمحتوى 2"/>
          <p:cNvSpPr>
            <a:spLocks noGrp="1"/>
          </p:cNvSpPr>
          <p:nvPr>
            <p:ph idx="1"/>
          </p:nvPr>
        </p:nvSpPr>
        <p:spPr/>
        <p:txBody>
          <a:bodyPr/>
          <a:lstStyle/>
          <a:p>
            <a:pPr rtl="1"/>
            <a:r>
              <a:rPr lang="ar-JO" sz="2800" dirty="0" smtClean="0"/>
              <a:t>ومثاله كذلك قول الشاعر:</a:t>
            </a:r>
          </a:p>
          <a:p>
            <a:pPr algn="ctr" rtl="1"/>
            <a:r>
              <a:rPr lang="ar-JO" sz="2800" dirty="0" smtClean="0"/>
              <a:t>	</a:t>
            </a:r>
            <a:r>
              <a:rPr lang="ar-JO" sz="2800" dirty="0" smtClean="0">
                <a:solidFill>
                  <a:srgbClr val="FF0000"/>
                </a:solidFill>
              </a:rPr>
              <a:t>كأنه وكأن الكأس في فمه	هلالُ أول شهر غاب في شفقِ</a:t>
            </a:r>
          </a:p>
          <a:p>
            <a:pPr rtl="1"/>
            <a:r>
              <a:rPr lang="ar-JO" sz="2800" dirty="0" smtClean="0"/>
              <a:t>يتضمن المشبه هنا صورة إنسان وقد دخل بعض الكأس في فمه، ويتضمن المشبه </a:t>
            </a:r>
            <a:r>
              <a:rPr lang="ar-JO" sz="2800" dirty="0" err="1" smtClean="0"/>
              <a:t>به</a:t>
            </a:r>
            <a:r>
              <a:rPr lang="ar-JO" sz="2800" dirty="0" smtClean="0"/>
              <a:t> صورة القمر وقد غاب جله في ظلمة السماء فما بقي منه سوى جزء مقوس مضيء. ومن هنا ينشأ وجه الشبه الذي هو هيئة مشكلة من شيء مقوس مضيء لامع وسط شيء غير لامع.</a:t>
            </a:r>
          </a:p>
          <a:p>
            <a:pPr rtl="1"/>
            <a:r>
              <a:rPr lang="ar-JO" sz="2800" dirty="0" smtClean="0"/>
              <a:t>وكما في قول بشار بن برد:</a:t>
            </a:r>
          </a:p>
          <a:p>
            <a:pPr algn="ctr" rtl="1"/>
            <a:r>
              <a:rPr lang="ar-JO" sz="2800" dirty="0" smtClean="0"/>
              <a:t>	</a:t>
            </a:r>
            <a:r>
              <a:rPr lang="ar-JO" sz="2800" dirty="0" smtClean="0">
                <a:solidFill>
                  <a:srgbClr val="FF0000"/>
                </a:solidFill>
              </a:rPr>
              <a:t>كأن مثار النقع فوق رؤوسنا		وأسيافنا ليل تهاوى كواكبهْ</a:t>
            </a:r>
          </a:p>
          <a:p>
            <a:pPr rtl="1"/>
            <a:r>
              <a:rPr lang="ar-JO" sz="2800" dirty="0" smtClean="0"/>
              <a:t>لعلنا نلحظ أن وجه الشبه هنا هو شيء لامع متحرك وسط شيء أسود مظلم.</a:t>
            </a:r>
          </a:p>
          <a:p>
            <a:pPr rtl="1"/>
            <a:endParaRPr lang="ar-JO" sz="2800" dirty="0" smtClean="0"/>
          </a:p>
          <a:p>
            <a:pPr rtl="1"/>
            <a:endParaRPr lang="ar-JO" sz="2800" dirty="0" smtClean="0"/>
          </a:p>
          <a:p>
            <a:pPr rtl="1"/>
            <a:endParaRPr lang="ar-JO" sz="2800" dirty="0" smtClean="0"/>
          </a:p>
          <a:p>
            <a:pPr rtl="1"/>
            <a:endParaRPr lang="ar-JO" sz="2800" dirty="0" smtClean="0"/>
          </a:p>
          <a:p>
            <a:pPr rtl="1"/>
            <a:endParaRPr lang="ar-JO" sz="2800" dirty="0" smtClean="0"/>
          </a:p>
          <a:p>
            <a:pPr rtl="1"/>
            <a:endParaRPr lang="ar-JO" sz="2800" dirty="0" smtClean="0"/>
          </a:p>
          <a:p>
            <a:pPr rtl="1"/>
            <a:endParaRPr lang="ar-JO" sz="2800" dirty="0" smtClean="0"/>
          </a:p>
          <a:p>
            <a:pPr rtl="1"/>
            <a:endParaRPr lang="ar-JO" sz="2800" dirty="0" smtClean="0"/>
          </a:p>
          <a:p>
            <a:endParaRPr lang="ar-JO" sz="2800" dirty="0" smtClean="0"/>
          </a:p>
          <a:p>
            <a:endParaRPr lang="ar-JO" sz="2800" dirty="0" smtClean="0"/>
          </a:p>
          <a:p>
            <a:endParaRPr lang="ar-JO" sz="2800" dirty="0" smtClean="0"/>
          </a:p>
          <a:p>
            <a:endParaRPr lang="ar-JO" sz="2800" dirty="0" smtClean="0"/>
          </a:p>
          <a:p>
            <a:endParaRPr lang="ar-JO" sz="2800" dirty="0" smtClean="0"/>
          </a:p>
          <a:p>
            <a:endParaRPr lang="ar-JO" sz="2800" dirty="0" smtClean="0"/>
          </a:p>
          <a:p>
            <a:endParaRPr lang="ar-JO" sz="2800" dirty="0" smtClean="0"/>
          </a:p>
          <a:p>
            <a:endParaRPr lang="ar-AE" sz="2800" dirty="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b="1" dirty="0" smtClean="0">
                <a:cs typeface="Arial" pitchFamily="34" charset="0"/>
              </a:rPr>
              <a:t>أولاً- تشبيه التمثيل (4).</a:t>
            </a:r>
            <a:endParaRPr lang="ar-AE" dirty="0"/>
          </a:p>
        </p:txBody>
      </p:sp>
      <p:sp>
        <p:nvSpPr>
          <p:cNvPr id="3" name="عنصر نائب للمحتوى 2"/>
          <p:cNvSpPr>
            <a:spLocks noGrp="1"/>
          </p:cNvSpPr>
          <p:nvPr>
            <p:ph idx="1"/>
          </p:nvPr>
        </p:nvSpPr>
        <p:spPr/>
        <p:txBody>
          <a:bodyPr/>
          <a:lstStyle/>
          <a:p>
            <a:r>
              <a:rPr lang="ar-JO" sz="2400" dirty="0" smtClean="0"/>
              <a:t>وكما في قوله تعالى: ”</a:t>
            </a:r>
            <a:r>
              <a:rPr lang="ar-JO" sz="2400" dirty="0" smtClean="0">
                <a:solidFill>
                  <a:srgbClr val="FF0000"/>
                </a:solidFill>
              </a:rPr>
              <a:t>مثَلُ الذين حُمّلوا التوراةَ ثم لم يحملوها كمثَل الحمار يحمل أسفاراً</a:t>
            </a:r>
            <a:r>
              <a:rPr lang="ar-JO" sz="2400" dirty="0" smtClean="0"/>
              <a:t>“.</a:t>
            </a:r>
          </a:p>
          <a:p>
            <a:r>
              <a:rPr lang="ar-JO" sz="2400" dirty="0" smtClean="0"/>
              <a:t>	لعلنا نلحظ هنا أن وجه الشبه هو صورة مَنْ هُيّئت له نفائس الأشياء فلم يزدد </a:t>
            </a:r>
            <a:r>
              <a:rPr lang="ar-JO" sz="2400" dirty="0" err="1" smtClean="0"/>
              <a:t>بها</a:t>
            </a:r>
            <a:r>
              <a:rPr lang="ar-JO" sz="2400" dirty="0" smtClean="0"/>
              <a:t> إلا تعباً وخسارة.</a:t>
            </a:r>
          </a:p>
          <a:p>
            <a:r>
              <a:rPr lang="ar-JO" sz="2400" dirty="0" smtClean="0"/>
              <a:t>وقول ابن المعتز:</a:t>
            </a:r>
          </a:p>
          <a:p>
            <a:pPr algn="ctr" rtl="1"/>
            <a:r>
              <a:rPr lang="ar-JO" sz="2400" dirty="0" smtClean="0"/>
              <a:t>		</a:t>
            </a:r>
            <a:r>
              <a:rPr lang="ar-JO" sz="2400" dirty="0" smtClean="0">
                <a:solidFill>
                  <a:srgbClr val="FF0000"/>
                </a:solidFill>
              </a:rPr>
              <a:t>قد انقضت دولة الصيام وقد		بشر سقم الهلال بالعيد</a:t>
            </a:r>
          </a:p>
          <a:p>
            <a:pPr algn="ctr" rtl="1"/>
            <a:r>
              <a:rPr lang="ar-JO" sz="2400" dirty="0" smtClean="0">
                <a:solidFill>
                  <a:srgbClr val="FF0000"/>
                </a:solidFill>
              </a:rPr>
              <a:t>		يتلو </a:t>
            </a:r>
            <a:r>
              <a:rPr lang="ar-JO" sz="2400" dirty="0" err="1" smtClean="0">
                <a:solidFill>
                  <a:srgbClr val="FF0000"/>
                </a:solidFill>
              </a:rPr>
              <a:t>الثريا</a:t>
            </a:r>
            <a:r>
              <a:rPr lang="ar-JO" sz="2400" dirty="0" smtClean="0">
                <a:solidFill>
                  <a:srgbClr val="FF0000"/>
                </a:solidFill>
              </a:rPr>
              <a:t> كفاغر شــــــــره		يفتح فاه لأكـــل عنقود</a:t>
            </a:r>
          </a:p>
          <a:p>
            <a:pPr rtl="1"/>
            <a:r>
              <a:rPr lang="ar-JO" sz="2400" dirty="0" smtClean="0"/>
              <a:t>وقول ابن الرومي:</a:t>
            </a:r>
          </a:p>
          <a:p>
            <a:pPr algn="ctr" rtl="1"/>
            <a:r>
              <a:rPr lang="ar-JO" sz="2400" dirty="0" smtClean="0"/>
              <a:t>		</a:t>
            </a:r>
            <a:r>
              <a:rPr lang="ar-JO" sz="2400" dirty="0" smtClean="0">
                <a:solidFill>
                  <a:srgbClr val="FF0000"/>
                </a:solidFill>
              </a:rPr>
              <a:t>أول بدء المشيب واحــدة	تشعل ما جاورت من الشَّعَرِ</a:t>
            </a:r>
          </a:p>
          <a:p>
            <a:pPr algn="ctr" rtl="1"/>
            <a:r>
              <a:rPr lang="ar-JO" sz="2400" dirty="0" smtClean="0">
                <a:solidFill>
                  <a:srgbClr val="FF0000"/>
                </a:solidFill>
              </a:rPr>
              <a:t>		مثلُ الحريق العظيم تبدؤه	أوّلَ صــــولٍ صغيرةُ الشّررِ</a:t>
            </a:r>
            <a:endParaRPr lang="ar-JO" sz="2800" dirty="0" smtClean="0">
              <a:solidFill>
                <a:srgbClr val="FF0000"/>
              </a:solidFill>
            </a:endParaRPr>
          </a:p>
          <a:p>
            <a:pPr rtl="1"/>
            <a:endParaRPr lang="ar-JO" sz="2800" dirty="0" smtClean="0"/>
          </a:p>
          <a:p>
            <a:pPr rtl="1"/>
            <a:endParaRPr lang="ar-JO" sz="2800" dirty="0" smtClean="0"/>
          </a:p>
          <a:p>
            <a:pPr rtl="1"/>
            <a:endParaRPr lang="ar-JO" sz="2800" dirty="0" smtClean="0"/>
          </a:p>
          <a:p>
            <a:pPr rtl="1"/>
            <a:endParaRPr lang="ar-AE" sz="2800" dirty="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التشبيه غير التمثيلي.</a:t>
            </a:r>
            <a:endParaRPr lang="ar-AE" dirty="0"/>
          </a:p>
        </p:txBody>
      </p:sp>
      <p:sp>
        <p:nvSpPr>
          <p:cNvPr id="3" name="عنصر نائب للمحتوى 2"/>
          <p:cNvSpPr>
            <a:spLocks noGrp="1"/>
          </p:cNvSpPr>
          <p:nvPr>
            <p:ph idx="1"/>
          </p:nvPr>
        </p:nvSpPr>
        <p:spPr/>
        <p:txBody>
          <a:bodyPr/>
          <a:lstStyle/>
          <a:p>
            <a:r>
              <a:rPr lang="ar-JO" sz="2800" dirty="0" smtClean="0"/>
              <a:t>يقابل تشبيه التمثيل تشبيهاً غير تمثيلي وهو ما كان فيه وجه الشبه عكس ما يكون في تشبيه التمثيل؛ أي يكون وجه الشبه منتزعاً من غير مركبين ولا يكون وجهاً مركباً، وهذا لا يتعارض مع تعدد وجوه الشبه التي لا تشكل تركيباً.</a:t>
            </a:r>
          </a:p>
          <a:p>
            <a:r>
              <a:rPr lang="ar-JO" sz="2800" dirty="0" smtClean="0"/>
              <a:t>مثاله قول امرئ </a:t>
            </a:r>
            <a:r>
              <a:rPr lang="ar-JO" sz="2800" dirty="0" err="1" smtClean="0"/>
              <a:t>القيس</a:t>
            </a:r>
            <a:r>
              <a:rPr lang="ar-JO" sz="2800" dirty="0" smtClean="0"/>
              <a:t>:</a:t>
            </a:r>
          </a:p>
          <a:p>
            <a:pPr algn="ctr"/>
            <a:r>
              <a:rPr lang="ar-JO" sz="2800" dirty="0" smtClean="0"/>
              <a:t>	</a:t>
            </a:r>
            <a:r>
              <a:rPr lang="ar-JO" sz="2800" dirty="0" smtClean="0">
                <a:solidFill>
                  <a:srgbClr val="FF0000"/>
                </a:solidFill>
              </a:rPr>
              <a:t>وليل كموج البحر أرخى </a:t>
            </a:r>
            <a:r>
              <a:rPr lang="ar-JO" sz="2800" dirty="0" err="1" smtClean="0">
                <a:solidFill>
                  <a:srgbClr val="FF0000"/>
                </a:solidFill>
              </a:rPr>
              <a:t>سدوله</a:t>
            </a:r>
            <a:r>
              <a:rPr lang="ar-JO" sz="2800" dirty="0" smtClean="0">
                <a:solidFill>
                  <a:srgbClr val="FF0000"/>
                </a:solidFill>
              </a:rPr>
              <a:t>    علي بأنواع الهموم ليبتلي</a:t>
            </a:r>
          </a:p>
          <a:p>
            <a:r>
              <a:rPr lang="ar-JO" sz="2800" dirty="0" smtClean="0"/>
              <a:t>وجه الشبه هنا هو شيء أسود ممتد. وهو وجه شبه مفرد لا تركيب فيه.</a:t>
            </a:r>
          </a:p>
          <a:p>
            <a:r>
              <a:rPr lang="ar-JO" sz="2800" dirty="0" smtClean="0"/>
              <a:t> وأمثلة هذا النوع كثيرة فيما تقدم من شواهد التشبيه في المحاضرتين الأخيرتين قبل هذه المحاضرة.</a:t>
            </a:r>
            <a:endParaRPr lang="ar-AE" sz="2800" dirty="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b="1" dirty="0" smtClean="0">
                <a:cs typeface="Arial" pitchFamily="34" charset="0"/>
              </a:rPr>
              <a:t>ثانياً- التشبيه المقلوب (1).</a:t>
            </a:r>
            <a:endParaRPr lang="ar-AE" dirty="0"/>
          </a:p>
        </p:txBody>
      </p:sp>
      <p:sp>
        <p:nvSpPr>
          <p:cNvPr id="3" name="عنصر نائب للمحتوى 2"/>
          <p:cNvSpPr>
            <a:spLocks noGrp="1"/>
          </p:cNvSpPr>
          <p:nvPr>
            <p:ph idx="1"/>
          </p:nvPr>
        </p:nvSpPr>
        <p:spPr/>
        <p:txBody>
          <a:bodyPr/>
          <a:lstStyle/>
          <a:p>
            <a:pPr rtl="1"/>
            <a:r>
              <a:rPr lang="ar-JO" sz="2800" dirty="0" smtClean="0">
                <a:solidFill>
                  <a:srgbClr val="FF0000"/>
                </a:solidFill>
              </a:rPr>
              <a:t>ثانياً- التشبيه المقلوب:</a:t>
            </a:r>
          </a:p>
          <a:p>
            <a:pPr algn="just" rtl="1"/>
            <a:r>
              <a:rPr lang="ar-JO" sz="2800" dirty="0" smtClean="0"/>
              <a:t>	التشبيه المقلوب هو جعل المشبه مشبهاً </a:t>
            </a:r>
            <a:r>
              <a:rPr lang="ar-JO" sz="2800" dirty="0" err="1" smtClean="0"/>
              <a:t>به</a:t>
            </a:r>
            <a:r>
              <a:rPr lang="ar-JO" sz="2800" dirty="0" smtClean="0"/>
              <a:t> والمشبه </a:t>
            </a:r>
            <a:r>
              <a:rPr lang="ar-JO" sz="2800" dirty="0" err="1" smtClean="0"/>
              <a:t>به</a:t>
            </a:r>
            <a:r>
              <a:rPr lang="ar-JO" sz="2800" dirty="0" smtClean="0"/>
              <a:t> مشبهاً من أجل المبالغة في صفات المشبه. وهذا يعنى قلب بنية التشبيه المألوفة، وهي التي تأتي على وفق الأصول والفروع، الأصول تعنى ما اعتاد العرب على أن تكون مشبهات </a:t>
            </a:r>
            <a:r>
              <a:rPr lang="ar-JO" sz="2800" dirty="0" err="1" smtClean="0"/>
              <a:t>بها</a:t>
            </a:r>
            <a:r>
              <a:rPr lang="ar-JO" sz="2800" dirty="0" smtClean="0"/>
              <a:t>، والفروع مشبهات ، فقولنا: (محمد كالأسد في الشجاعة) مبني على أن محمداً (فرع) مشبه وأسداً (أصل) مشبه </a:t>
            </a:r>
            <a:r>
              <a:rPr lang="ar-JO" sz="2800" dirty="0" err="1" smtClean="0"/>
              <a:t>به</a:t>
            </a:r>
            <a:r>
              <a:rPr lang="ar-JO" sz="2800" dirty="0" smtClean="0"/>
              <a:t>، فلو قلنا: (الأسد كمحمد في الشجاعة) لقلبنا البنية، فتكون عندئذ تشبيهاً مقلوباً.</a:t>
            </a:r>
          </a:p>
          <a:p>
            <a:pPr rtl="1"/>
            <a:endParaRPr lang="ar-JO" dirty="0" smtClean="0"/>
          </a:p>
          <a:p>
            <a:pPr rtl="1"/>
            <a:endParaRPr lang="ar-JO" dirty="0" smtClean="0"/>
          </a:p>
          <a:p>
            <a:pPr rtl="1"/>
            <a:endParaRPr lang="ar-JO" dirty="0" smtClean="0"/>
          </a:p>
          <a:p>
            <a:pPr rtl="1"/>
            <a:endParaRPr lang="ar-JO" dirty="0" smtClean="0"/>
          </a:p>
          <a:p>
            <a:pPr rtl="1"/>
            <a:endParaRPr lang="ar-JO" dirty="0" smtClean="0"/>
          </a:p>
          <a:p>
            <a:pPr rtl="1"/>
            <a:endParaRPr lang="ar-JO" dirty="0" smtClean="0"/>
          </a:p>
          <a:p>
            <a:pPr rtl="1"/>
            <a:endParaRPr lang="ar-AE" dirty="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9</a:t>
            </a:fld>
            <a:endParaRPr lang="en-US" dirty="0" smtClean="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b="1" dirty="0" smtClean="0">
                <a:cs typeface="Arial" pitchFamily="34" charset="0"/>
              </a:rPr>
              <a:t>ثانياً- التشبيه المقلوب (2).</a:t>
            </a:r>
            <a:endParaRPr lang="ar-AE" dirty="0"/>
          </a:p>
        </p:txBody>
      </p:sp>
      <p:sp>
        <p:nvSpPr>
          <p:cNvPr id="3" name="عنصر نائب للمحتوى 2"/>
          <p:cNvSpPr>
            <a:spLocks noGrp="1"/>
          </p:cNvSpPr>
          <p:nvPr>
            <p:ph idx="1"/>
          </p:nvPr>
        </p:nvSpPr>
        <p:spPr/>
        <p:txBody>
          <a:bodyPr/>
          <a:lstStyle/>
          <a:p>
            <a:pPr rtl="1"/>
            <a:r>
              <a:rPr lang="ar-JO" sz="2800" dirty="0" smtClean="0"/>
              <a:t>مثاله قول البحتري:</a:t>
            </a:r>
          </a:p>
          <a:p>
            <a:pPr rtl="1"/>
            <a:r>
              <a:rPr lang="ar-JO" sz="2800" dirty="0" smtClean="0"/>
              <a:t>	</a:t>
            </a:r>
            <a:r>
              <a:rPr lang="ar-JO" sz="2800" dirty="0" smtClean="0">
                <a:solidFill>
                  <a:srgbClr val="FF0000"/>
                </a:solidFill>
              </a:rPr>
              <a:t>في طلعة البدر شيء من محاسنها	وللقضيب نصيب من تثنيها</a:t>
            </a:r>
          </a:p>
          <a:p>
            <a:pPr algn="just" rtl="1"/>
            <a:r>
              <a:rPr lang="ar-JO" sz="2800" dirty="0" smtClean="0"/>
              <a:t>في البيت تشبيهان شبه الشاعر في الأول طلعة البدر وهو أصل بمحاسن المحبوبة وهي فرع، وفي التشبيه الثاني شبه ما في القضيب من ليونة الحركة وهو أصل بما في المحبوبة من تثنٍ وليونة، ولا شك في أن هذه البنية تبالغ في صفات المحبوبة.</a:t>
            </a:r>
          </a:p>
          <a:p>
            <a:pPr rtl="1"/>
            <a:r>
              <a:rPr lang="ar-JO" sz="2800" dirty="0" smtClean="0"/>
              <a:t>وكما في قول ابن المعتز:</a:t>
            </a:r>
          </a:p>
          <a:p>
            <a:pPr rtl="1"/>
            <a:r>
              <a:rPr lang="ar-JO" sz="2800" dirty="0" smtClean="0"/>
              <a:t>		</a:t>
            </a:r>
            <a:r>
              <a:rPr lang="ar-JO" sz="2800" dirty="0" smtClean="0">
                <a:solidFill>
                  <a:srgbClr val="FF0000"/>
                </a:solidFill>
              </a:rPr>
              <a:t>ولاح ضوء </a:t>
            </a:r>
            <a:r>
              <a:rPr lang="ar-JO" sz="2800" dirty="0" err="1" smtClean="0">
                <a:solidFill>
                  <a:srgbClr val="FF0000"/>
                </a:solidFill>
              </a:rPr>
              <a:t>قُمير</a:t>
            </a:r>
            <a:r>
              <a:rPr lang="ar-JO" sz="2800" dirty="0" smtClean="0">
                <a:solidFill>
                  <a:srgbClr val="FF0000"/>
                </a:solidFill>
              </a:rPr>
              <a:t> كاد يفضحنا	مثلَ </a:t>
            </a:r>
            <a:r>
              <a:rPr lang="ar-JO" sz="2800" dirty="0" err="1" smtClean="0">
                <a:solidFill>
                  <a:srgbClr val="FF0000"/>
                </a:solidFill>
              </a:rPr>
              <a:t>القُلامة</a:t>
            </a:r>
            <a:r>
              <a:rPr lang="ar-JO" sz="2800" dirty="0" smtClean="0">
                <a:solidFill>
                  <a:srgbClr val="FF0000"/>
                </a:solidFill>
              </a:rPr>
              <a:t> قد قُدّت من الظّفْرِ</a:t>
            </a:r>
          </a:p>
          <a:p>
            <a:pPr rtl="1"/>
            <a:r>
              <a:rPr lang="ar-JO" sz="2800" dirty="0" smtClean="0"/>
              <a:t>وقوله:	</a:t>
            </a:r>
            <a:r>
              <a:rPr lang="ar-JO" sz="2800" dirty="0" smtClean="0">
                <a:solidFill>
                  <a:srgbClr val="FF0000"/>
                </a:solidFill>
              </a:rPr>
              <a:t>والصبحُ في </a:t>
            </a:r>
            <a:r>
              <a:rPr lang="ar-JO" sz="2800" dirty="0" err="1" smtClean="0">
                <a:solidFill>
                  <a:srgbClr val="FF0000"/>
                </a:solidFill>
              </a:rPr>
              <a:t>طرّة</a:t>
            </a:r>
            <a:r>
              <a:rPr lang="ar-JO" sz="2800" dirty="0" smtClean="0">
                <a:solidFill>
                  <a:srgbClr val="FF0000"/>
                </a:solidFill>
              </a:rPr>
              <a:t> ليل مسفر	كأنه غرّة مُهر أشقر</a:t>
            </a:r>
          </a:p>
          <a:p>
            <a:pPr rtl="1"/>
            <a:endParaRPr lang="ar-JO" sz="2800" dirty="0" smtClean="0"/>
          </a:p>
          <a:p>
            <a:pPr rtl="1"/>
            <a:endParaRPr lang="ar-JO" dirty="0" smtClean="0"/>
          </a:p>
          <a:p>
            <a:pPr rtl="1"/>
            <a:endParaRPr lang="ar-JO" dirty="0" smtClean="0"/>
          </a:p>
          <a:p>
            <a:pPr rtl="1"/>
            <a:endParaRPr lang="ar-JO" dirty="0" smtClean="0"/>
          </a:p>
          <a:p>
            <a:pPr rtl="1"/>
            <a:endParaRPr lang="ar-JO" dirty="0" smtClean="0"/>
          </a:p>
          <a:p>
            <a:pPr rtl="1"/>
            <a:endParaRPr lang="ar-JO" dirty="0" smtClean="0"/>
          </a:p>
          <a:p>
            <a:pPr rtl="1"/>
            <a:endParaRPr lang="ar-JO" dirty="0" smtClean="0"/>
          </a:p>
          <a:p>
            <a:pPr rtl="1"/>
            <a:endParaRPr lang="ar-JO" dirty="0" smtClean="0"/>
          </a:p>
          <a:p>
            <a:pPr rtl="1"/>
            <a:endParaRPr lang="ar-AE" dirty="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10</a:t>
            </a:fld>
            <a:endParaRPr lang="en-US" dirty="0" smtClean="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b="1" dirty="0" smtClean="0">
                <a:cs typeface="Arial" pitchFamily="34" charset="0"/>
              </a:rPr>
              <a:t>ثانياً- التشبيه المقلوب (3).</a:t>
            </a:r>
            <a:endParaRPr lang="ar-AE" dirty="0"/>
          </a:p>
        </p:txBody>
      </p:sp>
      <p:sp>
        <p:nvSpPr>
          <p:cNvPr id="3" name="عنصر نائب للمحتوى 2"/>
          <p:cNvSpPr>
            <a:spLocks noGrp="1"/>
          </p:cNvSpPr>
          <p:nvPr>
            <p:ph idx="1"/>
          </p:nvPr>
        </p:nvSpPr>
        <p:spPr/>
        <p:txBody>
          <a:bodyPr/>
          <a:lstStyle/>
          <a:p>
            <a:pPr rtl="1"/>
            <a:r>
              <a:rPr lang="ar-JO" sz="2800" dirty="0" smtClean="0"/>
              <a:t>وقول محمد بن وُهَيْب الحميري في مدح المأمون:</a:t>
            </a:r>
          </a:p>
          <a:p>
            <a:pPr algn="ctr" rtl="1"/>
            <a:r>
              <a:rPr lang="ar-JO" dirty="0" smtClean="0"/>
              <a:t>		</a:t>
            </a:r>
            <a:r>
              <a:rPr lang="ar-JO" sz="2800" dirty="0" smtClean="0">
                <a:solidFill>
                  <a:srgbClr val="FF0000"/>
                </a:solidFill>
              </a:rPr>
              <a:t>وبدا الصباح كأن غرّتَه		وجه الخليفة حين يمتدح</a:t>
            </a:r>
            <a:endParaRPr lang="ar-JO" dirty="0" smtClean="0">
              <a:solidFill>
                <a:srgbClr val="FF0000"/>
              </a:solidFill>
            </a:endParaRPr>
          </a:p>
          <a:p>
            <a:pPr rtl="1"/>
            <a:r>
              <a:rPr lang="ar-JO" sz="2800" dirty="0" smtClean="0"/>
              <a:t>وقول البحتري:</a:t>
            </a:r>
          </a:p>
          <a:p>
            <a:pPr algn="ctr" rtl="1"/>
            <a:r>
              <a:rPr lang="ar-JO" dirty="0" smtClean="0"/>
              <a:t>		</a:t>
            </a:r>
            <a:r>
              <a:rPr lang="ar-JO" sz="2800" dirty="0" smtClean="0">
                <a:solidFill>
                  <a:srgbClr val="FF0000"/>
                </a:solidFill>
              </a:rPr>
              <a:t>كأن سناها </a:t>
            </a:r>
            <a:r>
              <a:rPr lang="ar-JO" sz="2800" dirty="0" err="1" smtClean="0">
                <a:solidFill>
                  <a:srgbClr val="FF0000"/>
                </a:solidFill>
              </a:rPr>
              <a:t>بالعشيّ</a:t>
            </a:r>
            <a:r>
              <a:rPr lang="ar-JO" sz="2800" dirty="0" smtClean="0">
                <a:solidFill>
                  <a:srgbClr val="FF0000"/>
                </a:solidFill>
              </a:rPr>
              <a:t> لصبحها	تبسم عيسى حين يلفظ بالوعد</a:t>
            </a:r>
            <a:endParaRPr lang="ar-JO" dirty="0" smtClean="0">
              <a:solidFill>
                <a:srgbClr val="FF0000"/>
              </a:solidFill>
            </a:endParaRPr>
          </a:p>
          <a:p>
            <a:pPr rtl="1"/>
            <a:r>
              <a:rPr lang="ar-JO" sz="2800" dirty="0" smtClean="0"/>
              <a:t>وقول شاعر:</a:t>
            </a:r>
          </a:p>
          <a:p>
            <a:pPr algn="ctr" rtl="1"/>
            <a:r>
              <a:rPr lang="ar-JO" sz="2800" dirty="0" smtClean="0"/>
              <a:t>	</a:t>
            </a:r>
            <a:r>
              <a:rPr lang="ar-JO" sz="2800" dirty="0" smtClean="0">
                <a:solidFill>
                  <a:srgbClr val="FF0000"/>
                </a:solidFill>
              </a:rPr>
              <a:t>أحِنُّ لهم ودونهم فلاة		كأن </a:t>
            </a:r>
            <a:r>
              <a:rPr lang="ar-JO" sz="2800" dirty="0" err="1" smtClean="0">
                <a:solidFill>
                  <a:srgbClr val="FF0000"/>
                </a:solidFill>
              </a:rPr>
              <a:t>فسيحها</a:t>
            </a:r>
            <a:r>
              <a:rPr lang="ar-JO" sz="2800" dirty="0" smtClean="0">
                <a:solidFill>
                  <a:srgbClr val="FF0000"/>
                </a:solidFill>
              </a:rPr>
              <a:t> صدر الحليم</a:t>
            </a:r>
            <a:endParaRPr lang="en-US" sz="2800" dirty="0" smtClean="0">
              <a:solidFill>
                <a:srgbClr val="FF0000"/>
              </a:solidFill>
            </a:endParaRPr>
          </a:p>
          <a:p>
            <a:pPr rtl="1"/>
            <a:endParaRPr lang="en-US" dirty="0" smtClean="0"/>
          </a:p>
          <a:p>
            <a:pPr rtl="1"/>
            <a:endParaRPr lang="en-US" dirty="0" smtClean="0"/>
          </a:p>
          <a:p>
            <a:pPr rtl="1"/>
            <a:endParaRPr lang="en-US" dirty="0" smtClean="0"/>
          </a:p>
          <a:p>
            <a:pPr rtl="1"/>
            <a:endParaRPr lang="en-US" dirty="0" smtClean="0"/>
          </a:p>
          <a:p>
            <a:pPr rtl="1"/>
            <a:endParaRPr lang="en-US" dirty="0" smtClean="0"/>
          </a:p>
          <a:p>
            <a:pPr rtl="1"/>
            <a:endParaRPr lang="en-US" dirty="0" smtClean="0"/>
          </a:p>
          <a:p>
            <a:endParaRPr lang="ar-AE" dirty="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11</a:t>
            </a:fld>
            <a:endParaRPr lang="en-US" dirty="0" smtClean="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ثالثاً- التشبيه الضمني (1):</a:t>
            </a:r>
            <a:endParaRPr lang="ar-AE" dirty="0"/>
          </a:p>
        </p:txBody>
      </p:sp>
      <p:sp>
        <p:nvSpPr>
          <p:cNvPr id="3" name="عنصر نائب للمحتوى 2"/>
          <p:cNvSpPr>
            <a:spLocks noGrp="1"/>
          </p:cNvSpPr>
          <p:nvPr>
            <p:ph idx="1"/>
          </p:nvPr>
        </p:nvSpPr>
        <p:spPr/>
        <p:txBody>
          <a:bodyPr/>
          <a:lstStyle/>
          <a:p>
            <a:pPr rtl="1"/>
            <a:r>
              <a:rPr lang="ar-JO" dirty="0" smtClean="0"/>
              <a:t>ثالثاً- </a:t>
            </a:r>
            <a:r>
              <a:rPr lang="ar-JO" dirty="0" smtClean="0">
                <a:solidFill>
                  <a:srgbClr val="FF0000"/>
                </a:solidFill>
              </a:rPr>
              <a:t>التشبيه الضمني</a:t>
            </a:r>
            <a:r>
              <a:rPr lang="ar-JO" dirty="0" smtClean="0"/>
              <a:t>: لا يأتي هذا التشبيه في صورة من صور التشبيه المعروفة، إذ لا </a:t>
            </a:r>
            <a:r>
              <a:rPr lang="ar-JO" dirty="0" err="1" smtClean="0"/>
              <a:t>ينص</a:t>
            </a:r>
            <a:r>
              <a:rPr lang="ar-JO" dirty="0" smtClean="0"/>
              <a:t> على المشبه والمشبه </a:t>
            </a:r>
            <a:r>
              <a:rPr lang="ar-JO" dirty="0" err="1" smtClean="0"/>
              <a:t>به</a:t>
            </a:r>
            <a:r>
              <a:rPr lang="ar-JO" dirty="0" smtClean="0"/>
              <a:t> صراحة، بل يلمحان في البنية التركيبة التي تتضمنه، وكذلك الحال في الأداة فإنها لا تذكر في هذا التركيب ولا يجوز تقديرها كما هي الحال في التشبيه غير الضمني، وهذا الضرب من التشبيه يؤتى </a:t>
            </a:r>
            <a:r>
              <a:rPr lang="ar-JO" dirty="0" err="1" smtClean="0"/>
              <a:t>به</a:t>
            </a:r>
            <a:r>
              <a:rPr lang="ar-JO" dirty="0" smtClean="0"/>
              <a:t> ليفيد أن الحكم الذي أسند إلى المشبه ممكن.</a:t>
            </a:r>
          </a:p>
          <a:p>
            <a:pPr rtl="1"/>
            <a:endParaRPr lang="ar-JO" dirty="0" smtClean="0"/>
          </a:p>
          <a:p>
            <a:pPr rtl="1"/>
            <a:endParaRPr lang="ar-JO" dirty="0" smtClean="0"/>
          </a:p>
          <a:p>
            <a:pPr rtl="1"/>
            <a:endParaRPr lang="ar-JO" dirty="0" smtClean="0"/>
          </a:p>
          <a:p>
            <a:pPr rtl="1"/>
            <a:endParaRPr lang="ar-JO" dirty="0" smtClean="0"/>
          </a:p>
          <a:p>
            <a:pPr rtl="1"/>
            <a:endParaRPr lang="ar-JO" dirty="0" smtClean="0"/>
          </a:p>
          <a:p>
            <a:pPr rtl="1"/>
            <a:endParaRPr lang="ar-JO" dirty="0" smtClean="0"/>
          </a:p>
          <a:p>
            <a:pPr rtl="1"/>
            <a:endParaRPr lang="ar-JO" dirty="0" smtClean="0"/>
          </a:p>
          <a:p>
            <a:pPr rtl="1"/>
            <a:endParaRPr lang="ar-AE" dirty="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12</a:t>
            </a:fld>
            <a:endParaRPr lang="en-US" dirty="0" smtClean="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ثالثاً- التشبيه الضمني (2):</a:t>
            </a:r>
            <a:endParaRPr lang="ar-AE" dirty="0"/>
          </a:p>
        </p:txBody>
      </p:sp>
      <p:sp>
        <p:nvSpPr>
          <p:cNvPr id="3" name="عنصر نائب للمحتوى 2"/>
          <p:cNvSpPr>
            <a:spLocks noGrp="1"/>
          </p:cNvSpPr>
          <p:nvPr>
            <p:ph idx="1"/>
          </p:nvPr>
        </p:nvSpPr>
        <p:spPr/>
        <p:txBody>
          <a:bodyPr/>
          <a:lstStyle/>
          <a:p>
            <a:r>
              <a:rPr lang="ar-JO" sz="2800" dirty="0" smtClean="0"/>
              <a:t>مثاله قول أبي فراس الحمداني:</a:t>
            </a:r>
          </a:p>
          <a:p>
            <a:pPr algn="ctr" rtl="1"/>
            <a:r>
              <a:rPr lang="ar-JO" sz="2800" dirty="0" smtClean="0"/>
              <a:t>	</a:t>
            </a:r>
            <a:r>
              <a:rPr lang="ar-JO" sz="2800" dirty="0" smtClean="0">
                <a:solidFill>
                  <a:srgbClr val="FF0000"/>
                </a:solidFill>
              </a:rPr>
              <a:t>سيذكرني قومي إذا جَدّ جِدُّهم		وفي الليلة الظلماء يُفْتقد البدر</a:t>
            </a:r>
          </a:p>
          <a:p>
            <a:pPr algn="just" rtl="1"/>
            <a:r>
              <a:rPr lang="ar-JO" sz="2800" dirty="0" smtClean="0"/>
              <a:t>يقول الشاعر هنا: إن قومه سيذكرونه عند اشتداد الخطوب والأهوال عليهم ويطلبونه فلا يجدونه، ويرى أن البدر يفتقد ويطلب عند اشتداد الظلام، لا شك في أن الشاعر هنا يطرق معنيين كل واحد منهما يمثل حالاً من الأحوال ولعلنا نلحظ أن ثمة تشابهاً بين هاتين الحالتين فالشيء (الشاعر والبدر) يحتاج إليه في حالة الشدة والضيق (الجد والليلة الظلماء). وهذه هي حالة التشبيه الضمني.</a:t>
            </a:r>
          </a:p>
          <a:p>
            <a:pPr algn="just" rtl="1"/>
            <a:endParaRPr lang="ar-JO" dirty="0" smtClean="0"/>
          </a:p>
          <a:p>
            <a:pPr algn="just" rtl="1"/>
            <a:endParaRPr lang="ar-JO" dirty="0" smtClean="0"/>
          </a:p>
          <a:p>
            <a:pPr algn="just" rtl="1"/>
            <a:endParaRPr lang="ar-JO" dirty="0" smtClean="0"/>
          </a:p>
          <a:p>
            <a:pPr algn="just" rtl="1"/>
            <a:endParaRPr lang="ar-JO" dirty="0" smtClean="0"/>
          </a:p>
          <a:p>
            <a:pPr rtl="1"/>
            <a:endParaRPr lang="ar-JO" dirty="0" smtClean="0"/>
          </a:p>
          <a:p>
            <a:pPr rtl="1"/>
            <a:endParaRPr lang="ar-JO" dirty="0" smtClean="0"/>
          </a:p>
          <a:p>
            <a:pPr rtl="1"/>
            <a:endParaRPr lang="ar-JO" dirty="0" smtClean="0"/>
          </a:p>
          <a:p>
            <a:pPr rtl="1"/>
            <a:endParaRPr lang="ar-AE" dirty="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13</a:t>
            </a:fld>
            <a:endParaRPr lang="en-US" dirty="0" smtClean="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ثالثاً- التشبيه الضمني (3):</a:t>
            </a:r>
            <a:endParaRPr lang="ar-AE" dirty="0"/>
          </a:p>
        </p:txBody>
      </p:sp>
      <p:sp>
        <p:nvSpPr>
          <p:cNvPr id="3" name="عنصر نائب للمحتوى 2"/>
          <p:cNvSpPr>
            <a:spLocks noGrp="1"/>
          </p:cNvSpPr>
          <p:nvPr>
            <p:ph idx="1"/>
          </p:nvPr>
        </p:nvSpPr>
        <p:spPr/>
        <p:txBody>
          <a:bodyPr/>
          <a:lstStyle/>
          <a:p>
            <a:pPr rtl="1"/>
            <a:r>
              <a:rPr lang="ar-JO" sz="2800" dirty="0" smtClean="0"/>
              <a:t>ومثاله كذلك قول البحتري:</a:t>
            </a:r>
          </a:p>
          <a:p>
            <a:pPr rtl="1"/>
            <a:r>
              <a:rPr lang="ar-JO" sz="2800" dirty="0" smtClean="0"/>
              <a:t>	</a:t>
            </a:r>
            <a:r>
              <a:rPr lang="ar-JO" sz="2800" dirty="0" smtClean="0">
                <a:solidFill>
                  <a:srgbClr val="FF0000"/>
                </a:solidFill>
              </a:rPr>
              <a:t>ضحوك إلى الأبطال وهو يروعهم	وللسيف حدّ حين يسطو ورونقُ</a:t>
            </a:r>
          </a:p>
          <a:p>
            <a:pPr rtl="1"/>
            <a:r>
              <a:rPr lang="ar-JO" sz="2800" dirty="0" smtClean="0"/>
              <a:t>وقول ابن الرومي:</a:t>
            </a:r>
          </a:p>
          <a:p>
            <a:pPr rtl="1"/>
            <a:r>
              <a:rPr lang="ar-JO" sz="2800" dirty="0" smtClean="0"/>
              <a:t>	</a:t>
            </a:r>
            <a:r>
              <a:rPr lang="ar-JO" sz="2800" dirty="0" smtClean="0">
                <a:solidFill>
                  <a:srgbClr val="FF0000"/>
                </a:solidFill>
              </a:rPr>
              <a:t>قد يشيب الفتى وليس عجيباً		أن يُرى النَّورُ في القضيب الرطيبِ</a:t>
            </a:r>
          </a:p>
          <a:p>
            <a:pPr rtl="1"/>
            <a:r>
              <a:rPr lang="ar-JO" sz="2800" dirty="0" smtClean="0"/>
              <a:t>وقول أبي تمام:</a:t>
            </a:r>
          </a:p>
          <a:p>
            <a:pPr rtl="1"/>
            <a:r>
              <a:rPr lang="ar-JO" sz="2800" dirty="0" smtClean="0"/>
              <a:t>	</a:t>
            </a:r>
            <a:r>
              <a:rPr lang="ar-JO" sz="2800" dirty="0" smtClean="0">
                <a:solidFill>
                  <a:srgbClr val="FF0000"/>
                </a:solidFill>
              </a:rPr>
              <a:t>لا تنكري عطل الكريم من الغنى	فالسيل حرب على المكان العالي</a:t>
            </a:r>
          </a:p>
          <a:p>
            <a:pPr rtl="1"/>
            <a:r>
              <a:rPr lang="ar-JO" sz="2800" dirty="0" smtClean="0"/>
              <a:t>وقول أبي العتاهية:</a:t>
            </a:r>
          </a:p>
          <a:p>
            <a:pPr rtl="1"/>
            <a:r>
              <a:rPr lang="ar-JO" sz="2800" dirty="0" smtClean="0"/>
              <a:t>	</a:t>
            </a:r>
            <a:r>
              <a:rPr lang="ar-JO" sz="2800" dirty="0" smtClean="0">
                <a:solidFill>
                  <a:srgbClr val="FF0000"/>
                </a:solidFill>
              </a:rPr>
              <a:t>ترجو النجاة ولم تسلك مسالكها؟	إن السفينة لا تجري على </a:t>
            </a:r>
            <a:r>
              <a:rPr lang="ar-JO" sz="2800" dirty="0" err="1" smtClean="0">
                <a:solidFill>
                  <a:srgbClr val="FF0000"/>
                </a:solidFill>
              </a:rPr>
              <a:t>اليبَسِ</a:t>
            </a:r>
            <a:endParaRPr lang="ar-JO" sz="2800" dirty="0" smtClean="0">
              <a:solidFill>
                <a:srgbClr val="FF0000"/>
              </a:solidFill>
            </a:endParaRPr>
          </a:p>
          <a:p>
            <a:pPr rtl="1"/>
            <a:endParaRPr lang="ar-JO" sz="2800" dirty="0" smtClean="0"/>
          </a:p>
          <a:p>
            <a:pPr rtl="1"/>
            <a:endParaRPr lang="ar-JO" dirty="0" smtClean="0"/>
          </a:p>
          <a:p>
            <a:pPr rtl="1"/>
            <a:endParaRPr lang="ar-JO" dirty="0" smtClean="0"/>
          </a:p>
          <a:p>
            <a:pPr rtl="1"/>
            <a:endParaRPr lang="ar-JO" dirty="0" smtClean="0"/>
          </a:p>
          <a:p>
            <a:pPr rtl="1"/>
            <a:endParaRPr lang="ar-JO" dirty="0" smtClean="0"/>
          </a:p>
          <a:p>
            <a:pPr rtl="1"/>
            <a:endParaRPr lang="ar-JO" dirty="0" smtClean="0"/>
          </a:p>
          <a:p>
            <a:endParaRPr lang="ar-AE" dirty="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14</a:t>
            </a:fld>
            <a:endParaRPr lang="en-US" dirty="0" smtClean="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رابعاً- أغراض التشبيه (1):</a:t>
            </a:r>
            <a:endParaRPr lang="ar-AE" dirty="0"/>
          </a:p>
        </p:txBody>
      </p:sp>
      <p:sp>
        <p:nvSpPr>
          <p:cNvPr id="3" name="عنصر نائب للمحتوى 2"/>
          <p:cNvSpPr>
            <a:spLocks noGrp="1"/>
          </p:cNvSpPr>
          <p:nvPr>
            <p:ph idx="1"/>
          </p:nvPr>
        </p:nvSpPr>
        <p:spPr/>
        <p:txBody>
          <a:bodyPr/>
          <a:lstStyle/>
          <a:p>
            <a:pPr algn="just" rtl="1"/>
            <a:r>
              <a:rPr lang="ar-JO" dirty="0" smtClean="0"/>
              <a:t>عرفنا فيما تقدم أن التشبيه طريقة من طرائق التعبير عن المعاني وأن هذه الطريقة تعتمد على استدعاء معاني للتعبير عن معاني أخرى؛ أنها تستدعي المشبه </a:t>
            </a:r>
            <a:r>
              <a:rPr lang="ar-JO" dirty="0" err="1" smtClean="0"/>
              <a:t>به</a:t>
            </a:r>
            <a:r>
              <a:rPr lang="ar-JO" dirty="0" smtClean="0"/>
              <a:t> لتعبر عن معنى المشبه ولذلك فإن للمعبر بالتشبيه أغراضاً مختلفة باستدعاء المشبه </a:t>
            </a:r>
            <a:r>
              <a:rPr lang="ar-JO" dirty="0" err="1" smtClean="0"/>
              <a:t>به</a:t>
            </a:r>
            <a:r>
              <a:rPr lang="ar-JO" dirty="0" smtClean="0"/>
              <a:t>، من هذه الأغراض:</a:t>
            </a:r>
          </a:p>
          <a:p>
            <a:pPr algn="just" rtl="1"/>
            <a:endParaRPr lang="ar-JO" dirty="0" smtClean="0"/>
          </a:p>
          <a:p>
            <a:pPr algn="just" rtl="1"/>
            <a:endParaRPr lang="ar-JO" dirty="0" smtClean="0"/>
          </a:p>
          <a:p>
            <a:pPr algn="just" rtl="1"/>
            <a:endParaRPr lang="ar-JO" dirty="0" smtClean="0"/>
          </a:p>
          <a:p>
            <a:pPr algn="just" rtl="1"/>
            <a:endParaRPr lang="ar-JO" dirty="0" smtClean="0"/>
          </a:p>
          <a:p>
            <a:pPr rtl="1"/>
            <a:endParaRPr lang="ar-JO" dirty="0" smtClean="0"/>
          </a:p>
          <a:p>
            <a:pPr rtl="1"/>
            <a:endParaRPr lang="ar-JO" dirty="0" smtClean="0"/>
          </a:p>
          <a:p>
            <a:pPr rtl="1"/>
            <a:endParaRPr lang="ar-JO" dirty="0" smtClean="0"/>
          </a:p>
          <a:p>
            <a:pPr rtl="1"/>
            <a:endParaRPr lang="ar-AE" dirty="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15</a:t>
            </a:fld>
            <a:endParaRPr lang="en-US" dirty="0" smtClean="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رابعاً- أغراض التشبيه (2):</a:t>
            </a:r>
            <a:endParaRPr lang="ar-AE" dirty="0"/>
          </a:p>
        </p:txBody>
      </p:sp>
      <p:sp>
        <p:nvSpPr>
          <p:cNvPr id="3" name="عنصر نائب للمحتوى 2"/>
          <p:cNvSpPr>
            <a:spLocks noGrp="1"/>
          </p:cNvSpPr>
          <p:nvPr>
            <p:ph idx="1"/>
          </p:nvPr>
        </p:nvSpPr>
        <p:spPr/>
        <p:txBody>
          <a:bodyPr/>
          <a:lstStyle/>
          <a:p>
            <a:pPr algn="just" rtl="1"/>
            <a:r>
              <a:rPr lang="ar-JO" sz="2800" dirty="0" smtClean="0">
                <a:solidFill>
                  <a:srgbClr val="FF0000"/>
                </a:solidFill>
              </a:rPr>
              <a:t>1-</a:t>
            </a:r>
            <a:r>
              <a:rPr lang="ar-JO" sz="2800" dirty="0" smtClean="0"/>
              <a:t> </a:t>
            </a:r>
            <a:r>
              <a:rPr lang="ar-JO" sz="2800" dirty="0" smtClean="0">
                <a:solidFill>
                  <a:srgbClr val="FF0000"/>
                </a:solidFill>
              </a:rPr>
              <a:t>بيان إمكان وجود المشبه</a:t>
            </a:r>
            <a:r>
              <a:rPr lang="ar-JO" sz="2800" dirty="0" smtClean="0"/>
              <a:t>: يتحقق هذا الغرض عندما يكون في المشبه أمر مستغرب، فيؤتى بالمشبه </a:t>
            </a:r>
            <a:r>
              <a:rPr lang="ar-JO" sz="2800" dirty="0" err="1" smtClean="0"/>
              <a:t>به</a:t>
            </a:r>
            <a:r>
              <a:rPr lang="ar-JO" sz="2800" dirty="0" smtClean="0"/>
              <a:t> ليزول هذا الاستغراب. كما في قول المتنبي:</a:t>
            </a:r>
          </a:p>
          <a:p>
            <a:pPr algn="just" rtl="1"/>
            <a:r>
              <a:rPr lang="ar-JO" sz="2800" dirty="0" smtClean="0"/>
              <a:t>	</a:t>
            </a:r>
            <a:r>
              <a:rPr lang="ar-JO" sz="2800" dirty="0" smtClean="0">
                <a:solidFill>
                  <a:srgbClr val="FF0000"/>
                </a:solidFill>
              </a:rPr>
              <a:t>فإن تَفُقِ الأنام وأنت منهم		فإن المسك بعض دم الغزال</a:t>
            </a:r>
          </a:p>
          <a:p>
            <a:pPr algn="just" rtl="1"/>
            <a:r>
              <a:rPr lang="ar-JO" sz="2800" dirty="0" smtClean="0"/>
              <a:t>لعلنا نلحظ هنا أن التشبيه ضمني؛ إذ ادعى المتنبي أن الممدوح (المشبه) </a:t>
            </a:r>
            <a:r>
              <a:rPr lang="ar-JO" sz="2800" dirty="0" err="1" smtClean="0"/>
              <a:t>مباين</a:t>
            </a:r>
            <a:r>
              <a:rPr lang="ar-JO" sz="2800" dirty="0" smtClean="0"/>
              <a:t> لأصله من الجنس البشري بصفات وخصائص حقيقية متفردة، وهذا الادعاء غريب لأن الناس متشابهون في صفاتهم وخصائصهم وليزيل هذا الاستغراب أتى بالمشبه </a:t>
            </a:r>
            <a:r>
              <a:rPr lang="ar-JO" sz="2800" dirty="0" err="1" smtClean="0"/>
              <a:t>به</a:t>
            </a:r>
            <a:r>
              <a:rPr lang="ar-JO" sz="2800" dirty="0" smtClean="0"/>
              <a:t> الذي يثبت أن المسك وإن كان يختلف عن دم الغزال في صفاته فإنه منه، والمتنبي بهذا </a:t>
            </a:r>
            <a:r>
              <a:rPr lang="ar-JO" sz="2800" dirty="0" err="1" smtClean="0"/>
              <a:t>يزبل</a:t>
            </a:r>
            <a:r>
              <a:rPr lang="ar-JO" sz="2800" dirty="0" smtClean="0"/>
              <a:t> غرابة المشبه.</a:t>
            </a:r>
          </a:p>
          <a:p>
            <a:pPr algn="just" rtl="1"/>
            <a:endParaRPr lang="ar-JO" sz="2800" dirty="0" smtClean="0"/>
          </a:p>
          <a:p>
            <a:pPr rtl="1"/>
            <a:endParaRPr lang="ar-JO" dirty="0" smtClean="0"/>
          </a:p>
          <a:p>
            <a:pPr rtl="1"/>
            <a:endParaRPr lang="ar-JO" dirty="0" smtClean="0"/>
          </a:p>
          <a:p>
            <a:pPr rtl="1"/>
            <a:endParaRPr lang="ar-JO" dirty="0" smtClean="0"/>
          </a:p>
          <a:p>
            <a:pPr rtl="1"/>
            <a:endParaRPr lang="ar-JO" dirty="0" smtClean="0"/>
          </a:p>
          <a:p>
            <a:pPr rtl="1"/>
            <a:endParaRPr lang="ar-AE" dirty="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16</a:t>
            </a:fld>
            <a:endParaRPr lang="en-US" dirty="0" smtClean="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رابعاً- أغراض التشبيه (3):</a:t>
            </a:r>
            <a:endParaRPr lang="ar-AE" dirty="0"/>
          </a:p>
        </p:txBody>
      </p:sp>
      <p:sp>
        <p:nvSpPr>
          <p:cNvPr id="3" name="عنصر نائب للمحتوى 2"/>
          <p:cNvSpPr>
            <a:spLocks noGrp="1"/>
          </p:cNvSpPr>
          <p:nvPr>
            <p:ph idx="1"/>
          </p:nvPr>
        </p:nvSpPr>
        <p:spPr/>
        <p:txBody>
          <a:bodyPr/>
          <a:lstStyle/>
          <a:p>
            <a:pPr rtl="1"/>
            <a:r>
              <a:rPr lang="ar-JO" sz="2800" dirty="0" smtClean="0"/>
              <a:t>وكما في قول البحتري:</a:t>
            </a:r>
          </a:p>
          <a:p>
            <a:pPr rtl="1"/>
            <a:r>
              <a:rPr lang="ar-JO" sz="2800" dirty="0" smtClean="0"/>
              <a:t>	</a:t>
            </a:r>
            <a:r>
              <a:rPr lang="ar-JO" sz="2800" dirty="0" smtClean="0">
                <a:solidFill>
                  <a:srgbClr val="FF0000"/>
                </a:solidFill>
              </a:rPr>
              <a:t>دانٍ إلى أيدي </a:t>
            </a:r>
            <a:r>
              <a:rPr lang="ar-JO" sz="2800" dirty="0" err="1" smtClean="0">
                <a:solidFill>
                  <a:srgbClr val="FF0000"/>
                </a:solidFill>
              </a:rPr>
              <a:t>العفاة</a:t>
            </a:r>
            <a:r>
              <a:rPr lang="ar-JO" sz="2800" dirty="0" smtClean="0">
                <a:solidFill>
                  <a:srgbClr val="FF0000"/>
                </a:solidFill>
              </a:rPr>
              <a:t> وشاسع		عن كل ندّ في الندى </a:t>
            </a:r>
            <a:r>
              <a:rPr lang="ar-JO" sz="2800" dirty="0" err="1" smtClean="0">
                <a:solidFill>
                  <a:srgbClr val="FF0000"/>
                </a:solidFill>
              </a:rPr>
              <a:t>وضريبِ</a:t>
            </a:r>
            <a:endParaRPr lang="ar-JO" sz="2800" dirty="0" smtClean="0">
              <a:solidFill>
                <a:srgbClr val="FF0000"/>
              </a:solidFill>
            </a:endParaRPr>
          </a:p>
          <a:p>
            <a:pPr rtl="1"/>
            <a:r>
              <a:rPr lang="ar-JO" sz="2800" dirty="0" smtClean="0">
                <a:solidFill>
                  <a:srgbClr val="FF0000"/>
                </a:solidFill>
              </a:rPr>
              <a:t>	كالبدر أفرط في العلو وضوؤه	للعصبة السارين جِدّ قريبِ</a:t>
            </a:r>
          </a:p>
          <a:p>
            <a:pPr rtl="1"/>
            <a:r>
              <a:rPr lang="ar-JO" sz="2800" dirty="0" smtClean="0"/>
              <a:t>وكقول الشاعر أيضاً:</a:t>
            </a:r>
          </a:p>
          <a:p>
            <a:pPr rtl="1"/>
            <a:r>
              <a:rPr lang="ar-JO" sz="2800" dirty="0" smtClean="0"/>
              <a:t>	</a:t>
            </a:r>
            <a:r>
              <a:rPr lang="ar-JO" sz="2800" dirty="0" smtClean="0">
                <a:solidFill>
                  <a:srgbClr val="FF0000"/>
                </a:solidFill>
              </a:rPr>
              <a:t>قد يشيب الفتى وليس عجيباً		أن يُرى النور في القضيب الرطيبِ</a:t>
            </a:r>
          </a:p>
          <a:p>
            <a:pPr rtl="1"/>
            <a:endParaRPr lang="ar-JO" dirty="0" smtClean="0"/>
          </a:p>
          <a:p>
            <a:pPr rtl="1"/>
            <a:endParaRPr lang="ar-JO" dirty="0" smtClean="0"/>
          </a:p>
          <a:p>
            <a:pPr rtl="1"/>
            <a:endParaRPr lang="ar-JO" dirty="0" smtClean="0"/>
          </a:p>
          <a:p>
            <a:pPr rtl="1"/>
            <a:endParaRPr lang="ar-JO" dirty="0" smtClean="0"/>
          </a:p>
          <a:p>
            <a:pPr rtl="1"/>
            <a:endParaRPr lang="ar-JO" dirty="0" smtClean="0"/>
          </a:p>
          <a:p>
            <a:pPr rtl="1"/>
            <a:endParaRPr lang="ar-JO" dirty="0" smtClean="0"/>
          </a:p>
          <a:p>
            <a:pPr rtl="1"/>
            <a:endParaRPr lang="ar-AE" dirty="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17</a:t>
            </a:fld>
            <a:endParaRPr lang="en-US" dirty="0" smtClean="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رابعاً- أغراض التشبيه (4):</a:t>
            </a:r>
            <a:endParaRPr lang="ar-AE" dirty="0"/>
          </a:p>
        </p:txBody>
      </p:sp>
      <p:sp>
        <p:nvSpPr>
          <p:cNvPr id="3" name="عنصر نائب للمحتوى 2"/>
          <p:cNvSpPr>
            <a:spLocks noGrp="1"/>
          </p:cNvSpPr>
          <p:nvPr>
            <p:ph idx="1"/>
          </p:nvPr>
        </p:nvSpPr>
        <p:spPr/>
        <p:txBody>
          <a:bodyPr/>
          <a:lstStyle/>
          <a:p>
            <a:pPr rtl="1"/>
            <a:r>
              <a:rPr lang="ar-JO" sz="2800" dirty="0" smtClean="0"/>
              <a:t>2</a:t>
            </a:r>
            <a:r>
              <a:rPr lang="ar-JO" sz="2800" dirty="0" smtClean="0">
                <a:solidFill>
                  <a:srgbClr val="FF0000"/>
                </a:solidFill>
              </a:rPr>
              <a:t>- بيان حال المشبه:</a:t>
            </a:r>
            <a:r>
              <a:rPr lang="ar-JO" sz="2800" dirty="0" smtClean="0"/>
              <a:t> يتحقق هذا الغرض حينما يكون المشبه مجهول الصفة غير معروفها قبل التشبيه.</a:t>
            </a:r>
          </a:p>
          <a:p>
            <a:pPr rtl="1"/>
            <a:r>
              <a:rPr lang="ar-JO" sz="2800" dirty="0" smtClean="0"/>
              <a:t>كما في قول قول النابغة الذبياني:</a:t>
            </a:r>
          </a:p>
          <a:p>
            <a:pPr rtl="1"/>
            <a:r>
              <a:rPr lang="ar-JO" sz="2800" dirty="0" smtClean="0"/>
              <a:t>	</a:t>
            </a:r>
            <a:r>
              <a:rPr lang="ar-JO" sz="2800" dirty="0" err="1" smtClean="0">
                <a:solidFill>
                  <a:srgbClr val="FF0000"/>
                </a:solidFill>
              </a:rPr>
              <a:t>كإنك</a:t>
            </a:r>
            <a:r>
              <a:rPr lang="ar-JO" sz="2800" dirty="0" smtClean="0">
                <a:solidFill>
                  <a:srgbClr val="FF0000"/>
                </a:solidFill>
              </a:rPr>
              <a:t> شمس والملوك كواكب		إذا طلعتَ لم يبدُ منهن كوكبُ</a:t>
            </a:r>
          </a:p>
          <a:p>
            <a:pPr rtl="1"/>
            <a:r>
              <a:rPr lang="ar-JO" sz="2800" dirty="0" smtClean="0"/>
              <a:t>لعلنا ندرك أن التشبيه يتحدث عن صفة عظمة الممدوح بين الملوك (المشبه) وقد كانت مجهولة غير معروفة قبل توضيحها بالمشبه </a:t>
            </a:r>
            <a:r>
              <a:rPr lang="ar-JO" sz="2800" dirty="0" err="1" smtClean="0"/>
              <a:t>به</a:t>
            </a:r>
            <a:r>
              <a:rPr lang="ar-JO" sz="2800" dirty="0" smtClean="0"/>
              <a:t>.</a:t>
            </a:r>
          </a:p>
          <a:p>
            <a:pPr rtl="1"/>
            <a:r>
              <a:rPr lang="ar-JO" sz="2800" dirty="0" smtClean="0"/>
              <a:t> وقول ابن الرومي:</a:t>
            </a:r>
          </a:p>
          <a:p>
            <a:pPr rtl="1"/>
            <a:r>
              <a:rPr lang="ar-JO" sz="2800" dirty="0" smtClean="0"/>
              <a:t>	</a:t>
            </a:r>
            <a:r>
              <a:rPr lang="ar-JO" sz="2800" dirty="0" smtClean="0">
                <a:solidFill>
                  <a:srgbClr val="FF0000"/>
                </a:solidFill>
              </a:rPr>
              <a:t>حِبْرُ أبي حفص لعاب الليل		يسيل للإخوان أيَّ سيلِ</a:t>
            </a:r>
          </a:p>
          <a:p>
            <a:r>
              <a:rPr lang="ar-JO" dirty="0" smtClean="0"/>
              <a:t> </a:t>
            </a:r>
            <a:endParaRPr lang="ar-AE" dirty="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18</a:t>
            </a:fld>
            <a:endParaRPr lang="en-US" dirty="0" smtClean="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رابعاً- أغراض التشبيه (5):</a:t>
            </a:r>
            <a:endParaRPr lang="ar-AE" dirty="0"/>
          </a:p>
        </p:txBody>
      </p:sp>
      <p:sp>
        <p:nvSpPr>
          <p:cNvPr id="3" name="عنصر نائب للمحتوى 2"/>
          <p:cNvSpPr>
            <a:spLocks noGrp="1"/>
          </p:cNvSpPr>
          <p:nvPr>
            <p:ph idx="1"/>
          </p:nvPr>
        </p:nvSpPr>
        <p:spPr/>
        <p:txBody>
          <a:bodyPr/>
          <a:lstStyle/>
          <a:p>
            <a:pPr rtl="1"/>
            <a:r>
              <a:rPr lang="ar-JO" sz="2800" dirty="0" smtClean="0">
                <a:solidFill>
                  <a:srgbClr val="FF0000"/>
                </a:solidFill>
              </a:rPr>
              <a:t>3- بيان مقدار حال المشبه</a:t>
            </a:r>
            <a:r>
              <a:rPr lang="ar-JO" sz="2800" dirty="0" smtClean="0"/>
              <a:t>: يتحقق هذا الغرض عندما يكون المشبه معروف الصفة معرفة إجمالية؛ لذا يسعى القائل إلى بيان مقدار حاله في القوة والضعف والزيادة والنقصان.</a:t>
            </a:r>
          </a:p>
          <a:p>
            <a:pPr rtl="1"/>
            <a:r>
              <a:rPr lang="ar-JO" sz="2800" dirty="0" smtClean="0"/>
              <a:t>كما في قول المتنبي يصف أسداً:</a:t>
            </a:r>
          </a:p>
          <a:p>
            <a:pPr algn="ctr" rtl="1"/>
            <a:r>
              <a:rPr lang="ar-JO" sz="2800" dirty="0" smtClean="0">
                <a:solidFill>
                  <a:srgbClr val="FF0000"/>
                </a:solidFill>
              </a:rPr>
              <a:t>	ما قوبلت عيناه إلا ظُنّتا	تحت الدجى نار الفريق حلولا</a:t>
            </a:r>
          </a:p>
          <a:p>
            <a:pPr rtl="1"/>
            <a:r>
              <a:rPr lang="ar-JO" sz="2800" dirty="0" smtClean="0"/>
              <a:t>يصف المتنبي هنا عيني الأسد المحمرتين في الدجى، ولبيان مقدار هذا الاحمرار جاء بالمشبه </a:t>
            </a:r>
            <a:r>
              <a:rPr lang="ar-JO" sz="2800" dirty="0" err="1" smtClean="0"/>
              <a:t>به</a:t>
            </a:r>
            <a:r>
              <a:rPr lang="ar-JO" sz="2800" dirty="0" smtClean="0"/>
              <a:t> وهو النار.</a:t>
            </a:r>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19</a:t>
            </a:fld>
            <a:endParaRPr lang="en-US" dirty="0" smtClean="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رابعاً- أغراض التشبيه (6):</a:t>
            </a:r>
            <a:endParaRPr lang="ar-AE" dirty="0"/>
          </a:p>
        </p:txBody>
      </p:sp>
      <p:sp>
        <p:nvSpPr>
          <p:cNvPr id="3" name="عنصر نائب للمحتوى 2"/>
          <p:cNvSpPr>
            <a:spLocks noGrp="1"/>
          </p:cNvSpPr>
          <p:nvPr>
            <p:ph idx="1"/>
          </p:nvPr>
        </p:nvSpPr>
        <p:spPr/>
        <p:txBody>
          <a:bodyPr/>
          <a:lstStyle/>
          <a:p>
            <a:pPr rtl="1"/>
            <a:r>
              <a:rPr lang="ar-JO" dirty="0" smtClean="0"/>
              <a:t>وكما في قول عنترة:</a:t>
            </a:r>
          </a:p>
          <a:p>
            <a:pPr rtl="1"/>
            <a:r>
              <a:rPr lang="ar-JO" dirty="0" smtClean="0"/>
              <a:t>	</a:t>
            </a:r>
            <a:r>
              <a:rPr lang="ar-JO" dirty="0" smtClean="0">
                <a:solidFill>
                  <a:srgbClr val="FF0000"/>
                </a:solidFill>
              </a:rPr>
              <a:t>فيها اثنتان وأربعون حلوبة	سوداً كخافية الغراب الأسود.</a:t>
            </a:r>
          </a:p>
          <a:p>
            <a:pPr rtl="1"/>
            <a:r>
              <a:rPr lang="ar-JO" dirty="0" smtClean="0"/>
              <a:t>وقول الأعشى:</a:t>
            </a:r>
          </a:p>
          <a:p>
            <a:pPr rtl="1"/>
            <a:r>
              <a:rPr lang="ar-JO" dirty="0" smtClean="0">
                <a:solidFill>
                  <a:srgbClr val="FF0000"/>
                </a:solidFill>
              </a:rPr>
              <a:t>كأن مشيتها من بيت جارتها		مرّ السحاب لا </a:t>
            </a:r>
            <a:r>
              <a:rPr lang="ar-JO" dirty="0" err="1" smtClean="0">
                <a:solidFill>
                  <a:srgbClr val="FF0000"/>
                </a:solidFill>
              </a:rPr>
              <a:t>ريث</a:t>
            </a:r>
            <a:r>
              <a:rPr lang="ar-JO" dirty="0" smtClean="0">
                <a:solidFill>
                  <a:srgbClr val="FF0000"/>
                </a:solidFill>
              </a:rPr>
              <a:t> ولا عجل</a:t>
            </a:r>
          </a:p>
          <a:p>
            <a:pPr rtl="1"/>
            <a:endParaRPr lang="ar-JO" dirty="0" smtClean="0"/>
          </a:p>
          <a:p>
            <a:pPr rtl="1"/>
            <a:endParaRPr lang="ar-JO" dirty="0" smtClean="0"/>
          </a:p>
          <a:p>
            <a:pPr rtl="1"/>
            <a:endParaRPr lang="ar-JO" dirty="0" smtClean="0"/>
          </a:p>
          <a:p>
            <a:pPr rtl="1"/>
            <a:endParaRPr lang="ar-JO" dirty="0" smtClean="0"/>
          </a:p>
          <a:p>
            <a:pPr rtl="1"/>
            <a:endParaRPr lang="ar-JO" dirty="0" smtClean="0"/>
          </a:p>
          <a:p>
            <a:pPr rtl="1"/>
            <a:endParaRPr lang="ar-JO" dirty="0" smtClean="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20</a:t>
            </a:fld>
            <a:endParaRPr lang="en-US" dirty="0" smtClean="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رابعاً- أغراض التشبيه (7):</a:t>
            </a:r>
            <a:endParaRPr lang="ar-AE" dirty="0"/>
          </a:p>
        </p:txBody>
      </p:sp>
      <p:sp>
        <p:nvSpPr>
          <p:cNvPr id="3" name="عنصر نائب للمحتوى 2"/>
          <p:cNvSpPr>
            <a:spLocks noGrp="1"/>
          </p:cNvSpPr>
          <p:nvPr>
            <p:ph idx="1"/>
          </p:nvPr>
        </p:nvSpPr>
        <p:spPr/>
        <p:txBody>
          <a:bodyPr/>
          <a:lstStyle/>
          <a:p>
            <a:pPr rtl="1"/>
            <a:r>
              <a:rPr lang="ar-JO" sz="2800" dirty="0" smtClean="0">
                <a:solidFill>
                  <a:srgbClr val="FF0000"/>
                </a:solidFill>
              </a:rPr>
              <a:t>4- تقرير حال المشبه في نفس السامع</a:t>
            </a:r>
            <a:r>
              <a:rPr lang="ar-JO" sz="2800" dirty="0" smtClean="0"/>
              <a:t>: يتحقق هذا الغرض عندما يكون المشبه محتاجاً إلى تأكيد وتوضيح ليكون أثبت في نفس السامع.</a:t>
            </a:r>
          </a:p>
          <a:p>
            <a:pPr rtl="1"/>
            <a:r>
              <a:rPr lang="ar-JO" sz="2800" dirty="0" smtClean="0"/>
              <a:t>كما في قول الشاعر:</a:t>
            </a:r>
          </a:p>
          <a:p>
            <a:pPr rtl="1"/>
            <a:r>
              <a:rPr lang="ar-JO" sz="2800" dirty="0" smtClean="0"/>
              <a:t>	</a:t>
            </a:r>
            <a:r>
              <a:rPr lang="ar-JO" sz="2800" dirty="0" smtClean="0">
                <a:solidFill>
                  <a:srgbClr val="FF0000"/>
                </a:solidFill>
              </a:rPr>
              <a:t>إن القلوبَ، إذا تنافر ودُّها	مثلُ الزجاجة كسرها لا يجبرُ</a:t>
            </a:r>
          </a:p>
          <a:p>
            <a:pPr rtl="1"/>
            <a:r>
              <a:rPr lang="ar-JO" sz="2800" dirty="0" smtClean="0"/>
              <a:t>أراد الشاعر هنا أن يوضح القلوب المتنافرة ويؤكدها بكسر الزجاج وهو المشبه </a:t>
            </a:r>
            <a:r>
              <a:rPr lang="ar-JO" sz="2800" dirty="0" err="1" smtClean="0"/>
              <a:t>به</a:t>
            </a:r>
            <a:r>
              <a:rPr lang="ar-JO" sz="2800" dirty="0" smtClean="0"/>
              <a:t> وهذا يقوي المعنى في ذهن السامع.</a:t>
            </a:r>
          </a:p>
          <a:p>
            <a:pPr rtl="1"/>
            <a:r>
              <a:rPr lang="ar-JO" sz="2800" dirty="0" smtClean="0"/>
              <a:t>وكما في قول المتنبي:</a:t>
            </a:r>
          </a:p>
          <a:p>
            <a:pPr algn="ctr" rtl="1"/>
            <a:r>
              <a:rPr lang="ar-JO" sz="2800" dirty="0" smtClean="0"/>
              <a:t>	</a:t>
            </a:r>
            <a:r>
              <a:rPr lang="ar-JO" sz="2800" dirty="0" smtClean="0">
                <a:solidFill>
                  <a:srgbClr val="FF0000"/>
                </a:solidFill>
              </a:rPr>
              <a:t>من يهن يسهل الهوان عليه		ما لجرح بميت إيلام</a:t>
            </a:r>
          </a:p>
          <a:p>
            <a:pPr rtl="1"/>
            <a:endParaRPr lang="ar-JO" dirty="0" smtClean="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21</a:t>
            </a:fld>
            <a:endParaRPr lang="en-US" dirty="0" smtClean="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رابعاً- أغراض التشبيه (8):</a:t>
            </a:r>
            <a:endParaRPr lang="ar-AE" dirty="0"/>
          </a:p>
        </p:txBody>
      </p:sp>
      <p:sp>
        <p:nvSpPr>
          <p:cNvPr id="3" name="عنصر نائب للمحتوى 2"/>
          <p:cNvSpPr>
            <a:spLocks noGrp="1"/>
          </p:cNvSpPr>
          <p:nvPr>
            <p:ph idx="1"/>
          </p:nvPr>
        </p:nvSpPr>
        <p:spPr/>
        <p:txBody>
          <a:bodyPr/>
          <a:lstStyle/>
          <a:p>
            <a:pPr rtl="1"/>
            <a:r>
              <a:rPr lang="ar-JO" sz="2800" dirty="0" smtClean="0">
                <a:solidFill>
                  <a:srgbClr val="FF0000"/>
                </a:solidFill>
              </a:rPr>
              <a:t>5- تزيين المشبه</a:t>
            </a:r>
            <a:r>
              <a:rPr lang="ar-JO" sz="2800" dirty="0" smtClean="0"/>
              <a:t>: يتحقق هذا الغرض عندما يريد القائل تحسين صورة المشبه والترغيب </a:t>
            </a:r>
            <a:r>
              <a:rPr lang="ar-JO" sz="2800" dirty="0" err="1" smtClean="0"/>
              <a:t>به</a:t>
            </a:r>
            <a:r>
              <a:rPr lang="ar-JO" sz="2800" dirty="0" smtClean="0"/>
              <a:t>.</a:t>
            </a:r>
          </a:p>
          <a:p>
            <a:pPr rtl="1"/>
            <a:r>
              <a:rPr lang="ar-JO" sz="2800" dirty="0" smtClean="0"/>
              <a:t>كما في قول الشاعر يصف زنجية:</a:t>
            </a:r>
          </a:p>
          <a:p>
            <a:pPr algn="ctr" rtl="1"/>
            <a:r>
              <a:rPr lang="ar-JO" sz="2800" dirty="0" smtClean="0">
                <a:solidFill>
                  <a:srgbClr val="FF0000"/>
                </a:solidFill>
              </a:rPr>
              <a:t>	سوداء واضحة </a:t>
            </a:r>
            <a:r>
              <a:rPr lang="ar-JO" sz="2800" dirty="0" err="1" smtClean="0">
                <a:solidFill>
                  <a:srgbClr val="FF0000"/>
                </a:solidFill>
              </a:rPr>
              <a:t>الجبيــ</a:t>
            </a:r>
            <a:r>
              <a:rPr lang="ar-JO" sz="2800" dirty="0" smtClean="0">
                <a:solidFill>
                  <a:srgbClr val="FF0000"/>
                </a:solidFill>
              </a:rPr>
              <a:t>	ـن كمقلة الظبي الغرير</a:t>
            </a:r>
          </a:p>
          <a:p>
            <a:pPr rtl="1"/>
            <a:r>
              <a:rPr lang="ar-JO" sz="2800" dirty="0" smtClean="0"/>
              <a:t>شبه الشاعر هنا سواد المرأة بسواد مقلة الظبي وذلك تحسيناً لها وتحبيباً لها إلى النفوس.</a:t>
            </a:r>
          </a:p>
          <a:p>
            <a:pPr rtl="1"/>
            <a:endParaRPr lang="ar-JO" sz="2800" dirty="0" smtClean="0"/>
          </a:p>
          <a:p>
            <a:pPr rtl="1"/>
            <a:endParaRPr lang="ar-JO" sz="2800" dirty="0" smtClean="0"/>
          </a:p>
          <a:p>
            <a:pPr rtl="1"/>
            <a:endParaRPr lang="ar-JO" sz="2800" dirty="0" smtClean="0"/>
          </a:p>
          <a:p>
            <a:pPr rtl="1"/>
            <a:endParaRPr lang="ar-JO" sz="2800" dirty="0" smtClean="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22</a:t>
            </a:fld>
            <a:endParaRPr lang="en-US" dirty="0" smtClean="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رابعاً- أغراض التشبيه (9):</a:t>
            </a:r>
            <a:endParaRPr lang="ar-AE" dirty="0"/>
          </a:p>
        </p:txBody>
      </p:sp>
      <p:sp>
        <p:nvSpPr>
          <p:cNvPr id="3" name="عنصر نائب للمحتوى 2"/>
          <p:cNvSpPr>
            <a:spLocks noGrp="1"/>
          </p:cNvSpPr>
          <p:nvPr>
            <p:ph idx="1"/>
          </p:nvPr>
        </p:nvSpPr>
        <p:spPr/>
        <p:txBody>
          <a:bodyPr/>
          <a:lstStyle/>
          <a:p>
            <a:pPr rtl="1"/>
            <a:r>
              <a:rPr lang="ar-JO" sz="2800" dirty="0" smtClean="0"/>
              <a:t>وكما في قول أبي الحسن </a:t>
            </a:r>
            <a:r>
              <a:rPr lang="ar-JO" sz="2800" dirty="0" err="1" smtClean="0"/>
              <a:t>الأنباري</a:t>
            </a:r>
            <a:r>
              <a:rPr lang="ar-JO" sz="2800" dirty="0" smtClean="0"/>
              <a:t> في رثاء مصلوب:</a:t>
            </a:r>
          </a:p>
          <a:p>
            <a:pPr algn="ctr" rtl="1"/>
            <a:r>
              <a:rPr lang="ar-JO" sz="2800" dirty="0" smtClean="0"/>
              <a:t>	</a:t>
            </a:r>
            <a:r>
              <a:rPr lang="ar-JO" sz="2800" dirty="0" smtClean="0">
                <a:solidFill>
                  <a:srgbClr val="FF0000"/>
                </a:solidFill>
              </a:rPr>
              <a:t>مددتَ يديك نحوهم احتفاء		كمدّهما إليهم بالهباتِ</a:t>
            </a:r>
          </a:p>
          <a:p>
            <a:pPr algn="just" rtl="1"/>
            <a:r>
              <a:rPr lang="ar-JO" sz="2800" dirty="0" smtClean="0"/>
              <a:t>يشبه </a:t>
            </a:r>
            <a:r>
              <a:rPr lang="ar-JO" sz="2800" dirty="0" err="1" smtClean="0"/>
              <a:t>الأنباري</a:t>
            </a:r>
            <a:r>
              <a:rPr lang="ar-JO" sz="2800" dirty="0" smtClean="0"/>
              <a:t> هنا مدَّ يدي المصلوب والناس حوله بمد ذراعيه بالهبات للسائلين أيام حياته. فالمشبه هنا أمر تنفر منه النفوس لذا أراد الشاعر أن يزين قبحه بالمشبه </a:t>
            </a:r>
            <a:r>
              <a:rPr lang="ar-JO" sz="2800" dirty="0" err="1" smtClean="0"/>
              <a:t>به</a:t>
            </a:r>
            <a:r>
              <a:rPr lang="ar-JO" sz="2800" dirty="0" smtClean="0"/>
              <a:t>.</a:t>
            </a:r>
          </a:p>
          <a:p>
            <a:endParaRPr lang="ar-AE" dirty="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23</a:t>
            </a:fld>
            <a:endParaRPr lang="en-US" dirty="0" smtClean="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رابعاً- أغراض التشبيه (10):</a:t>
            </a:r>
            <a:endParaRPr lang="ar-AE" dirty="0"/>
          </a:p>
        </p:txBody>
      </p:sp>
      <p:sp>
        <p:nvSpPr>
          <p:cNvPr id="3" name="عنصر نائب للمحتوى 2"/>
          <p:cNvSpPr>
            <a:spLocks noGrp="1"/>
          </p:cNvSpPr>
          <p:nvPr>
            <p:ph idx="1"/>
          </p:nvPr>
        </p:nvSpPr>
        <p:spPr/>
        <p:txBody>
          <a:bodyPr/>
          <a:lstStyle/>
          <a:p>
            <a:r>
              <a:rPr lang="ar-JO" sz="2800" dirty="0" smtClean="0"/>
              <a:t>6- </a:t>
            </a:r>
            <a:r>
              <a:rPr lang="ar-JO" sz="2800" dirty="0" smtClean="0">
                <a:solidFill>
                  <a:srgbClr val="FF0000"/>
                </a:solidFill>
              </a:rPr>
              <a:t>تقبيح المشبه</a:t>
            </a:r>
            <a:r>
              <a:rPr lang="ar-JO" sz="2800" dirty="0" smtClean="0"/>
              <a:t>: يتحقق هذا الغرض عندما يكون المشبه قبيحاً فيأتي القائل بما يزيده قبحاً.</a:t>
            </a:r>
          </a:p>
          <a:p>
            <a:r>
              <a:rPr lang="ar-JO" sz="2800" dirty="0" smtClean="0"/>
              <a:t>كما في قول أعرابي في ذم امرأة:</a:t>
            </a:r>
          </a:p>
          <a:p>
            <a:pPr rtl="1"/>
            <a:r>
              <a:rPr lang="ar-JO" sz="2800" dirty="0" smtClean="0"/>
              <a:t>	وتفتح- لا كانت- فماً لو رأيتَه	توهمتَه باباً من النار يُفْتَحُ</a:t>
            </a:r>
          </a:p>
          <a:p>
            <a:pPr rtl="1"/>
            <a:r>
              <a:rPr lang="ar-JO" sz="2800" dirty="0" smtClean="0"/>
              <a:t>يرى الأعرابي قبح فم المرأة فجاء بمشبه </a:t>
            </a:r>
            <a:r>
              <a:rPr lang="ar-JO" sz="2800" dirty="0" err="1" smtClean="0"/>
              <a:t>به</a:t>
            </a:r>
            <a:r>
              <a:rPr lang="ar-JO" sz="2800" dirty="0" smtClean="0"/>
              <a:t> وهو باب جهنم ليزيده قبحاً.</a:t>
            </a:r>
          </a:p>
          <a:p>
            <a:pPr rtl="1"/>
            <a:r>
              <a:rPr lang="ar-JO" sz="2800" dirty="0" smtClean="0"/>
              <a:t>وكما في قول المتنبي في الهجاء:</a:t>
            </a:r>
          </a:p>
          <a:p>
            <a:pPr rtl="1"/>
            <a:r>
              <a:rPr lang="ar-JO" sz="2800" dirty="0" smtClean="0"/>
              <a:t>	وإذا أشار محدثاً فكأنه	قرد يقهقه أو عجوز تلطم</a:t>
            </a:r>
          </a:p>
          <a:p>
            <a:endParaRPr lang="ar-JO" dirty="0" smtClean="0"/>
          </a:p>
          <a:p>
            <a:r>
              <a:rPr lang="ar-JO" dirty="0" smtClean="0"/>
              <a:t> </a:t>
            </a:r>
            <a:endParaRPr lang="ar-AE" dirty="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24</a:t>
            </a:fld>
            <a:endParaRPr lang="en-US" dirty="0" smtClean="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تدريبات (1)</a:t>
            </a:r>
            <a:endParaRPr lang="ar-AE" dirty="0"/>
          </a:p>
        </p:txBody>
      </p:sp>
      <p:sp>
        <p:nvSpPr>
          <p:cNvPr id="3" name="عنصر نائب للمحتوى 2"/>
          <p:cNvSpPr>
            <a:spLocks noGrp="1"/>
          </p:cNvSpPr>
          <p:nvPr>
            <p:ph idx="1"/>
          </p:nvPr>
        </p:nvSpPr>
        <p:spPr/>
        <p:txBody>
          <a:bodyPr/>
          <a:lstStyle/>
          <a:p>
            <a:pPr rtl="1"/>
            <a:r>
              <a:rPr lang="ar-JO" sz="2400" dirty="0" smtClean="0"/>
              <a:t>س1- بين أغراض التشبيهات في الشواهد الشعرية الآتية:</a:t>
            </a:r>
          </a:p>
          <a:p>
            <a:pPr rtl="1"/>
            <a:r>
              <a:rPr lang="ar-JO" sz="2400" dirty="0" smtClean="0">
                <a:latin typeface="Arial" pitchFamily="34" charset="0"/>
              </a:rPr>
              <a:t>- كأنما المريخ والمشتري		قدّامه في شامخ </a:t>
            </a:r>
            <a:r>
              <a:rPr lang="ar-JO" sz="2400" dirty="0" err="1" smtClean="0">
                <a:latin typeface="Arial" pitchFamily="34" charset="0"/>
              </a:rPr>
              <a:t>الرفعهْ</a:t>
            </a:r>
            <a:endParaRPr lang="ar-JO" sz="2400" dirty="0" smtClean="0">
              <a:latin typeface="Arial" pitchFamily="34" charset="0"/>
            </a:endParaRPr>
          </a:p>
          <a:p>
            <a:pPr rtl="1"/>
            <a:r>
              <a:rPr lang="ar-JO" sz="2400" dirty="0" smtClean="0">
                <a:latin typeface="Arial" pitchFamily="34" charset="0"/>
              </a:rPr>
              <a:t>	مُنْصرفٌ بالليل عن دعوة	قد أُسْرجت قُدّامه شمْعهْ</a:t>
            </a:r>
          </a:p>
          <a:p>
            <a:pPr rtl="1">
              <a:buFontTx/>
              <a:buChar char="-"/>
            </a:pPr>
            <a:r>
              <a:rPr lang="ar-JO" sz="2400" dirty="0" smtClean="0"/>
              <a:t>وتراه في ظلم الوغى </a:t>
            </a:r>
            <a:r>
              <a:rPr lang="ar-JO" sz="2400" dirty="0" err="1" smtClean="0"/>
              <a:t>فتخاله</a:t>
            </a:r>
            <a:r>
              <a:rPr lang="ar-JO" sz="2400" dirty="0" smtClean="0"/>
              <a:t>	قمراً يكر على الرجال بكوكب</a:t>
            </a:r>
          </a:p>
          <a:p>
            <a:pPr rtl="1"/>
            <a:r>
              <a:rPr lang="ar-JO" sz="2400" dirty="0" smtClean="0"/>
              <a:t>- أول بدء المشيب واحــدة	تشعل ما جاورت من الشَّعَرِ</a:t>
            </a:r>
          </a:p>
          <a:p>
            <a:pPr rtl="1"/>
            <a:r>
              <a:rPr lang="ar-JO" sz="2400" dirty="0" smtClean="0"/>
              <a:t>	مثلُ الحريق العظيم تبدؤه	أوّلَ صــــولٍ صغيرةُ الشّررِ</a:t>
            </a:r>
            <a:endParaRPr lang="ar-JO" sz="2800" dirty="0" smtClean="0"/>
          </a:p>
          <a:p>
            <a:pPr rtl="1">
              <a:buFontTx/>
              <a:buChar char="-"/>
            </a:pPr>
            <a:r>
              <a:rPr lang="ar-JO" sz="2400" dirty="0" smtClean="0"/>
              <a:t>ضحوك إلى الأبطال وهو يروعهم	وللسيف حدّ حين يسطو ورونقُ</a:t>
            </a:r>
          </a:p>
          <a:p>
            <a:pPr rtl="1">
              <a:buFontTx/>
              <a:buChar char="-"/>
            </a:pPr>
            <a:r>
              <a:rPr lang="ar-JO" sz="2400" dirty="0" smtClean="0"/>
              <a:t>قد يشيب الفتى وليس عجيباً		أن يُرى النَّورُ في القضيب الرطْيبِ</a:t>
            </a:r>
          </a:p>
          <a:p>
            <a:pPr rtl="1"/>
            <a:r>
              <a:rPr lang="ar-JO" sz="2400" dirty="0" smtClean="0"/>
              <a:t>-	لا تنكري عطل الكريم من الغنى		فالسيل حرب على المكان العالي</a:t>
            </a:r>
          </a:p>
          <a:p>
            <a:pPr rtl="1"/>
            <a:r>
              <a:rPr lang="ar-JO" sz="2400" dirty="0" smtClean="0"/>
              <a:t>-	ترجو النجاة ولم تسلك مسالكها؟		إن السفينة لا تجري على </a:t>
            </a:r>
            <a:r>
              <a:rPr lang="ar-JO" sz="2400" dirty="0" err="1" smtClean="0"/>
              <a:t>اليبَسِ</a:t>
            </a:r>
            <a:endParaRPr lang="ar-JO" sz="2400" dirty="0" smtClean="0"/>
          </a:p>
          <a:p>
            <a:pPr rtl="1">
              <a:buFontTx/>
              <a:buChar char="-"/>
            </a:pPr>
            <a:endParaRPr lang="ar-JO" sz="2400" dirty="0" smtClean="0">
              <a:latin typeface="Arial" pitchFamily="34" charset="0"/>
            </a:endParaRPr>
          </a:p>
          <a:p>
            <a:pPr rtl="1"/>
            <a:endParaRPr lang="ar-JO" sz="2400" dirty="0" smtClean="0">
              <a:latin typeface="Arial" pitchFamily="34" charset="0"/>
            </a:endParaRPr>
          </a:p>
          <a:p>
            <a:pPr rtl="1"/>
            <a:endParaRPr lang="ar-JO" sz="2400" dirty="0" smtClean="0">
              <a:latin typeface="Arial" pitchFamily="34" charset="0"/>
            </a:endParaRPr>
          </a:p>
          <a:p>
            <a:pPr rtl="1"/>
            <a:endParaRPr lang="ar-JO" sz="2400" dirty="0" smtClean="0">
              <a:latin typeface="Arial" pitchFamily="34" charset="0"/>
            </a:endParaRPr>
          </a:p>
          <a:p>
            <a:pPr rtl="1"/>
            <a:endParaRPr lang="ar-JO" sz="2400" dirty="0" smtClean="0">
              <a:latin typeface="Arial" pitchFamily="34" charset="0"/>
            </a:endParaRPr>
          </a:p>
          <a:p>
            <a:pPr rtl="1"/>
            <a:endParaRPr lang="ar-JO" sz="2400" dirty="0" smtClean="0">
              <a:latin typeface="Arial" pitchFamily="34" charset="0"/>
            </a:endParaRPr>
          </a:p>
          <a:p>
            <a:pPr rtl="1"/>
            <a:endParaRPr lang="ar-JO" sz="2400" dirty="0" smtClean="0">
              <a:latin typeface="Arial" pitchFamily="34" charset="0"/>
            </a:endParaRPr>
          </a:p>
          <a:p>
            <a:pPr rtl="1"/>
            <a:endParaRPr lang="ar-JO" sz="2400" dirty="0" smtClean="0">
              <a:latin typeface="Arial" pitchFamily="34" charset="0"/>
            </a:endParaRPr>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25</a:t>
            </a:fld>
            <a:endParaRPr lang="en-US" dirty="0" smtClean="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تدريبات (2)</a:t>
            </a:r>
            <a:endParaRPr lang="ar-AE" dirty="0"/>
          </a:p>
        </p:txBody>
      </p:sp>
      <p:sp>
        <p:nvSpPr>
          <p:cNvPr id="3" name="عنصر نائب للمحتوى 2"/>
          <p:cNvSpPr>
            <a:spLocks noGrp="1"/>
          </p:cNvSpPr>
          <p:nvPr>
            <p:ph idx="1"/>
          </p:nvPr>
        </p:nvSpPr>
        <p:spPr/>
        <p:txBody>
          <a:bodyPr/>
          <a:lstStyle/>
          <a:p>
            <a:r>
              <a:rPr lang="ar-JO" dirty="0" smtClean="0"/>
              <a:t>س2- مثل بشواهد شعرية ونثرية غير ما ورد في المحاضرات المتقدمة من </a:t>
            </a:r>
            <a:r>
              <a:rPr lang="ar-JO" smtClean="0"/>
              <a:t>محاضرات التشبيه </a:t>
            </a:r>
            <a:r>
              <a:rPr lang="ar-JO" dirty="0" smtClean="0"/>
              <a:t>لكل من التشبيه التمثيلي، والتشبيه الضمني، والتشبيه المقلوب.</a:t>
            </a:r>
            <a:endParaRPr lang="ar-AE" dirty="0"/>
          </a:p>
        </p:txBody>
      </p:sp>
      <p:sp>
        <p:nvSpPr>
          <p:cNvPr id="4" name="Slide Number Placeholder 3"/>
          <p:cNvSpPr>
            <a:spLocks noGrp="1"/>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fld id="{E1D16D93-8795-4AD6-9A1F-54CC01E741BE}" type="slidenum">
              <a:rPr lang="ar-SA" smtClean="0">
                <a:cs typeface="Arial" pitchFamily="34" charset="0"/>
              </a:rPr>
              <a:pPr/>
              <a:t>26</a:t>
            </a:fld>
            <a:endParaRPr lang="en-US" dirty="0" smtClean="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1877</TotalTime>
  <Words>662</Words>
  <Application>Microsoft Office PowerPoint</Application>
  <PresentationFormat>A4 Paper (210x297 mm)</PresentationFormat>
  <Paragraphs>266</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Slide 1</vt:lpstr>
      <vt:lpstr>المحاضرة الرابعة</vt:lpstr>
      <vt:lpstr>عناصر المحاضرة</vt:lpstr>
      <vt:lpstr>أولاً- تشبيه التمثيل (1).</vt:lpstr>
      <vt:lpstr>أولاً- تشبيه التمثيل (2).</vt:lpstr>
      <vt:lpstr>أولاً- تشبيه التمثيل (3).</vt:lpstr>
      <vt:lpstr>أولاً- تشبيه التمثيل (4).</vt:lpstr>
      <vt:lpstr>التشبيه غير التمثيلي.</vt:lpstr>
      <vt:lpstr>ثانياً- التشبيه المقلوب (1).</vt:lpstr>
      <vt:lpstr>ثانياً- التشبيه المقلوب (2).</vt:lpstr>
      <vt:lpstr>ثانياً- التشبيه المقلوب (3).</vt:lpstr>
      <vt:lpstr>ثالثاً- التشبيه الضمني (1):</vt:lpstr>
      <vt:lpstr>ثالثاً- التشبيه الضمني (2):</vt:lpstr>
      <vt:lpstr>ثالثاً- التشبيه الضمني (3):</vt:lpstr>
      <vt:lpstr>رابعاً- أغراض التشبيه (1):</vt:lpstr>
      <vt:lpstr>رابعاً- أغراض التشبيه (2):</vt:lpstr>
      <vt:lpstr>رابعاً- أغراض التشبيه (3):</vt:lpstr>
      <vt:lpstr>رابعاً- أغراض التشبيه (4):</vt:lpstr>
      <vt:lpstr>رابعاً- أغراض التشبيه (5):</vt:lpstr>
      <vt:lpstr>رابعاً- أغراض التشبيه (6):</vt:lpstr>
      <vt:lpstr>رابعاً- أغراض التشبيه (7):</vt:lpstr>
      <vt:lpstr>رابعاً- أغراض التشبيه (8):</vt:lpstr>
      <vt:lpstr>رابعاً- أغراض التشبيه (9):</vt:lpstr>
      <vt:lpstr>رابعاً- أغراض التشبيه (10):</vt:lpstr>
      <vt:lpstr>تدريبات (1)</vt:lpstr>
      <vt:lpstr>تدريبات (2)</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260</cp:revision>
  <dcterms:created xsi:type="dcterms:W3CDTF">2009-10-14T19:14:34Z</dcterms:created>
  <dcterms:modified xsi:type="dcterms:W3CDTF">2011-03-07T10:22:57Z</dcterms:modified>
</cp:coreProperties>
</file>