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59" r:id="rId5"/>
    <p:sldId id="300" r:id="rId6"/>
    <p:sldId id="301" r:id="rId7"/>
    <p:sldId id="302" r:id="rId8"/>
    <p:sldId id="311" r:id="rId9"/>
    <p:sldId id="303" r:id="rId10"/>
    <p:sldId id="304" r:id="rId11"/>
    <p:sldId id="305" r:id="rId12"/>
    <p:sldId id="306" r:id="rId13"/>
    <p:sldId id="307" r:id="rId14"/>
    <p:sldId id="308" r:id="rId15"/>
    <p:sldId id="309" r:id="rId16"/>
    <p:sldId id="310" r:id="rId17"/>
    <p:sldId id="299" r:id="rId18"/>
    <p:sldId id="266" r:id="rId19"/>
  </p:sldIdLst>
  <p:sldSz cx="9906000" cy="6858000" type="A4"/>
  <p:notesSz cx="6858000" cy="9144000"/>
  <p:custShowLst>
    <p:custShow name="عرض مخصص 1" id="0">
      <p:sldLst>
        <p:sld r:id="rId2"/>
        <p:sld r:id="rId3"/>
        <p:sld r:id="rId4"/>
        <p:sld r:id="rId5"/>
        <p:sld r:id="rId6"/>
        <p:sld r:id="rId7"/>
        <p:sld r:id="rId8"/>
        <p:sld r:id="rId10"/>
        <p:sld r:id="rId11"/>
        <p:sld r:id="rId12"/>
        <p:sld r:id="rId13"/>
        <p:sld r:id="rId14"/>
        <p:sld r:id="rId15"/>
        <p:sld r:id="rId16"/>
        <p:sld r:id="rId17"/>
        <p:sld r:id="rId18"/>
        <p:sld r:id="rId19"/>
      </p:sldLst>
    </p:custShow>
  </p:custShow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00" y="56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43000" y="6324600"/>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JO" sz="3600" b="1" dirty="0" smtClean="0">
                <a:solidFill>
                  <a:srgbClr val="7F7F7F"/>
                </a:solidFill>
                <a:latin typeface="Calibri" pitchFamily="34" charset="0"/>
                <a:cs typeface="Times New Roman" pitchFamily="18" charset="0"/>
              </a:rPr>
              <a:t>البلاغة 2 (البيان والبديع)</a:t>
            </a:r>
            <a:endParaRPr lang="en-US" sz="3600" b="1" dirty="0" smtClean="0">
              <a:solidFill>
                <a:srgbClr val="7F7F7F"/>
              </a:solidFill>
              <a:latin typeface="Calibri" pitchFamily="34" charset="0"/>
            </a:endParaRPr>
          </a:p>
          <a:p>
            <a:pPr algn="ctr"/>
            <a:r>
              <a:rPr lang="ar-JO" sz="3600" b="1" dirty="0" smtClean="0">
                <a:solidFill>
                  <a:schemeClr val="accent1">
                    <a:lumMod val="50000"/>
                  </a:schemeClr>
                </a:solidFill>
                <a:latin typeface="Calibri" pitchFamily="34" charset="0"/>
                <a:cs typeface="Times New Roman" pitchFamily="18" charset="0"/>
              </a:rPr>
              <a:t>أ.</a:t>
            </a:r>
            <a:r>
              <a:rPr lang="ar-SA" sz="3600" b="1" dirty="0" smtClean="0">
                <a:solidFill>
                  <a:schemeClr val="accent1">
                    <a:lumMod val="50000"/>
                  </a:schemeClr>
                </a:solidFill>
                <a:latin typeface="Calibri" pitchFamily="34" charset="0"/>
                <a:cs typeface="Times New Roman" pitchFamily="18" charset="0"/>
              </a:rPr>
              <a:t>د</a:t>
            </a:r>
            <a:r>
              <a:rPr lang="ar-JO" sz="3600" b="1" dirty="0" smtClean="0">
                <a:solidFill>
                  <a:schemeClr val="accent1">
                    <a:lumMod val="50000"/>
                  </a:schemeClr>
                </a:solidFill>
                <a:latin typeface="Calibri" pitchFamily="34" charset="0"/>
                <a:cs typeface="Times New Roman" pitchFamily="18" charset="0"/>
              </a:rPr>
              <a:t>. </a:t>
            </a:r>
            <a:r>
              <a:rPr lang="ar-JO" sz="3600" b="1" dirty="0" smtClean="0">
                <a:solidFill>
                  <a:schemeClr val="bg2">
                    <a:lumMod val="25000"/>
                  </a:schemeClr>
                </a:solidFill>
                <a:latin typeface="Calibri" pitchFamily="34" charset="0"/>
                <a:cs typeface="Times New Roman" pitchFamily="18" charset="0"/>
              </a:rPr>
              <a:t>فايز عارف القرعان</a:t>
            </a:r>
            <a:r>
              <a:rPr lang="en-US"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JO"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ar-JO" b="1" dirty="0" smtClean="0">
              <a:solidFill>
                <a:schemeClr val="tx1"/>
              </a:solidFill>
              <a:cs typeface="Arial" pitchFamily="34" charset="0"/>
            </a:endParaRPr>
          </a:p>
          <a:p>
            <a:pPr eaLnBrk="1" hangingPunct="1"/>
            <a:r>
              <a:rPr lang="ar-JO" b="1" dirty="0" smtClean="0">
                <a:solidFill>
                  <a:schemeClr val="tx1"/>
                </a:solidFill>
                <a:cs typeface="Arial" pitchFamily="34" charset="0"/>
              </a:rPr>
              <a:t>الحقيقة والمجاز</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a:r>
              <a:rPr lang="ar-JO" b="1" dirty="0" smtClean="0">
                <a:cs typeface="Arial" pitchFamily="34" charset="0"/>
              </a:rPr>
              <a:t>أولاً- الحقيقة والمجاز: مفهومهما، أقسام المجاز.</a:t>
            </a:r>
          </a:p>
          <a:p>
            <a:pPr rtl="1"/>
            <a:r>
              <a:rPr lang="ar-JO" b="1" dirty="0" smtClean="0">
                <a:cs typeface="Arial" pitchFamily="34" charset="0"/>
              </a:rPr>
              <a:t>ثانياً- المجاز العقلي: مفهومه، وأقسامه.</a:t>
            </a:r>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ar-JO" dirty="0" smtClean="0"/>
              <a:t>الحقيقة (1)</a:t>
            </a:r>
            <a:endParaRPr lang="ar-SA" dirty="0" smtClean="0"/>
          </a:p>
        </p:txBody>
      </p:sp>
      <p:sp>
        <p:nvSpPr>
          <p:cNvPr id="11" name="عنصر نائب للمحتوى 10"/>
          <p:cNvSpPr>
            <a:spLocks noGrp="1"/>
          </p:cNvSpPr>
          <p:nvPr>
            <p:ph idx="1"/>
          </p:nvPr>
        </p:nvSpPr>
        <p:spPr/>
        <p:txBody>
          <a:bodyPr/>
          <a:lstStyle/>
          <a:p>
            <a:pPr algn="just" rtl="1"/>
            <a:r>
              <a:rPr lang="ar-JO" sz="2800" dirty="0" smtClean="0"/>
              <a:t>		</a:t>
            </a:r>
            <a:r>
              <a:rPr lang="ar-SA" sz="2800" dirty="0" smtClean="0"/>
              <a:t>وقفت البلاغة العربية من اللغة في الاستعمال على جهتين متقابلتين هما الحقيقة والمجاز ، فنظرت إلى مفردات اللغة وتراكيبها من جهة المفردة من حيث موافقتها لما وضعت له أو مخالفتها لهذا الوضع، وقررت أن المفردة إذا استخدمت لما وضعت له من معاني أو مدلولات، فإنها عندئذ تكون قد استعملت في دائرة الحقيقة؛ كما في استعمال كلمة (قلم) في جملة (هذا قلم ) وهي تدل على ما نكتب </a:t>
            </a:r>
            <a:r>
              <a:rPr lang="ar-SA" sz="2800" dirty="0" err="1" smtClean="0"/>
              <a:t>به</a:t>
            </a:r>
            <a:r>
              <a:rPr lang="ar-SA" sz="2800" dirty="0" smtClean="0"/>
              <a:t> أو ما نخط </a:t>
            </a:r>
            <a:r>
              <a:rPr lang="ar-SA" sz="2800" dirty="0" err="1" smtClean="0"/>
              <a:t>به</a:t>
            </a:r>
            <a:r>
              <a:rPr lang="ar-SA" sz="2800" dirty="0" smtClean="0"/>
              <a:t>، وعلامة التواضع في الاستعمال هي ما تعارف الناس على أن يدل على مدلول خاص تستخدم له المفردة، وأما إذا استعملت الكلمة في غير ما تواضع عليه الناس، فإنها عندئذ تغادر دائرة الحقيقة لتدخل دائرة المجاز، فيصبح الاستعمال عندئذ استعمالاً مجازيًا للمفردة فتكون مفردة مجازية.</a:t>
            </a:r>
            <a:endParaRPr lang="en-US" sz="2800" dirty="0" smtClean="0"/>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AE" sz="2800" dirty="0">
              <a:latin typeface="Arial" pitchFamily="34" charset="0"/>
            </a:endParaRP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مفهوم الحقيقة والمجاز(2)</a:t>
            </a:r>
            <a:endParaRPr lang="ar-AE" dirty="0"/>
          </a:p>
        </p:txBody>
      </p:sp>
      <p:sp>
        <p:nvSpPr>
          <p:cNvPr id="3" name="عنصر نائب للمحتوى 2"/>
          <p:cNvSpPr>
            <a:spLocks noGrp="1"/>
          </p:cNvSpPr>
          <p:nvPr>
            <p:ph idx="1"/>
          </p:nvPr>
        </p:nvSpPr>
        <p:spPr/>
        <p:txBody>
          <a:bodyPr/>
          <a:lstStyle/>
          <a:p>
            <a:pPr algn="just" rtl="1"/>
            <a:r>
              <a:rPr lang="ar-SA" dirty="0" smtClean="0"/>
              <a:t> </a:t>
            </a:r>
            <a:r>
              <a:rPr lang="ar-JO" dirty="0" smtClean="0"/>
              <a:t>		</a:t>
            </a:r>
            <a:r>
              <a:rPr lang="ar-SA" sz="2800" dirty="0" smtClean="0"/>
              <a:t>والواقع أن الدارسين للبلاغة قد وقفوا على تصورات اللغة في دائرتيها الحقيقة والمجاز ، ووضعوا حدودًا تضبط مفهوم كل مصطلح منهما، إذ يعرف </a:t>
            </a:r>
            <a:r>
              <a:rPr lang="ar-SA" sz="2800" dirty="0" err="1" smtClean="0"/>
              <a:t>السكاكي</a:t>
            </a:r>
            <a:r>
              <a:rPr lang="ar-SA" sz="2800" dirty="0" smtClean="0"/>
              <a:t> </a:t>
            </a:r>
            <a:r>
              <a:rPr lang="ar-SA" sz="2800" u="sng" dirty="0" smtClean="0">
                <a:solidFill>
                  <a:srgbClr val="FF0000"/>
                </a:solidFill>
              </a:rPr>
              <a:t>الحقيقة</a:t>
            </a:r>
            <a:r>
              <a:rPr lang="ar-SA" sz="2800" dirty="0" smtClean="0"/>
              <a:t> في قوله: "الحقيقة هي الكلمة المستعملة فيما هي موضوعة له من غير تأويل في الوضع</a:t>
            </a:r>
            <a:r>
              <a:rPr lang="ar-JO" sz="2800" dirty="0" smtClean="0"/>
              <a:t>“</a:t>
            </a:r>
            <a:r>
              <a:rPr lang="ar-SA" sz="2800" u="sng" dirty="0" smtClean="0">
                <a:solidFill>
                  <a:srgbClr val="FF0000"/>
                </a:solidFill>
              </a:rPr>
              <a:t>وحدها</a:t>
            </a:r>
            <a:r>
              <a:rPr lang="ar-SA" sz="2800" dirty="0" smtClean="0"/>
              <a:t> مرة أخرى بقوله "</a:t>
            </a:r>
            <a:r>
              <a:rPr lang="ar-SA" sz="2800" dirty="0" err="1" smtClean="0"/>
              <a:t>ولك</a:t>
            </a:r>
            <a:r>
              <a:rPr lang="ar-SA" sz="2800" dirty="0" smtClean="0"/>
              <a:t> أن تقول الحقيقة: هي الكلمة المستعملة فيما تدل عليه بنفسها دلالة ظاهرة”</a:t>
            </a:r>
            <a:r>
              <a:rPr lang="ar-JO" sz="2800" dirty="0" smtClean="0"/>
              <a:t> </a:t>
            </a:r>
            <a:r>
              <a:rPr lang="ar-SA" sz="2800" dirty="0" smtClean="0"/>
              <a:t>فالحقيقة, إذن, هي كلمة دالة على مدلولها الذي تشير إليه مباشرة دون أن نلجأ إلى التأوّل.</a:t>
            </a:r>
            <a:r>
              <a:rPr lang="ar-SA" dirty="0" smtClean="0"/>
              <a:t> </a:t>
            </a:r>
            <a:r>
              <a:rPr lang="ar-SA" sz="2800" dirty="0" smtClean="0"/>
              <a:t>ويعرّف </a:t>
            </a:r>
            <a:r>
              <a:rPr lang="ar-SA" sz="2800" u="sng" dirty="0" smtClean="0">
                <a:solidFill>
                  <a:srgbClr val="FF0000"/>
                </a:solidFill>
              </a:rPr>
              <a:t>المجاز</a:t>
            </a:r>
            <a:r>
              <a:rPr lang="ar-SA" sz="2800" dirty="0" smtClean="0"/>
              <a:t> في قوله: "أما المجاز فهو الكلمة المستعملة في غير ما هي موضوعة له بالتحقيق، استعمالاً في الغير، بالنسبة إلى نوع حقيقتها، مع قرينة مانعة عن إرادة معناها في ذلك النوع”</a:t>
            </a:r>
            <a:r>
              <a:rPr lang="ar-JO" sz="2800" dirty="0" smtClean="0"/>
              <a:t>.</a:t>
            </a:r>
            <a:endParaRPr lang="ar-JO" dirty="0" smtClean="0"/>
          </a:p>
          <a:p>
            <a:endParaRPr lang="ar-JO" dirty="0" smtClean="0"/>
          </a:p>
          <a:p>
            <a:endParaRPr lang="ar-JO" dirty="0" smtClean="0"/>
          </a:p>
          <a:p>
            <a:endParaRPr lang="ar-JO" dirty="0" smtClean="0"/>
          </a:p>
          <a:p>
            <a:endParaRPr lang="ar-JO" dirty="0" smtClean="0"/>
          </a:p>
          <a:p>
            <a:endParaRPr lang="ar-JO" dirty="0" smtClean="0"/>
          </a:p>
          <a:p>
            <a:endParaRPr lang="ar-JO" dirty="0" smtClean="0"/>
          </a:p>
          <a:p>
            <a:endParaRPr lang="ar-A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أقسام المجاز</a:t>
            </a:r>
            <a:endParaRPr lang="ar-AE" dirty="0"/>
          </a:p>
        </p:txBody>
      </p:sp>
      <p:sp>
        <p:nvSpPr>
          <p:cNvPr id="3" name="عنصر نائب للمحتوى 2"/>
          <p:cNvSpPr>
            <a:spLocks noGrp="1"/>
          </p:cNvSpPr>
          <p:nvPr>
            <p:ph idx="1"/>
          </p:nvPr>
        </p:nvSpPr>
        <p:spPr/>
        <p:txBody>
          <a:bodyPr/>
          <a:lstStyle/>
          <a:p>
            <a:pPr algn="just" rtl="1"/>
            <a:r>
              <a:rPr lang="ar-JO" sz="2400" dirty="0" smtClean="0"/>
              <a:t>قسم البلاغيون المجاز قسمين:</a:t>
            </a:r>
          </a:p>
          <a:p>
            <a:pPr algn="just" rtl="1"/>
            <a:r>
              <a:rPr lang="ar-JO" sz="2800" dirty="0" smtClean="0"/>
              <a:t>1- المجاز العقلي:</a:t>
            </a:r>
          </a:p>
          <a:p>
            <a:pPr algn="just" rtl="1"/>
            <a:r>
              <a:rPr lang="ar-JO" sz="2800" dirty="0" smtClean="0"/>
              <a:t>2- المجاز اللغوي: وهو ينقسم قسمين:</a:t>
            </a:r>
          </a:p>
          <a:p>
            <a:pPr marL="514350" indent="-514350" algn="just" rtl="1">
              <a:buAutoNum type="arabic1Minus"/>
            </a:pPr>
            <a:r>
              <a:rPr lang="ar-JO" sz="2800" dirty="0" smtClean="0"/>
              <a:t>المجاز المرسل.</a:t>
            </a:r>
          </a:p>
          <a:p>
            <a:pPr marL="514350" indent="-514350" algn="just" rtl="1">
              <a:buAutoNum type="arabic1Minus"/>
            </a:pPr>
            <a:r>
              <a:rPr lang="ar-JO" sz="2800" dirty="0" smtClean="0"/>
              <a:t>الاستعارة.</a:t>
            </a:r>
          </a:p>
          <a:p>
            <a:pPr marL="514350" indent="-514350" algn="just" rtl="1"/>
            <a:r>
              <a:rPr lang="ar-JO" sz="2800" dirty="0" smtClean="0"/>
              <a:t>أمثلة:1- طلعت الشمس.</a:t>
            </a:r>
          </a:p>
          <a:p>
            <a:pPr marL="514350" indent="-514350" algn="just" rtl="1"/>
            <a:r>
              <a:rPr lang="ar-JO" sz="2800" dirty="0" smtClean="0"/>
              <a:t>2- ضحكت الشمس.</a:t>
            </a:r>
          </a:p>
          <a:p>
            <a:pPr marL="514350" indent="-514350" algn="just" rtl="1"/>
            <a:r>
              <a:rPr lang="ar-JO" sz="2800" dirty="0" smtClean="0"/>
              <a:t>3- أمطرت السماء رزقاً.</a:t>
            </a:r>
          </a:p>
          <a:p>
            <a:pPr marL="514350" indent="-514350" algn="just" rtl="1"/>
            <a:r>
              <a:rPr lang="ar-JO" sz="2800" dirty="0" smtClean="0"/>
              <a:t>4- جرى النهر.</a:t>
            </a:r>
          </a:p>
          <a:p>
            <a:endParaRPr lang="ar-JO" dirty="0" smtClean="0"/>
          </a:p>
          <a:p>
            <a:endParaRPr lang="ar-JO" dirty="0" smtClean="0"/>
          </a:p>
          <a:p>
            <a:endParaRPr lang="ar-JO" dirty="0" smtClean="0"/>
          </a:p>
          <a:p>
            <a:endParaRPr lang="ar-JO" dirty="0" smtClean="0"/>
          </a:p>
          <a:p>
            <a:endParaRPr lang="ar-JO" dirty="0" smtClean="0"/>
          </a:p>
          <a:p>
            <a:endParaRPr lang="ar-JO" dirty="0" smtClean="0"/>
          </a:p>
          <a:p>
            <a:endParaRPr lang="ar-A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مفهوم المجاز العقلي</a:t>
            </a:r>
            <a:endParaRPr lang="ar-AE" dirty="0"/>
          </a:p>
        </p:txBody>
      </p:sp>
      <p:sp>
        <p:nvSpPr>
          <p:cNvPr id="3" name="عنصر نائب للمحتوى 2"/>
          <p:cNvSpPr>
            <a:spLocks noGrp="1"/>
          </p:cNvSpPr>
          <p:nvPr>
            <p:ph idx="1"/>
          </p:nvPr>
        </p:nvSpPr>
        <p:spPr/>
        <p:txBody>
          <a:bodyPr/>
          <a:lstStyle/>
          <a:p>
            <a:pPr algn="just" rtl="1"/>
            <a:r>
              <a:rPr lang="ar-JO" sz="2800" dirty="0" smtClean="0">
                <a:solidFill>
                  <a:srgbClr val="FF0000"/>
                </a:solidFill>
              </a:rPr>
              <a:t>المجاز العقلي</a:t>
            </a:r>
            <a:r>
              <a:rPr lang="ar-JO" sz="2800" dirty="0" smtClean="0"/>
              <a:t>. وأسماه البلاغيون أيضاً المجاز الحكمي، والإسناد </a:t>
            </a:r>
            <a:endParaRPr lang="en-US" sz="2800" dirty="0" smtClean="0"/>
          </a:p>
          <a:p>
            <a:pPr algn="just" rtl="1"/>
            <a:r>
              <a:rPr lang="ar-JO" sz="2800" dirty="0" smtClean="0"/>
              <a:t>المجازي.</a:t>
            </a:r>
          </a:p>
          <a:p>
            <a:pPr algn="just" rtl="1"/>
            <a:r>
              <a:rPr lang="ar-JO" sz="2800" dirty="0" smtClean="0"/>
              <a:t>عرفه </a:t>
            </a:r>
            <a:r>
              <a:rPr lang="ar-JO" sz="2800" dirty="0" err="1" smtClean="0"/>
              <a:t>القزويني</a:t>
            </a:r>
            <a:r>
              <a:rPr lang="ar-JO" sz="2800" dirty="0" smtClean="0"/>
              <a:t>: ” هو إسناد الفعل أو معناه إلى ملابس له غير ما هو له بتأويل“. ويمكننا أن نعرفه أيضاً بأنه إسناد الفعل أو ما يأتي بمعناه إلى غير فاعله الأصلي لعلاقة بينه وبين الفاعل الأصلي علاقة غير المشابهة مع قرينة عقلية دالة على ذلك.</a:t>
            </a:r>
          </a:p>
          <a:p>
            <a:pPr algn="just" rtl="1"/>
            <a:r>
              <a:rPr lang="ar-JO" sz="2800" dirty="0" smtClean="0"/>
              <a:t>مثاله:</a:t>
            </a:r>
          </a:p>
          <a:p>
            <a:pPr algn="just" rtl="1">
              <a:buFontTx/>
              <a:buChar char="-"/>
            </a:pPr>
            <a:r>
              <a:rPr lang="ar-JO" sz="2800" dirty="0" smtClean="0">
                <a:solidFill>
                  <a:srgbClr val="FF0000"/>
                </a:solidFill>
              </a:rPr>
              <a:t>جرى النهر.</a:t>
            </a:r>
          </a:p>
          <a:p>
            <a:pPr algn="just" rtl="1">
              <a:buFontTx/>
              <a:buChar char="-"/>
            </a:pPr>
            <a:r>
              <a:rPr lang="ar-JO" sz="2800" dirty="0" smtClean="0">
                <a:solidFill>
                  <a:srgbClr val="FF0000"/>
                </a:solidFill>
              </a:rPr>
              <a:t>مشيت في غابة غناء.</a:t>
            </a:r>
          </a:p>
          <a:p>
            <a:pPr algn="just" rtl="1"/>
            <a:endParaRPr lang="ar-JO" sz="2800" dirty="0" smtClean="0"/>
          </a:p>
          <a:p>
            <a:pPr algn="just" rtl="1"/>
            <a:endParaRPr lang="ar-JO" dirty="0" smtClean="0"/>
          </a:p>
          <a:p>
            <a:pPr algn="just" rtl="1"/>
            <a:endParaRPr lang="ar-JO" dirty="0" smtClean="0"/>
          </a:p>
          <a:p>
            <a:pPr algn="just" rtl="1"/>
            <a:endParaRPr lang="ar-JO" dirty="0" smtClean="0"/>
          </a:p>
          <a:p>
            <a:pPr algn="just" rtl="1"/>
            <a:endParaRPr lang="ar-A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JO" dirty="0" smtClean="0"/>
              <a:t>تابع مفهوم المجاز العقلي</a:t>
            </a:r>
            <a:endParaRPr lang="ar-AE" dirty="0"/>
          </a:p>
        </p:txBody>
      </p:sp>
      <p:sp>
        <p:nvSpPr>
          <p:cNvPr id="3" name="عنصر نائب للمحتوى 2"/>
          <p:cNvSpPr>
            <a:spLocks noGrp="1"/>
          </p:cNvSpPr>
          <p:nvPr>
            <p:ph idx="1"/>
          </p:nvPr>
        </p:nvSpPr>
        <p:spPr/>
        <p:txBody>
          <a:bodyPr/>
          <a:lstStyle/>
          <a:p>
            <a:pPr algn="just" rtl="1"/>
            <a:r>
              <a:rPr lang="ar-JO" sz="2800" dirty="0" smtClean="0">
                <a:solidFill>
                  <a:srgbClr val="FF0000"/>
                </a:solidFill>
                <a:latin typeface="Arial" pitchFamily="34" charset="0"/>
              </a:rPr>
              <a:t>مصطلحات تستخدم في دروس المجاز </a:t>
            </a:r>
            <a:r>
              <a:rPr lang="ar-JO" sz="2800" smtClean="0">
                <a:solidFill>
                  <a:srgbClr val="FF0000"/>
                </a:solidFill>
                <a:latin typeface="Arial" pitchFamily="34" charset="0"/>
              </a:rPr>
              <a:t>بأنواعه الثلاثة:</a:t>
            </a:r>
          </a:p>
          <a:p>
            <a:pPr algn="just" rtl="1"/>
            <a:r>
              <a:rPr lang="ar-JO" sz="2800" dirty="0" smtClean="0">
                <a:solidFill>
                  <a:srgbClr val="FF0000"/>
                </a:solidFill>
                <a:latin typeface="Arial" pitchFamily="34" charset="0"/>
              </a:rPr>
              <a:t>العلاقة</a:t>
            </a:r>
            <a:r>
              <a:rPr lang="ar-JO" sz="2800" dirty="0" smtClean="0">
                <a:latin typeface="Arial" pitchFamily="34" charset="0"/>
              </a:rPr>
              <a:t>: هي الأمر الذي يقع </a:t>
            </a:r>
            <a:r>
              <a:rPr lang="ar-JO" sz="2800" dirty="0" err="1" smtClean="0">
                <a:latin typeface="Arial" pitchFamily="34" charset="0"/>
              </a:rPr>
              <a:t>به</a:t>
            </a:r>
            <a:r>
              <a:rPr lang="ar-JO" sz="2800" dirty="0" smtClean="0">
                <a:latin typeface="Arial" pitchFamily="34" charset="0"/>
              </a:rPr>
              <a:t> الارتباط بين المعنى الحقيقي (الأصلي) والمعنى المجازي فيصح الانتقال من الأول إلى الثاني، وهذه العلاقة التي تربط في المجاز بين المعنيين: الحقيقي والمجازي قد تكون المشابهة كما في الاستعارة وقد تكون غير المشابهة كما في المجازين العقلي والمرسل.</a:t>
            </a:r>
          </a:p>
          <a:p>
            <a:pPr algn="just" rtl="1"/>
            <a:r>
              <a:rPr lang="ar-JO" sz="2800" dirty="0" smtClean="0">
                <a:solidFill>
                  <a:srgbClr val="FF0000"/>
                </a:solidFill>
              </a:rPr>
              <a:t>القرينة</a:t>
            </a:r>
            <a:r>
              <a:rPr lang="ar-JO" sz="2800" dirty="0" smtClean="0"/>
              <a:t>: هي الأمر الذي يصرف الذهن عن المعنى الحقيقي إلى المعنى المجازي، وهي إما قرينة عقلية أي حالية، وإما قرينة لفظية.</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(1) </a:t>
            </a:r>
            <a:endParaRPr lang="ar-AE" dirty="0"/>
          </a:p>
        </p:txBody>
      </p:sp>
      <p:sp>
        <p:nvSpPr>
          <p:cNvPr id="3" name="عنصر نائب للمحتوى 2"/>
          <p:cNvSpPr>
            <a:spLocks noGrp="1"/>
          </p:cNvSpPr>
          <p:nvPr>
            <p:ph idx="1"/>
          </p:nvPr>
        </p:nvSpPr>
        <p:spPr/>
        <p:txBody>
          <a:bodyPr/>
          <a:lstStyle/>
          <a:p>
            <a:pPr lvl="0" algn="just" rtl="1"/>
            <a:r>
              <a:rPr lang="ar-JO" sz="2800" dirty="0" smtClean="0"/>
              <a:t>1-</a:t>
            </a:r>
            <a:r>
              <a:rPr lang="ar-SA" sz="2800" dirty="0" smtClean="0">
                <a:solidFill>
                  <a:srgbClr val="FF0000"/>
                </a:solidFill>
              </a:rPr>
              <a:t>العلاقة المحلية</a:t>
            </a:r>
            <a:r>
              <a:rPr lang="ar-SA" sz="2800" dirty="0" smtClean="0"/>
              <a:t>: هي أن يذكر المتكلم محل الشيء يريد </a:t>
            </a:r>
            <a:r>
              <a:rPr lang="ar-SA" sz="2800" dirty="0" err="1" smtClean="0"/>
              <a:t>به</a:t>
            </a:r>
            <a:r>
              <a:rPr lang="ar-SA" sz="2800" dirty="0" smtClean="0"/>
              <a:t> الحالّ فيه.</a:t>
            </a:r>
            <a:endParaRPr lang="en-US" sz="2800" dirty="0" smtClean="0"/>
          </a:p>
          <a:p>
            <a:pPr algn="just" rtl="1"/>
            <a:r>
              <a:rPr lang="ar-SA" sz="2800" dirty="0" smtClean="0"/>
              <a:t>مثاله قوله تعالى: </a:t>
            </a:r>
            <a:r>
              <a:rPr lang="ar-SA" sz="2800" b="1" dirty="0" smtClean="0">
                <a:solidFill>
                  <a:srgbClr val="FF0000"/>
                </a:solidFill>
              </a:rPr>
              <a:t>{ </a:t>
            </a:r>
            <a:r>
              <a:rPr lang="ar-SA" sz="2800" b="1" dirty="0" smtClean="0"/>
              <a:t> </a:t>
            </a:r>
            <a:r>
              <a:rPr lang="ar-SA" sz="2800" b="1" dirty="0" smtClean="0">
                <a:solidFill>
                  <a:srgbClr val="FF0000"/>
                </a:solidFill>
              </a:rPr>
              <a:t>وَبَشِّرِ الَّذِين آمَنُواْ وَعَمِلُواْ الصَّالِحَاتِ أَنَّ لَهُمْ جَنَّاتٍ تَجْرِي مِن تَحْتِهَا الأَنْهَارُ كُلَّمَا رُزِقُواْ مِنْهَا مِن ثَمَرَةٍ رِّزْقاً قَالُواْ هَـذَا الَّذِي رُزِقْنَا مِن قَبْلُ وَأُتُواْ </a:t>
            </a:r>
            <a:r>
              <a:rPr lang="ar-SA" sz="2800" b="1" dirty="0" err="1" smtClean="0">
                <a:solidFill>
                  <a:srgbClr val="FF0000"/>
                </a:solidFill>
              </a:rPr>
              <a:t>بِهِ</a:t>
            </a:r>
            <a:r>
              <a:rPr lang="ar-SA" sz="2800" b="1" dirty="0" smtClean="0">
                <a:solidFill>
                  <a:srgbClr val="FF0000"/>
                </a:solidFill>
              </a:rPr>
              <a:t> مُتَشَابِهاً وَلَهُمْ فِيهَا أَزْوَاجٌ مُّطَهَّرَةٌ وَهُمْ فِيهَا خَالِدُونَ {25}</a:t>
            </a:r>
            <a:r>
              <a:rPr lang="ar-SA" sz="2800" dirty="0" smtClean="0">
                <a:solidFill>
                  <a:srgbClr val="FF0000"/>
                </a:solidFill>
              </a:rPr>
              <a:t> </a:t>
            </a:r>
            <a:r>
              <a:rPr lang="ar-SA" sz="2800" dirty="0" smtClean="0"/>
              <a:t>(البقرة)، الشاهد في هذه الآية الكريمة هو في قوله : " تجري من تحتها الأنهار"؛ ذلك أن الصياغة القرآنية أسندت الفعل إلى فاعله غير الحقيقي, إذ إن الفاعل الحقيقي هو (مياه)، فالأصل أن تكون الصياغة (تجري من تحتها مياه الأنهار) ، وبهذا تكون الصياغة القرآنية قد أحلت المحلَّ مكان الحالِّ فيه، فعلاقته المحلية.</a:t>
            </a:r>
            <a:endParaRPr lang="en-US" sz="2800" dirty="0" smtClean="0"/>
          </a:p>
          <a:p>
            <a:pPr algn="just" rtl="1"/>
            <a:endParaRPr lang="ar-A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(2)</a:t>
            </a:r>
            <a:endParaRPr lang="ar-AE" dirty="0"/>
          </a:p>
        </p:txBody>
      </p:sp>
      <p:sp>
        <p:nvSpPr>
          <p:cNvPr id="3" name="عنصر نائب للمحتوى 2"/>
          <p:cNvSpPr>
            <a:spLocks noGrp="1"/>
          </p:cNvSpPr>
          <p:nvPr>
            <p:ph idx="1"/>
          </p:nvPr>
        </p:nvSpPr>
        <p:spPr/>
        <p:txBody>
          <a:bodyPr/>
          <a:lstStyle/>
          <a:p>
            <a:pPr rtl="1"/>
            <a:r>
              <a:rPr lang="ar-SA" sz="2800" dirty="0" smtClean="0"/>
              <a:t>ومثاله قول الشاعر:</a:t>
            </a:r>
            <a:endParaRPr lang="en-US" sz="2800" dirty="0" smtClean="0"/>
          </a:p>
          <a:p>
            <a:pPr rtl="1"/>
            <a:r>
              <a:rPr lang="ar-SA" sz="2800" dirty="0" smtClean="0"/>
              <a:t>إن</a:t>
            </a:r>
            <a:r>
              <a:rPr lang="ar-SA" sz="2800" dirty="0" smtClean="0">
                <a:solidFill>
                  <a:srgbClr val="FF0000"/>
                </a:solidFill>
              </a:rPr>
              <a:t> الديار تريق </a:t>
            </a:r>
            <a:r>
              <a:rPr lang="ar-SA" sz="2800" dirty="0" smtClean="0"/>
              <a:t>ماء شئونها</a:t>
            </a:r>
            <a:r>
              <a:rPr lang="ar-JO" sz="2800" dirty="0" smtClean="0">
                <a:solidFill>
                  <a:srgbClr val="FF0000"/>
                </a:solidFill>
              </a:rPr>
              <a:t>		</a:t>
            </a:r>
            <a:r>
              <a:rPr lang="ar-SA" sz="2800" dirty="0" smtClean="0"/>
              <a:t>كالأمهات</a:t>
            </a:r>
            <a:r>
              <a:rPr lang="ar-SA" sz="2800" dirty="0" smtClean="0">
                <a:solidFill>
                  <a:srgbClr val="FF0000"/>
                </a:solidFill>
              </a:rPr>
              <a:t> وتندب الأحياء</a:t>
            </a:r>
            <a:r>
              <a:rPr lang="ar-SA" sz="2800" dirty="0" smtClean="0"/>
              <a:t/>
            </a:r>
            <a:br>
              <a:rPr lang="ar-SA" sz="2800" dirty="0" smtClean="0"/>
            </a:br>
            <a:r>
              <a:rPr lang="ar-SA" sz="2800" dirty="0" smtClean="0"/>
              <a:t>نلحظ في هذا الشاهد موضعين للمجاز العقلي هما: </a:t>
            </a:r>
            <a:endParaRPr lang="en-US" sz="2800" dirty="0" smtClean="0"/>
          </a:p>
          <a:p>
            <a:pPr rtl="1"/>
            <a:r>
              <a:rPr lang="ar-SA" sz="2800" dirty="0" smtClean="0"/>
              <a:t>الأول- (تُريق).</a:t>
            </a:r>
            <a:r>
              <a:rPr lang="ar-JO" sz="2800" dirty="0" smtClean="0"/>
              <a:t> </a:t>
            </a:r>
            <a:r>
              <a:rPr lang="ar-SA" sz="2800" dirty="0" smtClean="0"/>
              <a:t>إن هذا الفعل مسند إلى الفاعل (هي) الذي يعود إلى دال (الديار) وهو محل للناس الحالين فيه وهو الفاعل الأصلي لهذا الفعل، فالناس القاطنون فيها هم الذين يريقون ماء شئونهم. والعلاقة بين الديار والقاطنين  فيها علاقة المحل.</a:t>
            </a:r>
            <a:endParaRPr lang="en-US" sz="2800" dirty="0" smtClean="0"/>
          </a:p>
          <a:p>
            <a:pPr rtl="1"/>
            <a:r>
              <a:rPr lang="ar-SA" sz="2800" dirty="0" smtClean="0"/>
              <a:t>الثاني- (تندب).أسندت الصياغة الشعرية الفعل (تندب) إلى دال (الديار) وهو غير فاعله الأصلي والفاعل الأصلي هو (القاطنون) في الديار، والعلاقة بين الديار والقاطنين فيها علاقة المحل.</a:t>
            </a:r>
            <a:endParaRPr lang="en-US" sz="2800" dirty="0" smtClean="0"/>
          </a:p>
          <a:p>
            <a:endParaRPr lang="ar-A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(3)</a:t>
            </a:r>
            <a:endParaRPr lang="ar-AE" dirty="0"/>
          </a:p>
        </p:txBody>
      </p:sp>
      <p:sp>
        <p:nvSpPr>
          <p:cNvPr id="3" name="عنصر نائب للمحتوى 2"/>
          <p:cNvSpPr>
            <a:spLocks noGrp="1"/>
          </p:cNvSpPr>
          <p:nvPr>
            <p:ph idx="1"/>
          </p:nvPr>
        </p:nvSpPr>
        <p:spPr/>
        <p:txBody>
          <a:bodyPr/>
          <a:lstStyle/>
          <a:p>
            <a:pPr algn="just" rtl="1"/>
            <a:r>
              <a:rPr lang="ar-JO" dirty="0" smtClean="0"/>
              <a:t>ومثاله قول الشاعر:</a:t>
            </a:r>
          </a:p>
          <a:p>
            <a:pPr algn="just" rtl="1"/>
            <a:r>
              <a:rPr lang="ar-JO" dirty="0" smtClean="0"/>
              <a:t>ملكنا فكان العفوُ منا سجيةً		فلما ملكتم </a:t>
            </a:r>
            <a:r>
              <a:rPr lang="ar-JO" dirty="0" smtClean="0">
                <a:solidFill>
                  <a:srgbClr val="FF0000"/>
                </a:solidFill>
              </a:rPr>
              <a:t>سال بالدم أبْطَحُ</a:t>
            </a:r>
          </a:p>
          <a:p>
            <a:pPr algn="just" rtl="1"/>
            <a:r>
              <a:rPr lang="ar-JO" dirty="0" smtClean="0"/>
              <a:t>ومثاله قولنا: جلسنا إلى </a:t>
            </a:r>
            <a:r>
              <a:rPr lang="ar-JO" dirty="0" smtClean="0">
                <a:solidFill>
                  <a:srgbClr val="FF0000"/>
                </a:solidFill>
              </a:rPr>
              <a:t>مشرب عذب</a:t>
            </a:r>
            <a:r>
              <a:rPr lang="ar-JO" dirty="0" smtClean="0"/>
              <a:t>.</a:t>
            </a:r>
          </a:p>
          <a:p>
            <a:pPr algn="just" rtl="1"/>
            <a:endParaRPr lang="ar-JO" dirty="0" smtClean="0"/>
          </a:p>
          <a:p>
            <a:pPr algn="just" rtl="1"/>
            <a:endParaRPr lang="ar-JO" dirty="0" smtClean="0"/>
          </a:p>
          <a:p>
            <a:pPr algn="just" rtl="1"/>
            <a:endParaRPr lang="ar-JO" dirty="0" smtClean="0"/>
          </a:p>
          <a:p>
            <a:pPr algn="just" rtl="1"/>
            <a:endParaRPr lang="ar-JO" dirty="0" smtClean="0"/>
          </a:p>
          <a:p>
            <a:pPr algn="just" rtl="1"/>
            <a:endParaRPr lang="ar-A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(4)</a:t>
            </a:r>
            <a:endParaRPr lang="ar-AE" dirty="0"/>
          </a:p>
        </p:txBody>
      </p:sp>
      <p:sp>
        <p:nvSpPr>
          <p:cNvPr id="3" name="عنصر نائب للمحتوى 2"/>
          <p:cNvSpPr>
            <a:spLocks noGrp="1"/>
          </p:cNvSpPr>
          <p:nvPr>
            <p:ph idx="1"/>
          </p:nvPr>
        </p:nvSpPr>
        <p:spPr/>
        <p:txBody>
          <a:bodyPr/>
          <a:lstStyle/>
          <a:p>
            <a:pPr lvl="0" rtl="1"/>
            <a:r>
              <a:rPr lang="ar-JO" sz="2800" dirty="0" smtClean="0"/>
              <a:t>2- </a:t>
            </a:r>
            <a:r>
              <a:rPr lang="ar-SA" sz="2800" dirty="0" smtClean="0">
                <a:solidFill>
                  <a:srgbClr val="FF0000"/>
                </a:solidFill>
              </a:rPr>
              <a:t>العلاقة الزمنية</a:t>
            </a:r>
            <a:r>
              <a:rPr lang="ar-SA" sz="2800" dirty="0" smtClean="0"/>
              <a:t>: هي أن يذكر المتكلم زمان الشيء ويريد </a:t>
            </a:r>
            <a:r>
              <a:rPr lang="ar-SA" sz="2800" dirty="0" err="1" smtClean="0"/>
              <a:t>به</a:t>
            </a:r>
            <a:r>
              <a:rPr lang="ar-SA" sz="2800" dirty="0" smtClean="0"/>
              <a:t> ما فيه.</a:t>
            </a:r>
            <a:endParaRPr lang="en-US" sz="2800" dirty="0" smtClean="0"/>
          </a:p>
          <a:p>
            <a:pPr rtl="1"/>
            <a:r>
              <a:rPr lang="ar-SA" sz="2800" dirty="0" smtClean="0"/>
              <a:t>مثاله قوله تعالى: </a:t>
            </a:r>
            <a:r>
              <a:rPr lang="ar-SA" sz="2800" b="1" dirty="0" smtClean="0"/>
              <a:t>{وَالضُّحَى {1} وَاللَّيْلِ إِذَا </a:t>
            </a:r>
            <a:r>
              <a:rPr lang="ar-SA" sz="2800" b="1" dirty="0" smtClean="0">
                <a:solidFill>
                  <a:srgbClr val="FF0000"/>
                </a:solidFill>
              </a:rPr>
              <a:t>سَجَى</a:t>
            </a:r>
            <a:r>
              <a:rPr lang="ar-SA" sz="2800" b="1" dirty="0" smtClean="0"/>
              <a:t> {2}</a:t>
            </a:r>
            <a:r>
              <a:rPr lang="ar-SA" sz="2800" dirty="0" smtClean="0"/>
              <a:t> (الضحى)</a:t>
            </a:r>
            <a:endParaRPr lang="en-US" sz="2800" dirty="0" smtClean="0"/>
          </a:p>
          <a:p>
            <a:pPr algn="just" rtl="1"/>
            <a:r>
              <a:rPr lang="ar-JO" sz="2800" dirty="0" smtClean="0"/>
              <a:t>أسندت الصياغة القرآنية الفعل (</a:t>
            </a:r>
            <a:r>
              <a:rPr lang="ar-JO" sz="2800" dirty="0" err="1" smtClean="0"/>
              <a:t>سجا</a:t>
            </a:r>
            <a:r>
              <a:rPr lang="ar-JO" sz="2800" dirty="0" smtClean="0"/>
              <a:t>) إلى غير فاعله الأصلي (الليل) والأصل أن يسنده إلى فاعله الأصلي وهو (الكائنات الحية التي تعيش زمن الليل) لعلاقة </a:t>
            </a:r>
            <a:r>
              <a:rPr lang="ar-JO" sz="2800" dirty="0" err="1" smtClean="0"/>
              <a:t>الزمانية</a:t>
            </a:r>
            <a:r>
              <a:rPr lang="ar-JO" sz="2800" dirty="0" smtClean="0"/>
              <a:t>.</a:t>
            </a:r>
          </a:p>
          <a:p>
            <a:pPr algn="just" rtl="1"/>
            <a:r>
              <a:rPr lang="ar-JO" sz="2800" dirty="0" smtClean="0"/>
              <a:t>ومثاله قول الشاعر:	</a:t>
            </a:r>
          </a:p>
          <a:p>
            <a:pPr algn="just" rtl="1"/>
            <a:r>
              <a:rPr lang="ar-JO" sz="2800" dirty="0" smtClean="0"/>
              <a:t>	</a:t>
            </a:r>
            <a:r>
              <a:rPr lang="ar-JO" sz="2800" dirty="0" smtClean="0">
                <a:solidFill>
                  <a:srgbClr val="FF0000"/>
                </a:solidFill>
              </a:rPr>
              <a:t>ستبدي </a:t>
            </a:r>
            <a:r>
              <a:rPr lang="ar-JO" sz="2800" dirty="0" err="1" smtClean="0">
                <a:solidFill>
                  <a:srgbClr val="FF0000"/>
                </a:solidFill>
              </a:rPr>
              <a:t>لك</a:t>
            </a:r>
            <a:r>
              <a:rPr lang="ar-JO" sz="2800" dirty="0" smtClean="0">
                <a:solidFill>
                  <a:srgbClr val="FF0000"/>
                </a:solidFill>
              </a:rPr>
              <a:t> الأيام </a:t>
            </a:r>
            <a:r>
              <a:rPr lang="ar-JO" sz="2800" dirty="0" smtClean="0"/>
              <a:t>ما كنت جاهلاً	ويأتيك بالأخبار من لم تزوّد</a:t>
            </a:r>
          </a:p>
          <a:p>
            <a:pPr algn="just" rtl="1"/>
            <a:r>
              <a:rPr lang="ar-JO" sz="2800" dirty="0" smtClean="0"/>
              <a:t>ومثاله أيضاً قوله تعالى: ”فكيف تتقون إن كفرتم </a:t>
            </a:r>
            <a:r>
              <a:rPr lang="ar-JO" sz="2800" dirty="0" smtClean="0">
                <a:solidFill>
                  <a:srgbClr val="FF0000"/>
                </a:solidFill>
              </a:rPr>
              <a:t>يوماً يجعل </a:t>
            </a:r>
            <a:r>
              <a:rPr lang="ar-JO" sz="2800" dirty="0" smtClean="0"/>
              <a:t>الولدان شيباً“.</a:t>
            </a:r>
          </a:p>
          <a:p>
            <a:pPr algn="just" rtl="1"/>
            <a:r>
              <a:rPr lang="ar-JO" sz="2800" dirty="0" smtClean="0"/>
              <a:t>	</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(5)</a:t>
            </a:r>
            <a:endParaRPr lang="ar-AE" dirty="0"/>
          </a:p>
        </p:txBody>
      </p:sp>
      <p:sp>
        <p:nvSpPr>
          <p:cNvPr id="3" name="عنصر نائب للمحتوى 2"/>
          <p:cNvSpPr>
            <a:spLocks noGrp="1"/>
          </p:cNvSpPr>
          <p:nvPr>
            <p:ph idx="1"/>
          </p:nvPr>
        </p:nvSpPr>
        <p:spPr/>
        <p:txBody>
          <a:bodyPr/>
          <a:lstStyle/>
          <a:p>
            <a:pPr algn="just" rtl="1"/>
            <a:r>
              <a:rPr lang="ar-JO" sz="2800" dirty="0" smtClean="0"/>
              <a:t>3- </a:t>
            </a:r>
            <a:r>
              <a:rPr lang="ar-JO" sz="2800" dirty="0" smtClean="0">
                <a:solidFill>
                  <a:srgbClr val="FF0000"/>
                </a:solidFill>
              </a:rPr>
              <a:t>العلاقة السببية</a:t>
            </a:r>
            <a:r>
              <a:rPr lang="ar-JO" sz="2800" dirty="0" smtClean="0"/>
              <a:t>: وهي إسناد الفعل أو ما في معناه إلى سببه.</a:t>
            </a:r>
          </a:p>
          <a:p>
            <a:pPr algn="just" rtl="1"/>
            <a:r>
              <a:rPr lang="ar-JO" sz="2800" dirty="0" smtClean="0"/>
              <a:t>كما في قوله تعالى: ”يا هامان </a:t>
            </a:r>
            <a:r>
              <a:rPr lang="ar-JO" sz="2800" u="sng" dirty="0" smtClean="0">
                <a:solidFill>
                  <a:srgbClr val="FF0000"/>
                </a:solidFill>
              </a:rPr>
              <a:t>ابن</a:t>
            </a:r>
            <a:r>
              <a:rPr lang="ar-JO" sz="2800" dirty="0" smtClean="0"/>
              <a:t> لي صرحاً لعلي أبلغ الأسباب أسبابَ السموات“.</a:t>
            </a:r>
          </a:p>
          <a:p>
            <a:pPr algn="just" rtl="1"/>
            <a:r>
              <a:rPr lang="ar-JO" sz="2800" dirty="0" smtClean="0"/>
              <a:t>إن إسناد الفعل (ابن) إلى الفاعل هامان مجاز عقلي علاقته السببية؛ لأن هامان لا يبني الصرح بنفسه وإنما يبنيه عماله فكان هامان سبباً في الفعل أو البناء.</a:t>
            </a:r>
          </a:p>
          <a:p>
            <a:pPr algn="just" rtl="1"/>
            <a:r>
              <a:rPr lang="ar-JO" sz="2800" dirty="0" smtClean="0"/>
              <a:t>ومثاله قول الشاعر:</a:t>
            </a:r>
          </a:p>
          <a:p>
            <a:pPr algn="just" rtl="1"/>
            <a:r>
              <a:rPr lang="ar-JO" sz="2800" dirty="0" smtClean="0"/>
              <a:t>	إنا لمن معشر </a:t>
            </a:r>
            <a:r>
              <a:rPr lang="ar-JO" sz="2800" u="sng" dirty="0" smtClean="0">
                <a:solidFill>
                  <a:srgbClr val="FF0000"/>
                </a:solidFill>
              </a:rPr>
              <a:t>أفنى </a:t>
            </a:r>
            <a:r>
              <a:rPr lang="ar-JO" sz="2800" u="sng" dirty="0" err="1" smtClean="0">
                <a:solidFill>
                  <a:srgbClr val="FF0000"/>
                </a:solidFill>
              </a:rPr>
              <a:t>أوائلهم</a:t>
            </a:r>
            <a:r>
              <a:rPr lang="ar-JO" sz="2800" u="sng" dirty="0" smtClean="0">
                <a:solidFill>
                  <a:srgbClr val="FF0000"/>
                </a:solidFill>
              </a:rPr>
              <a:t>	قيل </a:t>
            </a:r>
            <a:r>
              <a:rPr lang="ar-JO" sz="2800" dirty="0" err="1" smtClean="0"/>
              <a:t>الكماة</a:t>
            </a:r>
            <a:r>
              <a:rPr lang="ar-JO" sz="2800" dirty="0" smtClean="0"/>
              <a:t>: ألا أين </a:t>
            </a:r>
            <a:r>
              <a:rPr lang="ar-JO" sz="2800" dirty="0" err="1" smtClean="0"/>
              <a:t>المحامونا</a:t>
            </a:r>
            <a:r>
              <a:rPr lang="ar-JO" sz="2800" dirty="0" smtClean="0"/>
              <a:t>؟</a:t>
            </a:r>
          </a:p>
          <a:p>
            <a:pPr algn="just" rtl="1"/>
            <a:r>
              <a:rPr lang="ar-JO" sz="2800" dirty="0" smtClean="0"/>
              <a:t>وقوله تعالى: ”وإذا تليت عليهم آياته </a:t>
            </a:r>
            <a:r>
              <a:rPr lang="ar-JO" sz="2800" u="sng" dirty="0" smtClean="0">
                <a:solidFill>
                  <a:srgbClr val="FF0000"/>
                </a:solidFill>
              </a:rPr>
              <a:t>زادتهم</a:t>
            </a:r>
            <a:r>
              <a:rPr lang="ar-JO" sz="2800" dirty="0" smtClean="0"/>
              <a:t> إيماناً“.</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(6)</a:t>
            </a:r>
            <a:endParaRPr lang="ar-AE" dirty="0"/>
          </a:p>
        </p:txBody>
      </p:sp>
      <p:sp>
        <p:nvSpPr>
          <p:cNvPr id="3" name="عنصر نائب للمحتوى 2"/>
          <p:cNvSpPr>
            <a:spLocks noGrp="1"/>
          </p:cNvSpPr>
          <p:nvPr>
            <p:ph idx="1"/>
          </p:nvPr>
        </p:nvSpPr>
        <p:spPr/>
        <p:txBody>
          <a:bodyPr/>
          <a:lstStyle/>
          <a:p>
            <a:pPr algn="just" rtl="1"/>
            <a:r>
              <a:rPr lang="ar-JO" sz="2800" dirty="0" smtClean="0"/>
              <a:t>4- </a:t>
            </a:r>
            <a:r>
              <a:rPr lang="ar-JO" sz="2800" dirty="0" smtClean="0">
                <a:solidFill>
                  <a:srgbClr val="FF0000"/>
                </a:solidFill>
              </a:rPr>
              <a:t>العلاقة </a:t>
            </a:r>
            <a:r>
              <a:rPr lang="ar-JO" sz="2800" dirty="0" err="1" smtClean="0">
                <a:solidFill>
                  <a:srgbClr val="FF0000"/>
                </a:solidFill>
              </a:rPr>
              <a:t>المفعولية</a:t>
            </a:r>
            <a:r>
              <a:rPr lang="ar-JO" sz="2800" dirty="0" smtClean="0"/>
              <a:t>: وهي إسناد الوصف المبني للفاعل إلى المفعول؛ أي يستعمل اسم الفاعل والمقصود اسم المفعول.</a:t>
            </a:r>
          </a:p>
          <a:p>
            <a:pPr algn="just" rtl="1"/>
            <a:r>
              <a:rPr lang="ar-JO" sz="2800" dirty="0" smtClean="0"/>
              <a:t>مثاله قوله تعالى: ”أو لم نمكن لكم حرماً </a:t>
            </a:r>
            <a:r>
              <a:rPr lang="ar-JO" sz="2800" u="sng" dirty="0" smtClean="0">
                <a:solidFill>
                  <a:srgbClr val="FF0000"/>
                </a:solidFill>
              </a:rPr>
              <a:t>آمناً</a:t>
            </a:r>
            <a:r>
              <a:rPr lang="ar-JO" sz="2800" dirty="0" smtClean="0"/>
              <a:t>“. </a:t>
            </a:r>
          </a:p>
          <a:p>
            <a:pPr algn="just" rtl="1"/>
            <a:r>
              <a:rPr lang="ar-JO" sz="2800" dirty="0" smtClean="0"/>
              <a:t>	إن لفظ اسم الفاعل (آمناً) أطلق على الحرم والحرم لا يكون آمناً وإنما يكون مأموناً. وهذا من الإسناد المجازي.</a:t>
            </a:r>
          </a:p>
          <a:p>
            <a:pPr algn="just" rtl="1"/>
            <a:r>
              <a:rPr lang="ar-JO" sz="2800" dirty="0" smtClean="0"/>
              <a:t>ومنه قول الشاعر:</a:t>
            </a:r>
          </a:p>
          <a:p>
            <a:pPr algn="just" rtl="1"/>
            <a:r>
              <a:rPr lang="ar-JO" sz="2800" dirty="0" smtClean="0"/>
              <a:t>	لقد لمتنا يا أم غيلان في </a:t>
            </a:r>
            <a:r>
              <a:rPr lang="ar-JO" sz="2800" dirty="0" err="1" smtClean="0"/>
              <a:t>السرى</a:t>
            </a:r>
            <a:r>
              <a:rPr lang="ar-JO" sz="2800" dirty="0" smtClean="0"/>
              <a:t>	ونمت وما ليل </a:t>
            </a:r>
            <a:r>
              <a:rPr lang="ar-JO" sz="2800" dirty="0" err="1" smtClean="0"/>
              <a:t>المطي</a:t>
            </a:r>
            <a:r>
              <a:rPr lang="ar-JO" sz="2800" dirty="0" smtClean="0"/>
              <a:t> </a:t>
            </a:r>
            <a:r>
              <a:rPr lang="ar-JO" sz="2800" u="sng" dirty="0" smtClean="0">
                <a:solidFill>
                  <a:srgbClr val="FF0000"/>
                </a:solidFill>
              </a:rPr>
              <a:t>بنائم</a:t>
            </a:r>
            <a:r>
              <a:rPr lang="ar-JO" sz="2800" dirty="0" smtClean="0"/>
              <a:t>. </a:t>
            </a:r>
          </a:p>
          <a:p>
            <a:pPr algn="just" rtl="1"/>
            <a:r>
              <a:rPr lang="ar-JO" sz="2800" dirty="0" smtClean="0"/>
              <a:t>وقول النابغة الذبياني:</a:t>
            </a:r>
          </a:p>
          <a:p>
            <a:pPr algn="just" rtl="1"/>
            <a:r>
              <a:rPr lang="ar-JO" sz="2800" dirty="0" smtClean="0"/>
              <a:t>	فبتّ كأني ساورتني ضئيلة		من الرقش في أنيابها السمّ </a:t>
            </a:r>
            <a:r>
              <a:rPr lang="ar-JO" sz="2800" dirty="0" smtClean="0">
                <a:solidFill>
                  <a:srgbClr val="FF0000"/>
                </a:solidFill>
              </a:rPr>
              <a:t>ناقع</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(7)</a:t>
            </a:r>
            <a:endParaRPr lang="ar-AE" dirty="0"/>
          </a:p>
        </p:txBody>
      </p:sp>
      <p:sp>
        <p:nvSpPr>
          <p:cNvPr id="3" name="عنصر نائب للمحتوى 2"/>
          <p:cNvSpPr>
            <a:spLocks noGrp="1"/>
          </p:cNvSpPr>
          <p:nvPr>
            <p:ph idx="1"/>
          </p:nvPr>
        </p:nvSpPr>
        <p:spPr/>
        <p:txBody>
          <a:bodyPr/>
          <a:lstStyle/>
          <a:p>
            <a:pPr algn="just" rtl="1"/>
            <a:r>
              <a:rPr lang="ar-JO" sz="2800" dirty="0" smtClean="0"/>
              <a:t>5- العلاقة الفاعلية: وهي إسناد الوصف المبني للمفعول إلى الفاعل؛ أي يستعمل اسم المفعول والمقصود اسم الفاعل.</a:t>
            </a:r>
          </a:p>
          <a:p>
            <a:pPr algn="just" rtl="1"/>
            <a:r>
              <a:rPr lang="ar-JO" sz="2800" dirty="0" smtClean="0"/>
              <a:t>مثاله قوله تعالى: ”إنه كان وعده </a:t>
            </a:r>
            <a:r>
              <a:rPr lang="ar-JO" sz="2800" u="sng" dirty="0" smtClean="0">
                <a:solidFill>
                  <a:srgbClr val="FF0000"/>
                </a:solidFill>
              </a:rPr>
              <a:t>مأتياً</a:t>
            </a:r>
            <a:r>
              <a:rPr lang="ar-JO" sz="2800" dirty="0" smtClean="0"/>
              <a:t>“.</a:t>
            </a:r>
          </a:p>
          <a:p>
            <a:pPr algn="just" rtl="1"/>
            <a:r>
              <a:rPr lang="ar-JO" sz="2800" dirty="0" smtClean="0"/>
              <a:t>	 إن لفظ اسم المفعول (آمناً) أطلق على وعده والوعد لا يؤتى وإنما يكون آتياً. وهذا من الإسناد المجازي ذي العلاقة الفاعلية.</a:t>
            </a:r>
          </a:p>
          <a:p>
            <a:pPr algn="just" rtl="1"/>
            <a:r>
              <a:rPr lang="ar-JO" sz="2800" dirty="0" smtClean="0"/>
              <a:t>وقوله تعالى: ”وإذا قرأت القرآن جعلنا بينك وبين الذين لا يؤمنون بالآخرة حجاباً </a:t>
            </a:r>
            <a:r>
              <a:rPr lang="ar-JO" sz="2800" u="sng" dirty="0" smtClean="0">
                <a:solidFill>
                  <a:srgbClr val="FF0000"/>
                </a:solidFill>
              </a:rPr>
              <a:t>مستوراً</a:t>
            </a:r>
            <a:r>
              <a:rPr lang="ar-JO" sz="2800" dirty="0" smtClean="0"/>
              <a:t>“.</a:t>
            </a:r>
          </a:p>
          <a:p>
            <a:pPr algn="just" rtl="1"/>
            <a:endParaRPr lang="ar-JO" sz="2800" dirty="0" smtClean="0"/>
          </a:p>
          <a:p>
            <a:r>
              <a:rPr lang="ar-JO" dirty="0" smtClean="0"/>
              <a:t> </a:t>
            </a:r>
            <a:endParaRPr lang="ar-A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علاقات المجاز العقلي (8)</a:t>
            </a:r>
            <a:endParaRPr lang="ar-AE" dirty="0"/>
          </a:p>
        </p:txBody>
      </p:sp>
      <p:sp>
        <p:nvSpPr>
          <p:cNvPr id="3" name="عنصر نائب للمحتوى 2"/>
          <p:cNvSpPr>
            <a:spLocks noGrp="1"/>
          </p:cNvSpPr>
          <p:nvPr>
            <p:ph idx="1"/>
          </p:nvPr>
        </p:nvSpPr>
        <p:spPr/>
        <p:txBody>
          <a:bodyPr/>
          <a:lstStyle/>
          <a:p>
            <a:pPr algn="just" rtl="1"/>
            <a:r>
              <a:rPr lang="ar-JO" sz="2800" dirty="0" smtClean="0"/>
              <a:t>6- العلاقة المصدرية: وهي إسناد الفعل إلى مصدره.</a:t>
            </a:r>
          </a:p>
          <a:p>
            <a:pPr algn="just" rtl="1"/>
            <a:r>
              <a:rPr lang="ar-JO" sz="2800" dirty="0" smtClean="0"/>
              <a:t>مثاله قول الشاعر:</a:t>
            </a:r>
          </a:p>
          <a:p>
            <a:pPr algn="just" rtl="1"/>
            <a:r>
              <a:rPr lang="ar-JO" sz="2800" dirty="0" smtClean="0"/>
              <a:t>	سيذكرني قومي إذا </a:t>
            </a:r>
            <a:r>
              <a:rPr lang="ar-JO" sz="2800" u="sng" dirty="0" smtClean="0">
                <a:solidFill>
                  <a:srgbClr val="FF0000"/>
                </a:solidFill>
              </a:rPr>
              <a:t>جَدّ جَدهم	</a:t>
            </a:r>
            <a:r>
              <a:rPr lang="ar-JO" sz="2800" dirty="0" smtClean="0"/>
              <a:t>	وفي الليلة الظلماء يفتقد البدر</a:t>
            </a:r>
          </a:p>
          <a:p>
            <a:pPr algn="just" rtl="1"/>
            <a:r>
              <a:rPr lang="ar-JO" sz="2800" dirty="0" smtClean="0"/>
              <a:t>وقوله تعالى: ”فإذا </a:t>
            </a:r>
            <a:r>
              <a:rPr lang="ar-JO" sz="2800" u="sng" dirty="0" smtClean="0">
                <a:solidFill>
                  <a:srgbClr val="FF0000"/>
                </a:solidFill>
              </a:rPr>
              <a:t>نفخ</a:t>
            </a:r>
            <a:r>
              <a:rPr lang="ar-JO" sz="2800" dirty="0" smtClean="0"/>
              <a:t> في الصور </a:t>
            </a:r>
            <a:r>
              <a:rPr lang="ar-JO" sz="2800" u="sng" dirty="0" smtClean="0">
                <a:solidFill>
                  <a:srgbClr val="FF0000"/>
                </a:solidFill>
              </a:rPr>
              <a:t>نفخة</a:t>
            </a:r>
            <a:r>
              <a:rPr lang="ar-JO" sz="2800" dirty="0" smtClean="0"/>
              <a:t> واحدة“.</a:t>
            </a:r>
          </a:p>
          <a:p>
            <a:pPr algn="just" rtl="1"/>
            <a:r>
              <a:rPr lang="ar-JO" sz="2800" dirty="0" smtClean="0"/>
              <a:t>وقول الشاعر:</a:t>
            </a:r>
          </a:p>
          <a:p>
            <a:pPr algn="just" rtl="1"/>
            <a:r>
              <a:rPr lang="ar-JO" sz="2800" dirty="0" smtClean="0"/>
              <a:t>	تكاد عطاياه </a:t>
            </a:r>
            <a:r>
              <a:rPr lang="ar-JO" sz="2800" u="sng" dirty="0" smtClean="0">
                <a:solidFill>
                  <a:srgbClr val="FF0000"/>
                </a:solidFill>
              </a:rPr>
              <a:t>يُجَنُّ جنونُها</a:t>
            </a:r>
            <a:r>
              <a:rPr lang="ar-JO" sz="2800" dirty="0" smtClean="0"/>
              <a:t>	إذا لم يعوذها برقية طالب</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 (1)</a:t>
            </a:r>
            <a:endParaRPr lang="ar-AE" dirty="0"/>
          </a:p>
        </p:txBody>
      </p:sp>
      <p:sp>
        <p:nvSpPr>
          <p:cNvPr id="3" name="عنصر نائب للمحتوى 2"/>
          <p:cNvSpPr>
            <a:spLocks noGrp="1"/>
          </p:cNvSpPr>
          <p:nvPr>
            <p:ph idx="1"/>
          </p:nvPr>
        </p:nvSpPr>
        <p:spPr/>
        <p:txBody>
          <a:bodyPr/>
          <a:lstStyle/>
          <a:p>
            <a:pPr rtl="1">
              <a:buFontTx/>
              <a:buChar char="-"/>
            </a:pPr>
            <a:r>
              <a:rPr lang="ar-JO" sz="2400" dirty="0" smtClean="0">
                <a:latin typeface="Arial" pitchFamily="34" charset="0"/>
              </a:rPr>
              <a:t>اقرأ الشواهد الآتية وبين ما فيها من مجاز عقلي وأجره مبيناً نوع علاقته:</a:t>
            </a:r>
          </a:p>
          <a:p>
            <a:pPr rtl="1">
              <a:buFontTx/>
              <a:buChar char="-"/>
            </a:pPr>
            <a:r>
              <a:rPr lang="ar-JO" sz="2400" dirty="0" err="1" smtClean="0">
                <a:latin typeface="Arial" pitchFamily="34" charset="0"/>
              </a:rPr>
              <a:t>أعمير</a:t>
            </a:r>
            <a:r>
              <a:rPr lang="ar-JO" sz="2400" dirty="0" smtClean="0">
                <a:latin typeface="Arial" pitchFamily="34" charset="0"/>
              </a:rPr>
              <a:t> إن أباك غيّر رأسه	مرُّ الليالي واختلاف </a:t>
            </a:r>
            <a:r>
              <a:rPr lang="ar-JO" sz="2400" dirty="0" err="1" smtClean="0">
                <a:latin typeface="Arial" pitchFamily="34" charset="0"/>
              </a:rPr>
              <a:t>الأعصر</a:t>
            </a:r>
            <a:endParaRPr lang="ar-JO" sz="2400" dirty="0" smtClean="0">
              <a:latin typeface="Arial" pitchFamily="34" charset="0"/>
            </a:endParaRPr>
          </a:p>
          <a:p>
            <a:pPr rtl="1">
              <a:buFontTx/>
              <a:buChar char="-"/>
            </a:pPr>
            <a:r>
              <a:rPr lang="ar-JO" sz="2400" dirty="0" smtClean="0">
                <a:latin typeface="Arial" pitchFamily="34" charset="0"/>
              </a:rPr>
              <a:t>يغني كما صدحت أيكة		وقد نبًّه الصبحَ أطيارُها</a:t>
            </a:r>
          </a:p>
          <a:p>
            <a:pPr rtl="1">
              <a:buFontTx/>
              <a:buChar char="-"/>
            </a:pPr>
            <a:r>
              <a:rPr lang="ar-JO" sz="2400" dirty="0" smtClean="0">
                <a:latin typeface="Arial" pitchFamily="34" charset="0"/>
              </a:rPr>
              <a:t>لها وجه يصف الحسنَ.</a:t>
            </a:r>
          </a:p>
          <a:p>
            <a:pPr rtl="1">
              <a:buFontTx/>
              <a:buChar char="-"/>
            </a:pPr>
            <a:r>
              <a:rPr lang="ar-JO" sz="2400" dirty="0" smtClean="0">
                <a:latin typeface="Arial" pitchFamily="34" charset="0"/>
              </a:rPr>
              <a:t>والهمُّ </a:t>
            </a:r>
            <a:r>
              <a:rPr lang="ar-JO" sz="2400" dirty="0" err="1" smtClean="0">
                <a:latin typeface="Arial" pitchFamily="34" charset="0"/>
              </a:rPr>
              <a:t>يخترم</a:t>
            </a:r>
            <a:r>
              <a:rPr lang="ar-JO" sz="2400" dirty="0" smtClean="0">
                <a:latin typeface="Arial" pitchFamily="34" charset="0"/>
              </a:rPr>
              <a:t> الجسيم نحافة	ويُشيب ناصية الصبي ويُهرِمُ</a:t>
            </a:r>
          </a:p>
          <a:p>
            <a:pPr rtl="1">
              <a:buFontTx/>
              <a:buChar char="-"/>
            </a:pPr>
            <a:r>
              <a:rPr lang="ar-JO" sz="2400" dirty="0" smtClean="0">
                <a:latin typeface="Arial" pitchFamily="34" charset="0"/>
              </a:rPr>
              <a:t>ضرب الدهر بينهم وفرق شملهم.</a:t>
            </a:r>
          </a:p>
          <a:p>
            <a:pPr rtl="1">
              <a:buFontTx/>
              <a:buChar char="-"/>
            </a:pPr>
            <a:r>
              <a:rPr lang="ar-JO" sz="2400" dirty="0" smtClean="0">
                <a:latin typeface="Arial" pitchFamily="34" charset="0"/>
              </a:rPr>
              <a:t>كلما أنبت الزمان قناة		ركب المرء في القناة سنانا</a:t>
            </a:r>
          </a:p>
          <a:p>
            <a:pPr rtl="1">
              <a:buFontTx/>
              <a:buChar char="-"/>
            </a:pPr>
            <a:r>
              <a:rPr lang="ar-JO" sz="2400" dirty="0" smtClean="0">
                <a:latin typeface="Arial" pitchFamily="34" charset="0"/>
              </a:rPr>
              <a:t>ربما تحسن الصنيع لياليــ	ـه ولكن تكدر </a:t>
            </a:r>
            <a:r>
              <a:rPr lang="ar-JO" sz="2400" smtClean="0">
                <a:latin typeface="Arial" pitchFamily="34" charset="0"/>
              </a:rPr>
              <a:t>الإحسانا</a:t>
            </a:r>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a:p>
            <a:pPr rtl="1"/>
            <a:endParaRPr lang="ar-JO" sz="2400" dirty="0" smtClean="0">
              <a:latin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2035</TotalTime>
  <Words>687</Words>
  <Application>Microsoft Office PowerPoint</Application>
  <PresentationFormat>A4 Paper (210x297 mm)</PresentationFormat>
  <Paragraphs>162</Paragraphs>
  <Slides>18</Slides>
  <Notes>0</Notes>
  <HiddenSlides>0</HiddenSlides>
  <MMClips>0</MMClips>
  <ScaleCrop>false</ScaleCrop>
  <HeadingPairs>
    <vt:vector size="6" baseType="variant">
      <vt:variant>
        <vt:lpstr>Theme</vt:lpstr>
      </vt:variant>
      <vt:variant>
        <vt:i4>1</vt:i4>
      </vt:variant>
      <vt:variant>
        <vt:lpstr>Slide Titles</vt:lpstr>
      </vt:variant>
      <vt:variant>
        <vt:i4>18</vt:i4>
      </vt:variant>
      <vt:variant>
        <vt:lpstr>Custom Shows</vt:lpstr>
      </vt:variant>
      <vt:variant>
        <vt:i4>1</vt:i4>
      </vt:variant>
    </vt:vector>
  </HeadingPairs>
  <TitlesOfParts>
    <vt:vector size="20" baseType="lpstr">
      <vt:lpstr>Office Theme</vt:lpstr>
      <vt:lpstr>Slide 1</vt:lpstr>
      <vt:lpstr>المحاضرة الخامسة</vt:lpstr>
      <vt:lpstr>عناصر المحاضرة</vt:lpstr>
      <vt:lpstr>الحقيقة (1)</vt:lpstr>
      <vt:lpstr>مفهوم الحقيقة والمجاز(2)</vt:lpstr>
      <vt:lpstr>أقسام المجاز</vt:lpstr>
      <vt:lpstr>مفهوم المجاز العقلي</vt:lpstr>
      <vt:lpstr> تابع مفهوم المجاز العقلي</vt:lpstr>
      <vt:lpstr>علاقات المجاز العقلي (1) </vt:lpstr>
      <vt:lpstr>علاقات المجاز العقلي (2)</vt:lpstr>
      <vt:lpstr>علاقات المجاز العقلي (3)</vt:lpstr>
      <vt:lpstr>علاقات المجاز العقلي (4)</vt:lpstr>
      <vt:lpstr>علاقات المجاز العقلي (5)</vt:lpstr>
      <vt:lpstr>علاقات المجاز العقلي (6)</vt:lpstr>
      <vt:lpstr>علاقات المجاز العقلي (7)</vt:lpstr>
      <vt:lpstr>علاقات المجاز العقلي (8)</vt:lpstr>
      <vt:lpstr>تدريبات (1)</vt:lpstr>
      <vt:lpstr>Slide 18</vt:lpstr>
      <vt:lpstr>عرض مخصص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299</cp:revision>
  <dcterms:created xsi:type="dcterms:W3CDTF">2009-10-14T19:14:34Z</dcterms:created>
  <dcterms:modified xsi:type="dcterms:W3CDTF">2011-03-07T10:21:22Z</dcterms:modified>
</cp:coreProperties>
</file>