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300" r:id="rId6"/>
    <p:sldId id="301" r:id="rId7"/>
    <p:sldId id="302" r:id="rId8"/>
    <p:sldId id="313" r:id="rId9"/>
    <p:sldId id="320" r:id="rId10"/>
    <p:sldId id="314" r:id="rId11"/>
    <p:sldId id="315" r:id="rId12"/>
    <p:sldId id="316" r:id="rId13"/>
    <p:sldId id="319" r:id="rId14"/>
    <p:sldId id="317" r:id="rId15"/>
    <p:sldId id="321" r:id="rId16"/>
    <p:sldId id="322" r:id="rId17"/>
    <p:sldId id="324" r:id="rId18"/>
    <p:sldId id="312" r:id="rId19"/>
    <p:sldId id="266" r:id="rId20"/>
  </p:sldIdLst>
  <p:sldSz cx="9906000" cy="6858000" type="A4"/>
  <p:notesSz cx="6858000" cy="9144000"/>
  <p:custShowLst>
    <p:custShow name="عرض مخصص 1" id="0">
      <p:sldLst>
        <p:sld r:id="rId2"/>
        <p:sld r:id="rId3"/>
        <p:sld r:id="rId4"/>
        <p:sld r:id="rId5"/>
        <p:sld r:id="rId6"/>
        <p:sld r:id="rId7"/>
        <p:sld r:id="rId8"/>
        <p:sld r:id="rId20"/>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350" y="-16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724400" y="6324600"/>
            <a:ext cx="609600" cy="39687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219200" y="38100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الاستعارة (2)</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JO" b="1" dirty="0" smtClean="0">
                <a:cs typeface="Arial" pitchFamily="34" charset="0"/>
              </a:rPr>
              <a:t> أولاً- أقسام الاستعارة باعتبار ما </a:t>
            </a:r>
            <a:r>
              <a:rPr lang="ar-JO" b="1" dirty="0" err="1" smtClean="0">
                <a:cs typeface="Arial" pitchFamily="34" charset="0"/>
              </a:rPr>
              <a:t>يلائم</a:t>
            </a:r>
            <a:r>
              <a:rPr lang="ar-JO" b="1" dirty="0" smtClean="0">
                <a:cs typeface="Arial" pitchFamily="34" charset="0"/>
              </a:rPr>
              <a:t> طرفيها.</a:t>
            </a:r>
          </a:p>
          <a:p>
            <a:pPr rtl="1">
              <a:buFontTx/>
              <a:buChar char="-"/>
            </a:pPr>
            <a:r>
              <a:rPr lang="ar-JO" b="1" dirty="0" smtClean="0">
                <a:cs typeface="Arial" pitchFamily="34" charset="0"/>
              </a:rPr>
              <a:t>1- الاستعارة المرشحة.</a:t>
            </a:r>
          </a:p>
          <a:p>
            <a:pPr rtl="1">
              <a:buFontTx/>
              <a:buChar char="-"/>
            </a:pPr>
            <a:r>
              <a:rPr lang="ar-JO" b="1" dirty="0" smtClean="0">
                <a:cs typeface="Arial" pitchFamily="34" charset="0"/>
              </a:rPr>
              <a:t>2- الاستعارة المجردة.</a:t>
            </a:r>
          </a:p>
          <a:p>
            <a:pPr rtl="1">
              <a:buFontTx/>
              <a:buChar char="-"/>
            </a:pPr>
            <a:r>
              <a:rPr lang="ar-JO" b="1" dirty="0" smtClean="0">
                <a:cs typeface="Arial" pitchFamily="34" charset="0"/>
              </a:rPr>
              <a:t>3- الاستعارة المطلقة.</a:t>
            </a:r>
          </a:p>
          <a:p>
            <a:pPr rtl="1"/>
            <a:r>
              <a:rPr lang="ar-JO" b="1" dirty="0" smtClean="0">
                <a:cs typeface="Arial" pitchFamily="34" charset="0"/>
              </a:rPr>
              <a:t> ثانياً- الاستعارة المفردة والاستعارة التمثيلية.</a:t>
            </a:r>
          </a:p>
          <a:p>
            <a:pPr rtl="1"/>
            <a:r>
              <a:rPr lang="ar-JO" b="1" dirty="0" smtClean="0">
                <a:cs typeface="Arial" pitchFamily="34" charset="0"/>
              </a:rPr>
              <a:t> </a:t>
            </a: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ar-JO" sz="3200" b="1" dirty="0" smtClean="0">
                <a:cs typeface="Arial" pitchFamily="34" charset="0"/>
              </a:rPr>
              <a:t>أقسام الاستعارة باعتبار ما </a:t>
            </a:r>
            <a:r>
              <a:rPr lang="ar-JO" sz="3200" b="1" dirty="0" err="1" smtClean="0">
                <a:cs typeface="Arial" pitchFamily="34" charset="0"/>
              </a:rPr>
              <a:t>يلائم</a:t>
            </a:r>
            <a:r>
              <a:rPr lang="ar-JO" sz="3200" b="1" dirty="0" smtClean="0">
                <a:cs typeface="Arial" pitchFamily="34" charset="0"/>
              </a:rPr>
              <a:t> طرفيها (1)</a:t>
            </a:r>
            <a:endParaRPr lang="ar-SA" dirty="0" smtClean="0"/>
          </a:p>
        </p:txBody>
      </p:sp>
      <p:sp>
        <p:nvSpPr>
          <p:cNvPr id="11" name="عنصر نائب للمحتوى 10"/>
          <p:cNvSpPr>
            <a:spLocks noGrp="1"/>
          </p:cNvSpPr>
          <p:nvPr>
            <p:ph idx="1"/>
          </p:nvPr>
        </p:nvSpPr>
        <p:spPr/>
        <p:txBody>
          <a:bodyPr/>
          <a:lstStyle/>
          <a:p>
            <a:pPr algn="just" rtl="1"/>
            <a:r>
              <a:rPr lang="ar-JO" sz="2800" dirty="0" smtClean="0">
                <a:latin typeface="Arial" pitchFamily="34" charset="0"/>
              </a:rPr>
              <a:t>	تنقسم الاستعارة باعتبار ما </a:t>
            </a:r>
            <a:r>
              <a:rPr lang="ar-JO" sz="2800" dirty="0" err="1" smtClean="0">
                <a:latin typeface="Arial" pitchFamily="34" charset="0"/>
              </a:rPr>
              <a:t>يلائم</a:t>
            </a:r>
            <a:r>
              <a:rPr lang="ar-JO" sz="2800" dirty="0" smtClean="0">
                <a:latin typeface="Arial" pitchFamily="34" charset="0"/>
              </a:rPr>
              <a:t> أحد طرفيها ثلاثة أقسام، ونقصد بالملائم الصفات التي تذكر مع اللفظ المستعار وهي </a:t>
            </a:r>
            <a:r>
              <a:rPr lang="ar-JO" sz="2800" dirty="0" err="1" smtClean="0">
                <a:latin typeface="Arial" pitchFamily="34" charset="0"/>
              </a:rPr>
              <a:t>تلائم</a:t>
            </a:r>
            <a:r>
              <a:rPr lang="ar-JO" sz="2800" dirty="0" smtClean="0">
                <a:latin typeface="Arial" pitchFamily="34" charset="0"/>
              </a:rPr>
              <a:t> أحد طرفي الاستعارة (المشبه أو المشبه </a:t>
            </a:r>
            <a:r>
              <a:rPr lang="ar-JO" sz="2800" dirty="0" err="1" smtClean="0">
                <a:latin typeface="Arial" pitchFamily="34" charset="0"/>
              </a:rPr>
              <a:t>به</a:t>
            </a:r>
            <a:r>
              <a:rPr lang="ar-JO" sz="2800" dirty="0" smtClean="0">
                <a:latin typeface="Arial" pitchFamily="34" charset="0"/>
              </a:rPr>
              <a:t>) أو </a:t>
            </a:r>
            <a:r>
              <a:rPr lang="ar-JO" sz="2800" dirty="0" err="1" smtClean="0">
                <a:latin typeface="Arial" pitchFamily="34" charset="0"/>
              </a:rPr>
              <a:t>تلائم</a:t>
            </a:r>
            <a:r>
              <a:rPr lang="ar-JO" sz="2800" dirty="0" smtClean="0">
                <a:latin typeface="Arial" pitchFamily="34" charset="0"/>
              </a:rPr>
              <a:t> الطرفين معاً على أن لا تكون القرينة داخلة في هذه الصفات. </a:t>
            </a:r>
          </a:p>
          <a:p>
            <a:pPr algn="just" rtl="1"/>
            <a:r>
              <a:rPr lang="ar-JO" sz="2800" dirty="0" smtClean="0">
                <a:latin typeface="Arial" pitchFamily="34" charset="0"/>
              </a:rPr>
              <a:t>كما في قول الشاعر:</a:t>
            </a:r>
          </a:p>
          <a:p>
            <a:pPr algn="just" rtl="1"/>
            <a:r>
              <a:rPr lang="ar-JO" sz="2800" dirty="0" smtClean="0">
                <a:latin typeface="Arial" pitchFamily="34" charset="0"/>
              </a:rPr>
              <a:t>	</a:t>
            </a:r>
            <a:r>
              <a:rPr lang="ar-JO" sz="2800" u="sng" dirty="0" smtClean="0">
                <a:latin typeface="Arial" pitchFamily="34" charset="0"/>
              </a:rPr>
              <a:t>وعد</a:t>
            </a:r>
            <a:r>
              <a:rPr lang="ar-JO" sz="2800" dirty="0" smtClean="0">
                <a:latin typeface="Arial" pitchFamily="34" charset="0"/>
              </a:rPr>
              <a:t> </a:t>
            </a:r>
            <a:r>
              <a:rPr lang="ar-JO" sz="2800" b="1" dirty="0" smtClean="0">
                <a:solidFill>
                  <a:srgbClr val="FF0000"/>
                </a:solidFill>
                <a:latin typeface="Arial" pitchFamily="34" charset="0"/>
              </a:rPr>
              <a:t>البدر</a:t>
            </a:r>
            <a:r>
              <a:rPr lang="ar-JO" sz="2800" dirty="0" smtClean="0">
                <a:latin typeface="Arial" pitchFamily="34" charset="0"/>
              </a:rPr>
              <a:t> بالزيارة ليلاً	فإذا ما وفى قضيت نذوري</a:t>
            </a:r>
          </a:p>
          <a:p>
            <a:pPr algn="just" rtl="1"/>
            <a:r>
              <a:rPr lang="ar-JO" sz="2800" dirty="0" smtClean="0">
                <a:latin typeface="Arial" pitchFamily="34" charset="0"/>
              </a:rPr>
              <a:t>الاستعارة هنا في لفظ (البدر) وهو المشبه </a:t>
            </a:r>
            <a:r>
              <a:rPr lang="ar-JO" sz="2800" dirty="0" err="1" smtClean="0">
                <a:latin typeface="Arial" pitchFamily="34" charset="0"/>
              </a:rPr>
              <a:t>به</a:t>
            </a:r>
            <a:r>
              <a:rPr lang="ar-JO" sz="2800" dirty="0" smtClean="0">
                <a:latin typeface="Arial" pitchFamily="34" charset="0"/>
              </a:rPr>
              <a:t> والقرينة الدالة على أنه استعارة هي (وعد) وهي لازمة للمشبه وهو (الفتاة) بجامع الاستدارة. ولو بحثنا عن صفات </a:t>
            </a:r>
            <a:r>
              <a:rPr lang="ar-JO" sz="2800" dirty="0" err="1" smtClean="0">
                <a:latin typeface="Arial" pitchFamily="34" charset="0"/>
              </a:rPr>
              <a:t>تلائم</a:t>
            </a:r>
            <a:r>
              <a:rPr lang="ar-JO" sz="2800" dirty="0" smtClean="0">
                <a:latin typeface="Arial" pitchFamily="34" charset="0"/>
              </a:rPr>
              <a:t> أحد طرفيها في البيت لوجدناها في (الزيارة والوفاء) وهما صفتان متوفرتان في المشبه (المرأة).</a:t>
            </a: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JO" sz="2800" dirty="0" smtClean="0">
              <a:latin typeface="Arial" pitchFamily="34" charset="0"/>
            </a:endParaRPr>
          </a:p>
          <a:p>
            <a:pPr algn="just" rtl="1"/>
            <a:endParaRPr lang="ar-AE" sz="2800" dirty="0">
              <a:latin typeface="Arial" pitchFamily="34" charset="0"/>
            </a:endParaRPr>
          </a:p>
        </p:txBody>
      </p:sp>
      <p:sp>
        <p:nvSpPr>
          <p:cNvPr id="6" name="مستطيل 5"/>
          <p:cNvSpPr/>
          <p:nvPr/>
        </p:nvSpPr>
        <p:spPr>
          <a:xfrm>
            <a:off x="5029200" y="6324600"/>
            <a:ext cx="311303" cy="369332"/>
          </a:xfrm>
          <a:prstGeom prst="rect">
            <a:avLst/>
          </a:prstGeom>
        </p:spPr>
        <p:txBody>
          <a:bodyPr wrap="none">
            <a:spAutoFit/>
          </a:bodyPr>
          <a:lstStyle/>
          <a:p>
            <a:fld id="{E1D16D93-8795-4AD6-9A1F-54CC01E741BE}" type="slidenum">
              <a:rPr lang="ar-SA"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المجردة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أقسامها هي:</a:t>
            </a:r>
          </a:p>
          <a:p>
            <a:pPr algn="just" rtl="1"/>
            <a:r>
              <a:rPr lang="ar-JO" sz="2800" dirty="0" smtClean="0"/>
              <a:t>1- </a:t>
            </a:r>
            <a:r>
              <a:rPr lang="ar-JO" sz="2800" dirty="0" smtClean="0">
                <a:solidFill>
                  <a:srgbClr val="FF0000"/>
                </a:solidFill>
              </a:rPr>
              <a:t>الاستعارة المجردة</a:t>
            </a:r>
            <a:r>
              <a:rPr lang="ar-JO" sz="2800" dirty="0" smtClean="0"/>
              <a:t>: هي الاستعارة التي يذكر معها صفات </a:t>
            </a:r>
            <a:r>
              <a:rPr lang="ar-JO" sz="2800" dirty="0" err="1" smtClean="0"/>
              <a:t>تلائم</a:t>
            </a:r>
            <a:r>
              <a:rPr lang="ar-JO" sz="2800" dirty="0" smtClean="0"/>
              <a:t> المشبه دون المشبه </a:t>
            </a:r>
            <a:r>
              <a:rPr lang="ar-JO" sz="2800" dirty="0" err="1" smtClean="0"/>
              <a:t>به</a:t>
            </a:r>
            <a:r>
              <a:rPr lang="ar-JO" sz="2800" dirty="0" smtClean="0"/>
              <a:t>، وسميت بالمجردة لتجريدها عن بعض المبالغة، إذ يبعد المشبه بالمبالغة عن المشبه </a:t>
            </a:r>
            <a:r>
              <a:rPr lang="ar-JO" sz="2800" dirty="0" err="1" smtClean="0"/>
              <a:t>به</a:t>
            </a:r>
            <a:r>
              <a:rPr lang="ar-JO" sz="2800" dirty="0" smtClean="0"/>
              <a:t> فيبعد دعوى الاتحاد الذي هو مبنى الاستعارة.	مثالها: قول الشاعر:	</a:t>
            </a:r>
          </a:p>
          <a:p>
            <a:pPr algn="just" rtl="1"/>
            <a:r>
              <a:rPr lang="ar-JO" sz="2800" dirty="0" smtClean="0"/>
              <a:t>	</a:t>
            </a:r>
            <a:r>
              <a:rPr lang="ar-JO" sz="2800" dirty="0" smtClean="0">
                <a:solidFill>
                  <a:srgbClr val="FF0000"/>
                </a:solidFill>
              </a:rPr>
              <a:t>وليلة</a:t>
            </a:r>
            <a:r>
              <a:rPr lang="ar-JO" sz="2800" dirty="0" smtClean="0"/>
              <a:t> </a:t>
            </a:r>
            <a:r>
              <a:rPr lang="ar-JO" sz="2800" u="sng" dirty="0" smtClean="0"/>
              <a:t>مرضت</a:t>
            </a:r>
            <a:r>
              <a:rPr lang="ar-JO" sz="2800" dirty="0" smtClean="0"/>
              <a:t> من كل ناحية		فما يضيء لها نجم ولا بدر</a:t>
            </a:r>
          </a:p>
          <a:p>
            <a:pPr algn="just" rtl="1"/>
            <a:r>
              <a:rPr lang="ar-JO" sz="2800" dirty="0" smtClean="0"/>
              <a:t>المشبه (ليلة) المشبه </a:t>
            </a:r>
            <a:r>
              <a:rPr lang="ar-JO" sz="2800" dirty="0" err="1" smtClean="0"/>
              <a:t>به</a:t>
            </a:r>
            <a:r>
              <a:rPr lang="ar-JO" sz="2800" dirty="0" smtClean="0"/>
              <a:t> (الإنسان) والقرينة هي (مرضت) وجامعها انطفاء معالم الحياة. والصفات التي </a:t>
            </a:r>
            <a:r>
              <a:rPr lang="ar-JO" sz="2800" dirty="0" err="1" smtClean="0"/>
              <a:t>تلائم</a:t>
            </a:r>
            <a:r>
              <a:rPr lang="ar-JO" sz="2800" dirty="0" smtClean="0"/>
              <a:t> المشبه هي (فما يضيء لها نجم ولا بدر) وليس هنا ما </a:t>
            </a:r>
            <a:r>
              <a:rPr lang="ar-JO" sz="2800" dirty="0" err="1" smtClean="0"/>
              <a:t>يلائم</a:t>
            </a:r>
            <a:r>
              <a:rPr lang="ar-JO" sz="2800" dirty="0" smtClean="0"/>
              <a:t> </a:t>
            </a:r>
            <a:r>
              <a:rPr lang="ar-JO" sz="2800" dirty="0" err="1" smtClean="0"/>
              <a:t>المشب</a:t>
            </a:r>
            <a:r>
              <a:rPr lang="ar-JO" sz="2800" dirty="0" smtClean="0"/>
              <a:t> </a:t>
            </a:r>
            <a:r>
              <a:rPr lang="ar-JO" sz="2800" dirty="0" err="1" smtClean="0"/>
              <a:t>به</a:t>
            </a:r>
            <a:r>
              <a:rPr lang="ar-JO" sz="2800" dirty="0" smtClean="0"/>
              <a:t>.</a:t>
            </a:r>
          </a:p>
          <a:p>
            <a:endParaRPr lang="ar-JO" sz="2800" dirty="0" smtClean="0"/>
          </a:p>
          <a:p>
            <a:endParaRPr lang="ar-JO" sz="2800" dirty="0" smtClean="0"/>
          </a:p>
          <a:p>
            <a:endParaRPr lang="ar-JO" dirty="0" smtClean="0"/>
          </a:p>
          <a:p>
            <a:endParaRPr lang="ar-JO" dirty="0" smtClean="0"/>
          </a:p>
          <a:p>
            <a:endParaRPr lang="ar-JO" dirty="0" smtClean="0"/>
          </a:p>
          <a:p>
            <a:endParaRPr lang="ar-JO" dirty="0" smtClean="0"/>
          </a:p>
          <a:p>
            <a:endParaRPr lang="ar-AE"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5</a:t>
            </a:fld>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المجردة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ومنه:  </a:t>
            </a:r>
            <a:r>
              <a:rPr lang="ar-JO" sz="2800" u="sng" dirty="0" smtClean="0"/>
              <a:t>وغيبت النوى </a:t>
            </a:r>
            <a:r>
              <a:rPr lang="ar-JO" sz="2800" dirty="0" smtClean="0">
                <a:solidFill>
                  <a:srgbClr val="FF0000"/>
                </a:solidFill>
              </a:rPr>
              <a:t>الظبياتِ</a:t>
            </a:r>
            <a:r>
              <a:rPr lang="ar-JO" sz="2800" dirty="0" smtClean="0"/>
              <a:t> عني	فساعدت البراقعَ </a:t>
            </a:r>
            <a:r>
              <a:rPr lang="ar-JO" sz="2800" dirty="0" err="1" smtClean="0"/>
              <a:t>والحجالا</a:t>
            </a:r>
            <a:endParaRPr lang="ar-JO" sz="2800" dirty="0" smtClean="0"/>
          </a:p>
          <a:p>
            <a:pPr algn="just" rtl="1"/>
            <a:r>
              <a:rPr lang="ar-JO" sz="2800" dirty="0" smtClean="0"/>
              <a:t>	- لحافي لحافُ الضيف والبيتُ بيته		ولم يلهني عنه </a:t>
            </a:r>
            <a:r>
              <a:rPr lang="ar-JO" sz="2800" dirty="0" smtClean="0">
                <a:solidFill>
                  <a:srgbClr val="FF0000"/>
                </a:solidFill>
              </a:rPr>
              <a:t>غزالٌ</a:t>
            </a:r>
            <a:r>
              <a:rPr lang="ar-JO" sz="2800" dirty="0" smtClean="0"/>
              <a:t> </a:t>
            </a:r>
            <a:r>
              <a:rPr lang="ar-JO" sz="2800" u="sng" dirty="0" smtClean="0"/>
              <a:t>مقنّعُ</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endParaRPr lang="ar-JO" sz="2800" dirty="0" smtClean="0"/>
          </a:p>
          <a:p>
            <a:pPr algn="just" rtl="1"/>
            <a:endParaRPr lang="ar-JO" sz="2800" dirty="0" smtClean="0"/>
          </a:p>
          <a:p>
            <a:endParaRPr lang="ar-AE" sz="2800"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المرشحة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2- </a:t>
            </a:r>
            <a:r>
              <a:rPr lang="ar-JO" sz="2800" dirty="0" smtClean="0">
                <a:solidFill>
                  <a:srgbClr val="FF0000"/>
                </a:solidFill>
              </a:rPr>
              <a:t>الاستعارة المرشحة</a:t>
            </a:r>
            <a:r>
              <a:rPr lang="ar-JO" sz="2800" dirty="0" smtClean="0"/>
              <a:t>: هي التي يذكر معها صفات </a:t>
            </a:r>
            <a:r>
              <a:rPr lang="ar-JO" sz="2800" dirty="0" err="1" smtClean="0"/>
              <a:t>تلائم</a:t>
            </a:r>
            <a:r>
              <a:rPr lang="ar-JO" sz="2800" dirty="0" smtClean="0"/>
              <a:t> المشبه </a:t>
            </a:r>
            <a:r>
              <a:rPr lang="ar-JO" sz="2800" dirty="0" err="1" smtClean="0"/>
              <a:t>به</a:t>
            </a:r>
            <a:r>
              <a:rPr lang="ar-JO" sz="2800" dirty="0" smtClean="0"/>
              <a:t> دون المشبه.</a:t>
            </a:r>
          </a:p>
          <a:p>
            <a:pPr algn="just" rtl="1"/>
            <a:r>
              <a:rPr lang="ar-JO" sz="2800" dirty="0" smtClean="0"/>
              <a:t>مثاله: يا أيها الملك الذي في ظله	</a:t>
            </a:r>
            <a:r>
              <a:rPr lang="ar-JO" sz="2800" u="sng" dirty="0" err="1" smtClean="0"/>
              <a:t>ريض</a:t>
            </a:r>
            <a:r>
              <a:rPr lang="ar-JO" sz="2800" dirty="0" smtClean="0"/>
              <a:t> </a:t>
            </a:r>
            <a:r>
              <a:rPr lang="ar-JO" sz="2800" dirty="0" smtClean="0">
                <a:solidFill>
                  <a:srgbClr val="FF0000"/>
                </a:solidFill>
              </a:rPr>
              <a:t>الزمان</a:t>
            </a:r>
            <a:r>
              <a:rPr lang="ar-JO" sz="2800" dirty="0" smtClean="0"/>
              <a:t> فذلّ منه قياد</a:t>
            </a:r>
          </a:p>
          <a:p>
            <a:pPr algn="just" rtl="1"/>
            <a:r>
              <a:rPr lang="ar-JO" sz="2800" dirty="0" smtClean="0"/>
              <a:t>المشبه (الزمان) المشبه </a:t>
            </a:r>
            <a:r>
              <a:rPr lang="ar-JO" sz="2800" dirty="0" err="1" smtClean="0"/>
              <a:t>به</a:t>
            </a:r>
            <a:r>
              <a:rPr lang="ar-JO" sz="2800" dirty="0" smtClean="0"/>
              <a:t> (الحيوان أو البعير) والقرينة هي (</a:t>
            </a:r>
            <a:r>
              <a:rPr lang="ar-JO" sz="2800" dirty="0" err="1" smtClean="0"/>
              <a:t>ريض</a:t>
            </a:r>
            <a:r>
              <a:rPr lang="ar-JO" sz="2800" dirty="0" smtClean="0"/>
              <a:t>) وجامعها الجموح في كل منهما. والصفات التي </a:t>
            </a:r>
            <a:r>
              <a:rPr lang="ar-JO" sz="2800" dirty="0" err="1" smtClean="0"/>
              <a:t>تلائم</a:t>
            </a:r>
            <a:r>
              <a:rPr lang="ar-JO" sz="2800" dirty="0" smtClean="0"/>
              <a:t> المشبه </a:t>
            </a:r>
            <a:r>
              <a:rPr lang="ar-JO" sz="2800" dirty="0" err="1" smtClean="0"/>
              <a:t>به</a:t>
            </a:r>
            <a:r>
              <a:rPr lang="ar-JO" sz="2800" dirty="0" smtClean="0"/>
              <a:t> هي في (فذل منه قياد) وليس هنا ما </a:t>
            </a:r>
            <a:r>
              <a:rPr lang="ar-JO" sz="2800" dirty="0" err="1" smtClean="0"/>
              <a:t>يلائم</a:t>
            </a:r>
            <a:r>
              <a:rPr lang="ar-JO" sz="2800" dirty="0" smtClean="0"/>
              <a:t> المشبه.</a:t>
            </a:r>
          </a:p>
          <a:p>
            <a:pPr algn="just" rtl="1"/>
            <a:r>
              <a:rPr lang="ar-JO" sz="2800" dirty="0" smtClean="0"/>
              <a:t>وإذا نظرنا للاستعارة من حيث طرفاها فهي مكنية، ومن حيث الاشتقاق والجمود فهي أصلية.</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7</a:t>
            </a:fld>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المرشحة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ومثال الاستعارة المرشحة, قوله تعالى: ”أولئك الذين </a:t>
            </a:r>
            <a:r>
              <a:rPr lang="ar-JO" sz="2800" dirty="0" smtClean="0">
                <a:solidFill>
                  <a:srgbClr val="FF0000"/>
                </a:solidFill>
              </a:rPr>
              <a:t>اشتروا</a:t>
            </a:r>
            <a:r>
              <a:rPr lang="ar-JO" sz="2800" dirty="0" smtClean="0"/>
              <a:t> الضلالة بالهدى، </a:t>
            </a:r>
            <a:r>
              <a:rPr lang="ar-JO" sz="2800" u="sng" dirty="0" smtClean="0"/>
              <a:t>فما ربحت تجارتهم</a:t>
            </a:r>
            <a:r>
              <a:rPr lang="ar-JO" sz="2800" dirty="0" smtClean="0"/>
              <a:t>“.</a:t>
            </a:r>
          </a:p>
          <a:p>
            <a:pPr algn="just" rtl="1"/>
            <a:r>
              <a:rPr lang="ar-JO" sz="2800" u="sng" dirty="0" smtClean="0">
                <a:solidFill>
                  <a:srgbClr val="FF0000"/>
                </a:solidFill>
              </a:rPr>
              <a:t>أهمية الاستعارة المرشحة:</a:t>
            </a:r>
          </a:p>
          <a:p>
            <a:pPr algn="just" rtl="1"/>
            <a:r>
              <a:rPr lang="ar-JO" sz="2800" dirty="0" smtClean="0"/>
              <a:t>يعتبر الكلام المشتمل على الترشيح أقوى وأبلغ من المشتمل على الإطلاق والتجريد، لاشتماله على تقوية المبالغة وكمالها فإن المحور الذي يدور عليه الترشيح إنما هو تناسي التشبيه، وادعاء أن المشبه هو المشبه </a:t>
            </a:r>
            <a:r>
              <a:rPr lang="ar-JO" sz="2800" dirty="0" err="1" smtClean="0"/>
              <a:t>به</a:t>
            </a:r>
            <a:r>
              <a:rPr lang="ar-JO" sz="2800" dirty="0" smtClean="0"/>
              <a:t> نفسه وكأن الاستعارة غير موجودة. </a:t>
            </a:r>
          </a:p>
          <a:p>
            <a:pPr algn="just" rtl="1"/>
            <a:r>
              <a:rPr lang="ar-JO" sz="2800" dirty="0" smtClean="0"/>
              <a:t>انظر للاستعارات الآتية:</a:t>
            </a:r>
          </a:p>
          <a:p>
            <a:pPr algn="just" rtl="1">
              <a:buFontTx/>
              <a:buChar char="-"/>
            </a:pPr>
            <a:r>
              <a:rPr lang="ar-JO" sz="2800" dirty="0" smtClean="0"/>
              <a:t>أتتني </a:t>
            </a:r>
            <a:r>
              <a:rPr lang="ar-JO" sz="2800" dirty="0" smtClean="0">
                <a:solidFill>
                  <a:srgbClr val="FF0000"/>
                </a:solidFill>
              </a:rPr>
              <a:t>الشمس</a:t>
            </a:r>
            <a:r>
              <a:rPr lang="ar-JO" sz="2800" dirty="0" smtClean="0"/>
              <a:t> زائرة		ولم تك تبرح </a:t>
            </a:r>
            <a:r>
              <a:rPr lang="ar-JO" sz="2800" u="sng" dirty="0" err="1" smtClean="0"/>
              <a:t>الفلكا</a:t>
            </a:r>
            <a:endParaRPr lang="ar-JO" sz="2800" u="sng" dirty="0" smtClean="0"/>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8</a:t>
            </a:fld>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600" b="1" dirty="0" smtClean="0">
                <a:cs typeface="Arial" pitchFamily="34" charset="0"/>
              </a:rPr>
              <a:t>الاستعارة المرشحة</a:t>
            </a:r>
            <a:endParaRPr lang="ar-AE" sz="3600" dirty="0"/>
          </a:p>
        </p:txBody>
      </p:sp>
      <p:sp>
        <p:nvSpPr>
          <p:cNvPr id="3" name="عنصر نائب للمحتوى 2"/>
          <p:cNvSpPr>
            <a:spLocks noGrp="1"/>
          </p:cNvSpPr>
          <p:nvPr>
            <p:ph idx="1"/>
          </p:nvPr>
        </p:nvSpPr>
        <p:spPr/>
        <p:txBody>
          <a:bodyPr/>
          <a:lstStyle/>
          <a:p>
            <a:pPr algn="just" rtl="1">
              <a:buFontTx/>
              <a:buChar char="-"/>
            </a:pPr>
            <a:r>
              <a:rPr lang="ar-JO" sz="2800" dirty="0" smtClean="0"/>
              <a:t>كبرت حول ديارهم لما بدت		منها </a:t>
            </a:r>
            <a:r>
              <a:rPr lang="ar-JO" sz="2800" dirty="0" smtClean="0">
                <a:solidFill>
                  <a:srgbClr val="FF0000"/>
                </a:solidFill>
              </a:rPr>
              <a:t>الشموس</a:t>
            </a:r>
            <a:r>
              <a:rPr lang="ar-JO" sz="2800" dirty="0" smtClean="0"/>
              <a:t> وليس فيها </a:t>
            </a:r>
            <a:r>
              <a:rPr lang="ar-JO" sz="2800" u="sng" dirty="0" smtClean="0"/>
              <a:t>المشرق</a:t>
            </a:r>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المطلقة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3- </a:t>
            </a:r>
            <a:r>
              <a:rPr lang="ar-JO" sz="2800" dirty="0" smtClean="0">
                <a:solidFill>
                  <a:srgbClr val="FF0000"/>
                </a:solidFill>
              </a:rPr>
              <a:t>الاستعارة المطلقة</a:t>
            </a:r>
            <a:r>
              <a:rPr lang="ar-JO" sz="2800" dirty="0" smtClean="0"/>
              <a:t>: هي التي خلت من الصفات التي </a:t>
            </a:r>
            <a:r>
              <a:rPr lang="ar-JO" sz="2800" dirty="0" err="1" smtClean="0"/>
              <a:t>تلائم</a:t>
            </a:r>
            <a:r>
              <a:rPr lang="ar-JO" sz="2800" dirty="0" smtClean="0"/>
              <a:t> المشبه والمشبه </a:t>
            </a:r>
            <a:r>
              <a:rPr lang="ar-JO" sz="2800" dirty="0" err="1" smtClean="0"/>
              <a:t>به</a:t>
            </a:r>
            <a:r>
              <a:rPr lang="ar-JO" sz="2800" dirty="0" smtClean="0"/>
              <a:t>، أو هي التي ذكرت فيها صفات </a:t>
            </a:r>
            <a:r>
              <a:rPr lang="ar-JO" sz="2800" dirty="0" err="1" smtClean="0"/>
              <a:t>تلائم</a:t>
            </a:r>
            <a:r>
              <a:rPr lang="ar-JO" sz="2800" dirty="0" smtClean="0"/>
              <a:t> الطرفين معاً.</a:t>
            </a:r>
          </a:p>
          <a:p>
            <a:pPr algn="just" rtl="1"/>
            <a:r>
              <a:rPr lang="ar-JO" sz="2800" dirty="0" smtClean="0"/>
              <a:t> مثال التي تخلو من الصفات قول الشاعر:</a:t>
            </a:r>
          </a:p>
          <a:p>
            <a:pPr algn="just" rtl="1"/>
            <a:r>
              <a:rPr lang="ar-JO" sz="2800" dirty="0" smtClean="0"/>
              <a:t>	قوم إذا </a:t>
            </a:r>
            <a:r>
              <a:rPr lang="ar-JO" sz="2800" dirty="0" smtClean="0">
                <a:solidFill>
                  <a:srgbClr val="FF0000"/>
                </a:solidFill>
              </a:rPr>
              <a:t>الشر</a:t>
            </a:r>
            <a:r>
              <a:rPr lang="ar-JO" sz="2800" dirty="0" smtClean="0"/>
              <a:t> أبدى ناجذيه لهم		طاروا إليه زرافات ووحدانا</a:t>
            </a:r>
          </a:p>
          <a:p>
            <a:pPr algn="just" rtl="1"/>
            <a:r>
              <a:rPr lang="ar-JO" sz="2800" dirty="0" smtClean="0"/>
              <a:t>شبه الشاعر الشر بالحيوان المفترس والقرينة الدالة على المحذوف هو ناجذيه، ولو بحثنا عن الصفات التي </a:t>
            </a:r>
            <a:r>
              <a:rPr lang="ar-JO" sz="2800" dirty="0" err="1" smtClean="0"/>
              <a:t>تلائم</a:t>
            </a:r>
            <a:r>
              <a:rPr lang="ar-JO" sz="2800" dirty="0" smtClean="0"/>
              <a:t> أحد الطرفين لما وجدناها؛ لذلك فهي مطلقة.</a:t>
            </a:r>
          </a:p>
          <a:p>
            <a:pPr algn="just" rtl="1"/>
            <a:r>
              <a:rPr lang="ar-JO" sz="2800" dirty="0" smtClean="0"/>
              <a:t>ومثاله قول المتنبي يخاطب </a:t>
            </a:r>
            <a:r>
              <a:rPr lang="ar-JO" sz="2800" dirty="0" err="1" smtClean="0"/>
              <a:t>ممدوحه</a:t>
            </a:r>
            <a:r>
              <a:rPr lang="ar-JO" sz="2800" dirty="0" smtClean="0"/>
              <a:t>: </a:t>
            </a:r>
          </a:p>
          <a:p>
            <a:pPr algn="just" rtl="1"/>
            <a:r>
              <a:rPr lang="ar-JO" sz="2800" dirty="0" smtClean="0"/>
              <a:t>		يا </a:t>
            </a:r>
            <a:r>
              <a:rPr lang="ar-JO" sz="2800" dirty="0" smtClean="0">
                <a:solidFill>
                  <a:srgbClr val="FF0000"/>
                </a:solidFill>
              </a:rPr>
              <a:t>بدرُ</a:t>
            </a:r>
            <a:r>
              <a:rPr lang="ar-JO" sz="2800" dirty="0" smtClean="0"/>
              <a:t>، يا </a:t>
            </a:r>
            <a:r>
              <a:rPr lang="ar-JO" sz="2800" dirty="0" smtClean="0">
                <a:solidFill>
                  <a:srgbClr val="FF0000"/>
                </a:solidFill>
              </a:rPr>
              <a:t>بحرُ</a:t>
            </a:r>
            <a:r>
              <a:rPr lang="ar-JO" sz="2800" dirty="0" smtClean="0"/>
              <a:t>، يا </a:t>
            </a:r>
            <a:r>
              <a:rPr lang="ar-JO" sz="2800" dirty="0" smtClean="0">
                <a:solidFill>
                  <a:srgbClr val="FF0000"/>
                </a:solidFill>
              </a:rPr>
              <a:t>غمامةُ</a:t>
            </a:r>
            <a:r>
              <a:rPr lang="ar-JO" sz="2800" dirty="0" smtClean="0"/>
              <a:t> يا </a:t>
            </a:r>
            <a:r>
              <a:rPr lang="ar-JO" sz="2800" dirty="0" smtClean="0">
                <a:solidFill>
                  <a:srgbClr val="FF0000"/>
                </a:solidFill>
              </a:rPr>
              <a:t>ليثُ</a:t>
            </a:r>
            <a:r>
              <a:rPr lang="ar-JO" sz="2800" dirty="0" smtClean="0"/>
              <a:t>، يا </a:t>
            </a:r>
            <a:r>
              <a:rPr lang="ar-JO" sz="2800" dirty="0" smtClean="0">
                <a:solidFill>
                  <a:srgbClr val="FF0000"/>
                </a:solidFill>
              </a:rPr>
              <a:t>حِمامُ</a:t>
            </a:r>
            <a:r>
              <a:rPr lang="ar-JO" sz="2800" dirty="0" smtClean="0"/>
              <a:t>، يا </a:t>
            </a:r>
            <a:r>
              <a:rPr lang="ar-JO" sz="2800" dirty="0" smtClean="0">
                <a:solidFill>
                  <a:srgbClr val="FF0000"/>
                </a:solidFill>
              </a:rPr>
              <a:t>رجلُ</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
        <p:nvSpPr>
          <p:cNvPr id="4" name="مستطيل 3"/>
          <p:cNvSpPr/>
          <p:nvPr/>
        </p:nvSpPr>
        <p:spPr>
          <a:xfrm>
            <a:off x="5105400" y="6324600"/>
            <a:ext cx="311303" cy="369332"/>
          </a:xfrm>
          <a:prstGeom prst="rect">
            <a:avLst/>
          </a:prstGeom>
        </p:spPr>
        <p:txBody>
          <a:bodyPr wrap="none">
            <a:spAutoFit/>
          </a:bodyPr>
          <a:lstStyle/>
          <a:p>
            <a:fld id="{E1D16D93-8795-4AD6-9A1F-54CC01E741BE}" type="slidenum">
              <a:rPr lang="ar-SA" smtClean="0"/>
              <a:pPr/>
              <a:t>10</a:t>
            </a:fld>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b="1" dirty="0" smtClean="0">
                <a:cs typeface="Arial" pitchFamily="34" charset="0"/>
              </a:rPr>
              <a:t>الاستعارة المطلقة</a:t>
            </a:r>
            <a:endParaRPr lang="ar-AE" sz="3200" dirty="0"/>
          </a:p>
        </p:txBody>
      </p:sp>
      <p:sp>
        <p:nvSpPr>
          <p:cNvPr id="3" name="عنصر نائب للمحتوى 2"/>
          <p:cNvSpPr>
            <a:spLocks noGrp="1"/>
          </p:cNvSpPr>
          <p:nvPr>
            <p:ph idx="1"/>
          </p:nvPr>
        </p:nvSpPr>
        <p:spPr/>
        <p:txBody>
          <a:bodyPr/>
          <a:lstStyle/>
          <a:p>
            <a:pPr algn="just" rtl="1"/>
            <a:r>
              <a:rPr lang="ar-JO" sz="2800" dirty="0" smtClean="0"/>
              <a:t>ومثال الاستعارة التي تذكر معها صفات </a:t>
            </a:r>
            <a:r>
              <a:rPr lang="ar-JO" sz="2800" dirty="0" err="1" smtClean="0"/>
              <a:t>تلائم</a:t>
            </a:r>
            <a:r>
              <a:rPr lang="ar-JO" sz="2800" dirty="0" smtClean="0"/>
              <a:t> الطرفين، قول زهير بن أبي سلمى:</a:t>
            </a:r>
          </a:p>
          <a:p>
            <a:pPr algn="just" rtl="1"/>
            <a:r>
              <a:rPr lang="ar-JO" sz="2800" dirty="0" smtClean="0"/>
              <a:t>	لدى </a:t>
            </a:r>
            <a:r>
              <a:rPr lang="ar-JO" sz="2800" dirty="0" smtClean="0">
                <a:solidFill>
                  <a:srgbClr val="FF0000"/>
                </a:solidFill>
              </a:rPr>
              <a:t>أسد</a:t>
            </a:r>
            <a:r>
              <a:rPr lang="ar-JO" sz="2800" dirty="0" smtClean="0"/>
              <a:t> شاكي السلاح </a:t>
            </a:r>
            <a:r>
              <a:rPr lang="ar-JO" sz="2800" dirty="0" err="1" smtClean="0"/>
              <a:t>مقذف</a:t>
            </a:r>
            <a:r>
              <a:rPr lang="ar-JO" sz="2800" dirty="0" smtClean="0"/>
              <a:t>	له لبد أظفاره لم تُقَلَّمِ</a:t>
            </a:r>
          </a:p>
          <a:p>
            <a:pPr algn="just" rtl="1"/>
            <a:r>
              <a:rPr lang="ar-JO" sz="2800" dirty="0" smtClean="0"/>
              <a:t>شبه الشاعر الممدوح بالأسد والقرينة الدالة على ذلك قرينة عقلية، وقد جاءت صفات </a:t>
            </a:r>
            <a:r>
              <a:rPr lang="ar-JO" sz="2800" dirty="0" err="1" smtClean="0"/>
              <a:t>تلائم</a:t>
            </a:r>
            <a:r>
              <a:rPr lang="ar-JO" sz="2800" dirty="0" smtClean="0"/>
              <a:t> المشبه (الممدوح) وهي (شاكي السلاح </a:t>
            </a:r>
            <a:r>
              <a:rPr lang="ar-JO" sz="2800" dirty="0" err="1" smtClean="0"/>
              <a:t>مقذف</a:t>
            </a:r>
            <a:r>
              <a:rPr lang="ar-JO" sz="2800" dirty="0" smtClean="0"/>
              <a:t>) وصفات </a:t>
            </a:r>
            <a:r>
              <a:rPr lang="ar-JO" sz="2800" dirty="0" err="1" smtClean="0"/>
              <a:t>تلائم</a:t>
            </a:r>
            <a:r>
              <a:rPr lang="ar-JO" sz="2800" dirty="0" smtClean="0"/>
              <a:t> المشبه </a:t>
            </a:r>
            <a:r>
              <a:rPr lang="ar-JO" sz="2800" dirty="0" err="1" smtClean="0"/>
              <a:t>به</a:t>
            </a:r>
            <a:r>
              <a:rPr lang="ar-JO" sz="2800" dirty="0" smtClean="0"/>
              <a:t> (أسد) وهي (له لبد أظفاره لم تُقَلَّمِ).</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11</a:t>
            </a:fld>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المفردة والاستعارة التمثيلية (1)</a:t>
            </a:r>
            <a:endParaRPr lang="ar-AE" sz="3200" dirty="0"/>
          </a:p>
        </p:txBody>
      </p:sp>
      <p:sp>
        <p:nvSpPr>
          <p:cNvPr id="3" name="عنصر نائب للمحتوى 2"/>
          <p:cNvSpPr>
            <a:spLocks noGrp="1"/>
          </p:cNvSpPr>
          <p:nvPr>
            <p:ph idx="1"/>
          </p:nvPr>
        </p:nvSpPr>
        <p:spPr/>
        <p:txBody>
          <a:bodyPr/>
          <a:lstStyle/>
          <a:p>
            <a:pPr algn="just" rtl="1"/>
            <a:r>
              <a:rPr lang="ar-JO" sz="2800" dirty="0" smtClean="0"/>
              <a:t>تنقسم الاستعارة من جهة الإفراد والتركيب قسمين: مفردة ومركبة.</a:t>
            </a:r>
          </a:p>
          <a:p>
            <a:pPr algn="just" rtl="1"/>
            <a:r>
              <a:rPr lang="ar-JO" sz="2800" dirty="0" smtClean="0"/>
              <a:t>1- </a:t>
            </a:r>
            <a:r>
              <a:rPr lang="ar-JO" sz="2800" dirty="0" smtClean="0">
                <a:solidFill>
                  <a:srgbClr val="FF0000"/>
                </a:solidFill>
              </a:rPr>
              <a:t>الاستعارة المفردة</a:t>
            </a:r>
            <a:r>
              <a:rPr lang="ar-JO" sz="2800" dirty="0" smtClean="0"/>
              <a:t>: هي ما جرت في اللفظ الواحد كما مرّ في كل الشواهد الشعرية والقرآنية فيما مر من هذه المحاضرة والمحاضرة السابقة.</a:t>
            </a:r>
          </a:p>
          <a:p>
            <a:pPr algn="just" rtl="1"/>
            <a:r>
              <a:rPr lang="ar-JO" sz="2800" dirty="0" smtClean="0"/>
              <a:t>2- </a:t>
            </a:r>
            <a:r>
              <a:rPr lang="ar-JO" sz="2800" dirty="0" smtClean="0">
                <a:solidFill>
                  <a:srgbClr val="FF0000"/>
                </a:solidFill>
              </a:rPr>
              <a:t>الاستعارة المركبة أو التمثيلية</a:t>
            </a:r>
            <a:r>
              <a:rPr lang="ar-JO" sz="2800" dirty="0" smtClean="0"/>
              <a:t>: هي الاستعارة التي يكون المستعار فيها مركباً، وقد عرَفها البلاغيون: ”إنها تركيب استعمل في غير ما وضع له، لعلاقة المشابهة، مع قرينة مانعة من إرادة المعنى الحقيقي“.</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
        <p:nvSpPr>
          <p:cNvPr id="4" name="مستطيل 3"/>
          <p:cNvSpPr/>
          <p:nvPr/>
        </p:nvSpPr>
        <p:spPr>
          <a:xfrm>
            <a:off x="5105400" y="6324600"/>
            <a:ext cx="311303" cy="369332"/>
          </a:xfrm>
          <a:prstGeom prst="rect">
            <a:avLst/>
          </a:prstGeom>
        </p:spPr>
        <p:txBody>
          <a:bodyPr wrap="none">
            <a:spAutoFit/>
          </a:bodyPr>
          <a:lstStyle/>
          <a:p>
            <a:fld id="{E1D16D93-8795-4AD6-9A1F-54CC01E741BE}" type="slidenum">
              <a:rPr lang="ar-SA" smtClean="0"/>
              <a:pPr/>
              <a:t>12</a:t>
            </a:fld>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المفردة والاستعارة التمثيلية (2)</a:t>
            </a:r>
            <a:endParaRPr lang="ar-AE" sz="3200" dirty="0"/>
          </a:p>
        </p:txBody>
      </p:sp>
      <p:sp>
        <p:nvSpPr>
          <p:cNvPr id="3" name="عنصر نائب للمحتوى 2"/>
          <p:cNvSpPr>
            <a:spLocks noGrp="1"/>
          </p:cNvSpPr>
          <p:nvPr>
            <p:ph idx="1"/>
          </p:nvPr>
        </p:nvSpPr>
        <p:spPr/>
        <p:txBody>
          <a:bodyPr/>
          <a:lstStyle/>
          <a:p>
            <a:pPr algn="just" rtl="1"/>
            <a:r>
              <a:rPr lang="ar-JO" sz="2800" dirty="0" smtClean="0"/>
              <a:t>كما في قول المتنبي:</a:t>
            </a:r>
          </a:p>
          <a:p>
            <a:pPr algn="just" rtl="1"/>
            <a:r>
              <a:rPr lang="ar-JO" sz="2800" dirty="0" smtClean="0">
                <a:solidFill>
                  <a:srgbClr val="FF0000"/>
                </a:solidFill>
              </a:rPr>
              <a:t>ومن </a:t>
            </a:r>
            <a:r>
              <a:rPr lang="ar-JO" sz="2800" dirty="0" err="1" smtClean="0">
                <a:solidFill>
                  <a:srgbClr val="FF0000"/>
                </a:solidFill>
              </a:rPr>
              <a:t>يك</a:t>
            </a:r>
            <a:r>
              <a:rPr lang="ar-JO" sz="2800" dirty="0" smtClean="0">
                <a:solidFill>
                  <a:srgbClr val="FF0000"/>
                </a:solidFill>
              </a:rPr>
              <a:t> ذا فم مُرٍّ مريض	يجد مُراً </a:t>
            </a:r>
            <a:r>
              <a:rPr lang="ar-JO" sz="2800" dirty="0" err="1" smtClean="0">
                <a:solidFill>
                  <a:srgbClr val="FF0000"/>
                </a:solidFill>
              </a:rPr>
              <a:t>به</a:t>
            </a:r>
            <a:r>
              <a:rPr lang="ar-JO" sz="2800" dirty="0" smtClean="0">
                <a:solidFill>
                  <a:srgbClr val="FF0000"/>
                </a:solidFill>
              </a:rPr>
              <a:t> الماء </a:t>
            </a:r>
            <a:r>
              <a:rPr lang="ar-JO" sz="2800" dirty="0" err="1" smtClean="0">
                <a:solidFill>
                  <a:srgbClr val="FF0000"/>
                </a:solidFill>
              </a:rPr>
              <a:t>الزلالا</a:t>
            </a:r>
            <a:endParaRPr lang="ar-JO" sz="2800" dirty="0" smtClean="0">
              <a:solidFill>
                <a:srgbClr val="FF0000"/>
              </a:solidFill>
            </a:endParaRPr>
          </a:p>
          <a:p>
            <a:pPr algn="just" rtl="1"/>
            <a:r>
              <a:rPr lang="ar-JO" sz="2800" dirty="0" smtClean="0"/>
              <a:t>المعنى الحقيقي لهذا التركيب هو أن حاسة الذوق عند الإنسان إذا كانت لا تعمل بصورة صحيحة لمرض فيه ، فإنه يجد أي سائل يدخل فمه مراً حتى ولو كان ماء عذباً. والمتنبي يستخدم هذا البيت استخداماً مجازياً فهو يعني الإنسان الذي فقد نعمة الذوق الأدبي فلم يقدر الشعر الرائع الجميل حق قدره، والعلاقة بين المعنيين علاقة المشابهة، وقد حذف المشبه المركب وهو الإنسان الذي لا يميز الشعر الرديء من الشعر الجيد.</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المفردة والاستعارة التمثيلية (2)</a:t>
            </a:r>
            <a:endParaRPr lang="ar-AE" sz="3200" dirty="0"/>
          </a:p>
        </p:txBody>
      </p:sp>
      <p:sp>
        <p:nvSpPr>
          <p:cNvPr id="3" name="عنصر نائب للمحتوى 2"/>
          <p:cNvSpPr>
            <a:spLocks noGrp="1"/>
          </p:cNvSpPr>
          <p:nvPr>
            <p:ph idx="1"/>
          </p:nvPr>
        </p:nvSpPr>
        <p:spPr/>
        <p:txBody>
          <a:bodyPr/>
          <a:lstStyle/>
          <a:p>
            <a:pPr algn="just" rtl="1"/>
            <a:r>
              <a:rPr lang="ar-JO" sz="2800" dirty="0" smtClean="0"/>
              <a:t>- ومثاله قول الشاعر: </a:t>
            </a:r>
            <a:r>
              <a:rPr lang="ar-JO" sz="2800" dirty="0" smtClean="0">
                <a:solidFill>
                  <a:srgbClr val="FF0000"/>
                </a:solidFill>
              </a:rPr>
              <a:t>ومن ملك البلاد بغير حرب	</a:t>
            </a:r>
            <a:r>
              <a:rPr lang="ar-JO" sz="2400" dirty="0" smtClean="0">
                <a:solidFill>
                  <a:srgbClr val="FF0000"/>
                </a:solidFill>
              </a:rPr>
              <a:t>يهون عليه تسليم البلاد</a:t>
            </a:r>
          </a:p>
          <a:p>
            <a:pPr algn="just" rtl="1"/>
            <a:r>
              <a:rPr lang="ar-JO" sz="2800" dirty="0" smtClean="0"/>
              <a:t>(يقال لمن ورث المال بدون جهد وبدده من غير حساب).</a:t>
            </a:r>
          </a:p>
          <a:p>
            <a:pPr algn="just" rtl="1">
              <a:buFontTx/>
              <a:buChar char="-"/>
            </a:pPr>
            <a:r>
              <a:rPr lang="ar-JO" sz="2800" dirty="0" smtClean="0">
                <a:solidFill>
                  <a:srgbClr val="FF0000"/>
                </a:solidFill>
              </a:rPr>
              <a:t>عاد السيف إلى </a:t>
            </a:r>
            <a:r>
              <a:rPr lang="ar-JO" sz="2800" dirty="0" err="1" smtClean="0">
                <a:solidFill>
                  <a:srgbClr val="FF0000"/>
                </a:solidFill>
              </a:rPr>
              <a:t>قِرابه</a:t>
            </a:r>
            <a:r>
              <a:rPr lang="ar-JO" sz="2800" dirty="0" smtClean="0">
                <a:solidFill>
                  <a:srgbClr val="FF0000"/>
                </a:solidFill>
              </a:rPr>
              <a:t>		وحل الليثُ منيعَ غابه</a:t>
            </a:r>
          </a:p>
          <a:p>
            <a:pPr algn="just" rtl="1"/>
            <a:r>
              <a:rPr lang="ar-JO" sz="2800" dirty="0" smtClean="0"/>
              <a:t>	(تقال لمجاهد عاد إلى وطنه بعد غياب).</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r>
              <a:rPr lang="ar-JO" sz="2800" dirty="0" smtClean="0"/>
              <a:t> </a:t>
            </a:r>
            <a:endParaRPr lang="ar-AE" sz="2800" dirty="0"/>
          </a:p>
        </p:txBody>
      </p:sp>
      <p:sp>
        <p:nvSpPr>
          <p:cNvPr id="4" name="مستطيل 3"/>
          <p:cNvSpPr/>
          <p:nvPr/>
        </p:nvSpPr>
        <p:spPr>
          <a:xfrm>
            <a:off x="5105400" y="6324600"/>
            <a:ext cx="311303" cy="369332"/>
          </a:xfrm>
          <a:prstGeom prst="rect">
            <a:avLst/>
          </a:prstGeom>
        </p:spPr>
        <p:txBody>
          <a:bodyPr wrap="none">
            <a:spAutoFit/>
          </a:bodyPr>
          <a:lstStyle/>
          <a:p>
            <a:fld id="{E1D16D93-8795-4AD6-9A1F-54CC01E741BE}" type="slidenum">
              <a:rPr lang="ar-SA" smtClean="0"/>
              <a:pPr/>
              <a:t>14</a:t>
            </a:fld>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التمثيلية بين تشبيه التمثيل والتشبيه الضمني.</a:t>
            </a:r>
            <a:endParaRPr lang="ar-AE" sz="3200" dirty="0"/>
          </a:p>
        </p:txBody>
      </p:sp>
      <p:sp>
        <p:nvSpPr>
          <p:cNvPr id="3" name="عنصر نائب للمحتوى 2"/>
          <p:cNvSpPr>
            <a:spLocks noGrp="1"/>
          </p:cNvSpPr>
          <p:nvPr>
            <p:ph idx="1"/>
          </p:nvPr>
        </p:nvSpPr>
        <p:spPr/>
        <p:txBody>
          <a:bodyPr/>
          <a:lstStyle/>
          <a:p>
            <a:pPr algn="just" rtl="1"/>
            <a:r>
              <a:rPr lang="ar-JO" sz="2800" dirty="0" smtClean="0"/>
              <a:t>قد يخلط بعض الطلاب الاستعارة التمثيلية بتشبيه التمثيل والتشبيه الضمني؛ لذلك يجب الانتباه إلى ما بينها من </a:t>
            </a:r>
            <a:r>
              <a:rPr lang="ar-JO" sz="2800" dirty="0" err="1" smtClean="0"/>
              <a:t>فروقات</a:t>
            </a:r>
            <a:r>
              <a:rPr lang="ar-JO" sz="2800" dirty="0" smtClean="0"/>
              <a:t>.</a:t>
            </a:r>
          </a:p>
          <a:p>
            <a:pPr algn="just" rtl="1"/>
            <a:r>
              <a:rPr lang="ar-JO" sz="2800" u="sng" dirty="0" smtClean="0">
                <a:solidFill>
                  <a:srgbClr val="FF0000"/>
                </a:solidFill>
              </a:rPr>
              <a:t>فتشبيه التمثيل</a:t>
            </a:r>
            <a:r>
              <a:rPr lang="ar-JO" sz="2800" dirty="0" smtClean="0"/>
              <a:t>: يقوم على وجود تركيبين متشابهين صراحة، نجو قول بشار:</a:t>
            </a:r>
          </a:p>
          <a:p>
            <a:pPr algn="just" rtl="1"/>
            <a:r>
              <a:rPr lang="ar-JO" sz="2800" dirty="0" smtClean="0"/>
              <a:t>	كأن مثار النقع فوق رءوسنا		وأسيافنا ليل تهاوى كواكبه</a:t>
            </a:r>
          </a:p>
          <a:p>
            <a:pPr algn="just" rtl="1"/>
            <a:r>
              <a:rPr lang="ar-JO" sz="2800" dirty="0" smtClean="0"/>
              <a:t>فالصورة المركبة الأولى تمثل جو المعركة القاتم الذي تلمع فيه السيوف وتتطاير الشرارات المنبعثة منها وهي المشبه.</a:t>
            </a:r>
          </a:p>
          <a:p>
            <a:pPr algn="just" rtl="1"/>
            <a:r>
              <a:rPr lang="ar-JO" sz="2800" dirty="0" smtClean="0"/>
              <a:t>والصورة المركبة الثانية تمثل الليل المليء بالكواكب التي تتساقط وهي المشبه </a:t>
            </a:r>
            <a:r>
              <a:rPr lang="ar-JO" sz="2800" dirty="0" err="1" smtClean="0"/>
              <a:t>به</a:t>
            </a:r>
            <a:r>
              <a:rPr lang="ar-JO" sz="2800" dirty="0" smtClean="0"/>
              <a:t>.</a:t>
            </a:r>
          </a:p>
          <a:p>
            <a:pPr algn="just" rtl="1"/>
            <a:r>
              <a:rPr lang="ar-JO" sz="2800" dirty="0" smtClean="0"/>
              <a:t>نلحظ أن طرفي التشبيه ظاهران ملحوظان لفظاً.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التمثيلية بين تشبيه التمثيل والتشبيه الضمني</a:t>
            </a:r>
            <a:endParaRPr lang="ar-AE" dirty="0"/>
          </a:p>
        </p:txBody>
      </p:sp>
      <p:sp>
        <p:nvSpPr>
          <p:cNvPr id="3" name="عنصر نائب للمحتوى 2"/>
          <p:cNvSpPr>
            <a:spLocks noGrp="1"/>
          </p:cNvSpPr>
          <p:nvPr>
            <p:ph idx="1"/>
          </p:nvPr>
        </p:nvSpPr>
        <p:spPr/>
        <p:txBody>
          <a:bodyPr/>
          <a:lstStyle/>
          <a:p>
            <a:pPr algn="just" rtl="1"/>
            <a:r>
              <a:rPr lang="ar-JO" sz="2800" dirty="0" smtClean="0"/>
              <a:t>أما </a:t>
            </a:r>
            <a:r>
              <a:rPr lang="ar-JO" sz="2800" b="1" u="sng" dirty="0" smtClean="0">
                <a:solidFill>
                  <a:srgbClr val="FF0000"/>
                </a:solidFill>
              </a:rPr>
              <a:t>التشبيه الضمني</a:t>
            </a:r>
            <a:r>
              <a:rPr lang="ar-JO" sz="2800" dirty="0" smtClean="0"/>
              <a:t>: فيقوم على وجود تركيبين متشابهين لكن التشابه فيهما ملحوظ ضمناً، لا تصريحاً. نحو قول المتنبي:</a:t>
            </a:r>
          </a:p>
          <a:p>
            <a:pPr algn="just" rtl="1"/>
            <a:r>
              <a:rPr lang="ar-JO" sz="2800" dirty="0" smtClean="0"/>
              <a:t>ضحوك إلى الأبطال وهو يروعهم	وللسيف حد حين يسطو ورونق</a:t>
            </a:r>
          </a:p>
          <a:p>
            <a:pPr algn="just" rtl="1"/>
            <a:r>
              <a:rPr lang="ar-JO" sz="2800" dirty="0" smtClean="0"/>
              <a:t>الصورة الأولى مركبة وهي تمثل الممدوح ضاحكاً مقبلاً على الأبطال من أعدائه وفي الوقت نفسه يخيفهم. وهي تمثل المشبه.</a:t>
            </a:r>
          </a:p>
          <a:p>
            <a:pPr algn="just" rtl="1"/>
            <a:r>
              <a:rPr lang="ar-JO" sz="2800" dirty="0" smtClean="0"/>
              <a:t>الصورة الثانية مركبة أيضاً تمثل صورة السيف القاطع بحدة المرهف والذي له لمعان أخاذ. وهي تمثل المشبه </a:t>
            </a:r>
            <a:r>
              <a:rPr lang="ar-JO" sz="2800" dirty="0" err="1" smtClean="0"/>
              <a:t>به</a:t>
            </a:r>
            <a:r>
              <a:rPr lang="ar-JO" sz="2800" dirty="0" smtClean="0"/>
              <a:t>.</a:t>
            </a:r>
          </a:p>
          <a:p>
            <a:pPr algn="just" rtl="1"/>
            <a:r>
              <a:rPr lang="ar-JO" sz="2800" dirty="0" smtClean="0"/>
              <a:t>نلحظ أن طرفي التشبيه ظاهران ومعنى المشابهة الناشئ بينهما ملحوظ ضمنياً لا لفظياً.</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الاستعارة التمثيلية بين تشبيه التمثيل والتشبيه الضمني</a:t>
            </a:r>
            <a:endParaRPr lang="ar-AE" sz="3200" dirty="0"/>
          </a:p>
        </p:txBody>
      </p:sp>
      <p:sp>
        <p:nvSpPr>
          <p:cNvPr id="3" name="عنصر نائب للمحتوى 2"/>
          <p:cNvSpPr>
            <a:spLocks noGrp="1"/>
          </p:cNvSpPr>
          <p:nvPr>
            <p:ph idx="1"/>
          </p:nvPr>
        </p:nvSpPr>
        <p:spPr/>
        <p:txBody>
          <a:bodyPr/>
          <a:lstStyle/>
          <a:p>
            <a:pPr algn="just" rtl="1"/>
            <a:r>
              <a:rPr lang="ar-JO" sz="2800" dirty="0" smtClean="0"/>
              <a:t>أما </a:t>
            </a:r>
            <a:r>
              <a:rPr lang="ar-JO" sz="2800" b="1" dirty="0" smtClean="0">
                <a:solidFill>
                  <a:srgbClr val="FF0000"/>
                </a:solidFill>
              </a:rPr>
              <a:t>الاستعارة التمثيلية</a:t>
            </a:r>
            <a:r>
              <a:rPr lang="ar-JO" sz="2800" dirty="0" smtClean="0"/>
              <a:t>، فتقوم أيضاً على صورتين مركبتين، متشابهتين ضمناً، ولكن عبارة الاستعارة لا تتضمن وجود المشبه؛ أي أن الحالة الأصلية (المشبه)لا ترد في الاستعارة التمثيلية، وإنما ترد العبارة المستعارة التي تُشَبَّهُ </a:t>
            </a:r>
            <a:r>
              <a:rPr lang="ar-JO" sz="2800" dirty="0" err="1" smtClean="0"/>
              <a:t>بها</a:t>
            </a:r>
            <a:r>
              <a:rPr lang="ar-JO" sz="2800" dirty="0" smtClean="0"/>
              <a:t>، نحو قول الشاعر:</a:t>
            </a:r>
          </a:p>
          <a:p>
            <a:pPr algn="just" rtl="1"/>
            <a:r>
              <a:rPr lang="ar-JO" sz="2800" dirty="0" smtClean="0"/>
              <a:t>قد تنكر العين ضوء الشمس من رمد	ويُنكر الفمُّ طعمَ الماء من سقم</a:t>
            </a:r>
          </a:p>
          <a:p>
            <a:pPr algn="just" rtl="1"/>
            <a:r>
              <a:rPr lang="ar-JO" sz="2600" dirty="0" smtClean="0"/>
              <a:t>في هذا القول استعارتان تمثيليتان، تنهضان على تشبيه حالة لم تذكر، وهي حالة الإعراض عن رؤية الحق مرة بحالة الأرمد الذي يفقد النظر، فلا يرى ضوء الشمس. ومرة بحالة المريض الذي يفقد الإحساس فلا يقدر على تذوق الأشياء.</a:t>
            </a:r>
          </a:p>
          <a:p>
            <a:pPr algn="just" rtl="1"/>
            <a:r>
              <a:rPr lang="ar-JO" sz="2600" dirty="0" smtClean="0"/>
              <a:t>نلحظ في هاتين الاستعارتين التمثيليتين أن أحد طرفي التشبيه في كل منهما محذوف وهو المشبه.</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dirty="0" smtClean="0"/>
              <a:t>تدريبات</a:t>
            </a:r>
            <a:endParaRPr lang="ar-AE" dirty="0"/>
          </a:p>
        </p:txBody>
      </p:sp>
      <p:sp>
        <p:nvSpPr>
          <p:cNvPr id="3" name="عنصر نائب للمحتوى 2"/>
          <p:cNvSpPr>
            <a:spLocks noGrp="1"/>
          </p:cNvSpPr>
          <p:nvPr>
            <p:ph idx="1"/>
          </p:nvPr>
        </p:nvSpPr>
        <p:spPr/>
        <p:txBody>
          <a:bodyPr/>
          <a:lstStyle/>
          <a:p>
            <a:pPr algn="just" rtl="1"/>
            <a:r>
              <a:rPr lang="ar-JO" sz="2800" dirty="0" smtClean="0">
                <a:latin typeface="Arial" pitchFamily="34" charset="0"/>
              </a:rPr>
              <a:t>س2- أجر الاستعارات في الشواهد البلاغية الآتية، وبين نوعها باعتبار طرفيها، وباعتبار الاشتقاق والجمود، وباعتبار ما </a:t>
            </a:r>
            <a:r>
              <a:rPr lang="ar-JO" sz="2800" dirty="0" err="1" smtClean="0">
                <a:latin typeface="Arial" pitchFamily="34" charset="0"/>
              </a:rPr>
              <a:t>يلائم</a:t>
            </a:r>
            <a:r>
              <a:rPr lang="ar-JO" sz="2800" dirty="0" smtClean="0">
                <a:latin typeface="Arial" pitchFamily="34" charset="0"/>
              </a:rPr>
              <a:t> طرفيها من صفات:</a:t>
            </a:r>
          </a:p>
          <a:p>
            <a:pPr algn="just" rtl="1"/>
            <a:r>
              <a:rPr lang="ar-JO" sz="2800" dirty="0" smtClean="0"/>
              <a:t>- نامت نواطير مصر عن ثعالبها	وقد بشمن وما تفنى العناقيد</a:t>
            </a:r>
          </a:p>
          <a:p>
            <a:pPr algn="just" rtl="1">
              <a:buFontTx/>
              <a:buChar char="-"/>
            </a:pPr>
            <a:r>
              <a:rPr lang="ar-JO" sz="2800" dirty="0" smtClean="0"/>
              <a:t>إذا ما الدهر جرّ على أناس		</a:t>
            </a:r>
            <a:r>
              <a:rPr lang="ar-JO" sz="2800" dirty="0" err="1" smtClean="0"/>
              <a:t>كلاكله</a:t>
            </a:r>
            <a:r>
              <a:rPr lang="ar-JO" sz="2800" dirty="0" smtClean="0"/>
              <a:t> أناخ </a:t>
            </a:r>
            <a:r>
              <a:rPr lang="ar-JO" sz="2800" dirty="0" err="1" smtClean="0"/>
              <a:t>بآخرينا</a:t>
            </a:r>
            <a:endParaRPr lang="ar-JO" sz="2800" dirty="0" smtClean="0"/>
          </a:p>
          <a:p>
            <a:pPr algn="just" rtl="1">
              <a:buFontTx/>
              <a:buChar char="-"/>
            </a:pPr>
            <a:r>
              <a:rPr lang="ar-JO" sz="2800" dirty="0" smtClean="0"/>
              <a:t>حول أعشاشها على الأشجار		قد سمعنا القيان وهي تغني</a:t>
            </a:r>
          </a:p>
          <a:p>
            <a:pPr algn="just" rtl="1">
              <a:buFontTx/>
              <a:buChar char="-"/>
            </a:pPr>
            <a:r>
              <a:rPr lang="ar-JO" sz="2800" dirty="0" smtClean="0"/>
              <a:t>يا كوكباً ما كان أقصر عمره		وكذاك عمر كواكب الأسحار</a:t>
            </a:r>
          </a:p>
          <a:p>
            <a:pPr algn="just" rtl="1">
              <a:buFontTx/>
              <a:buChar char="-"/>
            </a:pPr>
            <a:r>
              <a:rPr lang="ar-JO" sz="2800" dirty="0" smtClean="0"/>
              <a:t>وإذا المنية أنشبت أظفارها		ألفيت كل تميمة لا تنفع</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2631</TotalTime>
  <Words>574</Words>
  <Application>Microsoft Office PowerPoint</Application>
  <PresentationFormat>A4 Paper (210x297 mm)</PresentationFormat>
  <Paragraphs>195</Paragraphs>
  <Slides>19</Slides>
  <Notes>0</Notes>
  <HiddenSlides>0</HiddenSlides>
  <MMClips>0</MMClips>
  <ScaleCrop>false</ScaleCrop>
  <HeadingPairs>
    <vt:vector size="6" baseType="variant">
      <vt:variant>
        <vt:lpstr>Theme</vt:lpstr>
      </vt:variant>
      <vt:variant>
        <vt:i4>1</vt:i4>
      </vt:variant>
      <vt:variant>
        <vt:lpstr>Slide Titles</vt:lpstr>
      </vt:variant>
      <vt:variant>
        <vt:i4>19</vt:i4>
      </vt:variant>
      <vt:variant>
        <vt:lpstr>Custom Shows</vt:lpstr>
      </vt:variant>
      <vt:variant>
        <vt:i4>1</vt:i4>
      </vt:variant>
    </vt:vector>
  </HeadingPairs>
  <TitlesOfParts>
    <vt:vector size="21" baseType="lpstr">
      <vt:lpstr>Office Theme</vt:lpstr>
      <vt:lpstr>Slide 1</vt:lpstr>
      <vt:lpstr>المحاضرة الثامنة</vt:lpstr>
      <vt:lpstr>عناصر المحاضرة</vt:lpstr>
      <vt:lpstr>أقسام الاستعارة باعتبار ما يلائم طرفيها (1)</vt:lpstr>
      <vt:lpstr>الاستعارة المجردة</vt:lpstr>
      <vt:lpstr>الاستعارة المجردة</vt:lpstr>
      <vt:lpstr>الاستعارة المرشحة</vt:lpstr>
      <vt:lpstr>الاستعارة المرشحة</vt:lpstr>
      <vt:lpstr>الاستعارة المرشحة</vt:lpstr>
      <vt:lpstr>الاستعارة المطلقة</vt:lpstr>
      <vt:lpstr>الاستعارة المطلقة</vt:lpstr>
      <vt:lpstr>الاستعارة المفردة والاستعارة التمثيلية (1)</vt:lpstr>
      <vt:lpstr>الاستعارة المفردة والاستعارة التمثيلية (2)</vt:lpstr>
      <vt:lpstr>الاستعارة المفردة والاستعارة التمثيلية (2)</vt:lpstr>
      <vt:lpstr>الاستعارة التمثيلية بين تشبيه التمثيل والتشبيه الضمني.</vt:lpstr>
      <vt:lpstr>الاستعارة التمثيلية بين تشبيه التمثيل والتشبيه الضمني</vt:lpstr>
      <vt:lpstr>الاستعارة التمثيلية بين تشبيه التمثيل والتشبيه الضمني</vt:lpstr>
      <vt:lpstr>تدريبات</vt:lpstr>
      <vt:lpstr>Slide 19</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467</cp:revision>
  <dcterms:created xsi:type="dcterms:W3CDTF">2009-10-14T19:14:34Z</dcterms:created>
  <dcterms:modified xsi:type="dcterms:W3CDTF">2011-03-14T10:40:23Z</dcterms:modified>
</cp:coreProperties>
</file>