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59" r:id="rId5"/>
    <p:sldId id="300" r:id="rId6"/>
    <p:sldId id="301" r:id="rId7"/>
    <p:sldId id="317" r:id="rId8"/>
    <p:sldId id="302" r:id="rId9"/>
    <p:sldId id="318" r:id="rId10"/>
    <p:sldId id="313" r:id="rId11"/>
    <p:sldId id="314" r:id="rId12"/>
    <p:sldId id="315" r:id="rId13"/>
    <p:sldId id="312" r:id="rId14"/>
    <p:sldId id="266" r:id="rId15"/>
  </p:sldIdLst>
  <p:sldSz cx="9906000" cy="6858000" type="A4"/>
  <p:notesSz cx="6858000" cy="9144000"/>
  <p:custShowLst>
    <p:custShow name="عرض مخصص 1" id="0">
      <p:sldLst>
        <p:sld r:id="rId2"/>
        <p:sld r:id="rId3"/>
        <p:sld r:id="rId4"/>
        <p:sld r:id="rId5"/>
        <p:sld r:id="rId6"/>
        <p:sld r:id="rId7"/>
        <p:sld r:id="rId9"/>
        <p:sld r:id="rId15"/>
      </p:sldLst>
    </p:custShow>
  </p:custShowLst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00600" y="6324600"/>
            <a:ext cx="533400" cy="3968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48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48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JO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البلاغة 2 (البيان والبديع)</a:t>
            </a:r>
            <a:endParaRPr lang="en-US" sz="36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JO" sz="3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JO" sz="3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JO" sz="3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فايز عارف القرعان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24600"/>
            <a:ext cx="457200" cy="39687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JO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التاسعة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219200" y="3810000"/>
            <a:ext cx="7429500" cy="1752600"/>
          </a:xfrm>
        </p:spPr>
        <p:txBody>
          <a:bodyPr/>
          <a:lstStyle/>
          <a:p>
            <a:pPr eaLnBrk="1" hangingPunct="1"/>
            <a:endParaRPr lang="ar-JO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ar-JO" b="1" smtClean="0">
                <a:solidFill>
                  <a:schemeClr val="tx1"/>
                </a:solidFill>
                <a:cs typeface="Arial" pitchFamily="34" charset="0"/>
              </a:rPr>
              <a:t>الكناية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b="1" dirty="0" smtClean="0">
                <a:cs typeface="Arial" pitchFamily="34" charset="0"/>
              </a:rPr>
              <a:t> 1- مفهوم الكناية.</a:t>
            </a:r>
          </a:p>
          <a:p>
            <a:pPr algn="just" rtl="1"/>
            <a:r>
              <a:rPr lang="ar-JO" sz="2800" b="1" dirty="0" smtClean="0">
                <a:cs typeface="Arial" pitchFamily="34" charset="0"/>
              </a:rPr>
              <a:t>2- أقسام الكناية باعتبار المكنى عنه.</a:t>
            </a:r>
          </a:p>
          <a:p>
            <a:pPr algn="just" rtl="1"/>
            <a:endParaRPr lang="ar-JO" sz="2800" b="1" dirty="0" smtClean="0">
              <a:cs typeface="Arial" pitchFamily="34" charset="0"/>
            </a:endParaRPr>
          </a:p>
          <a:p>
            <a:pPr algn="just" rtl="1"/>
            <a:endParaRPr lang="ar-JO" sz="2800" b="1" dirty="0" smtClean="0">
              <a:cs typeface="Arial" pitchFamily="34" charset="0"/>
            </a:endParaRPr>
          </a:p>
          <a:p>
            <a:pPr algn="just" rtl="1"/>
            <a:endParaRPr lang="ar-JO" sz="2800" b="1" dirty="0" smtClean="0">
              <a:cs typeface="Arial" pitchFamily="34" charset="0"/>
            </a:endParaRPr>
          </a:p>
          <a:p>
            <a:pPr algn="just" rtl="1"/>
            <a:endParaRPr lang="ar-JO" sz="2800" b="1" dirty="0" smtClean="0">
              <a:cs typeface="Arial" pitchFamily="34" charset="0"/>
            </a:endParaRPr>
          </a:p>
          <a:p>
            <a:pPr algn="just" rtl="1"/>
            <a:endParaRPr lang="ar-JO" sz="2800" b="1" dirty="0" smtClean="0">
              <a:cs typeface="Arial" pitchFamily="34" charset="0"/>
            </a:endParaRPr>
          </a:p>
          <a:p>
            <a:pPr algn="just" rtl="1"/>
            <a:endParaRPr lang="ar-JO" sz="2800" b="1" dirty="0" smtClean="0">
              <a:cs typeface="Arial" pitchFamily="34" charset="0"/>
            </a:endParaRPr>
          </a:p>
          <a:p>
            <a:pPr algn="just" rtl="1"/>
            <a:endParaRPr lang="ar-JO" sz="2800" b="1" dirty="0" smtClean="0">
              <a:cs typeface="Arial" pitchFamily="34" charset="0"/>
            </a:endParaRPr>
          </a:p>
          <a:p>
            <a:pPr algn="just" rtl="1"/>
            <a:endParaRPr lang="ar-JO" sz="2800" b="1" dirty="0" smtClean="0">
              <a:cs typeface="Arial" pitchFamily="34" charset="0"/>
            </a:endParaRPr>
          </a:p>
          <a:p>
            <a:pPr rtl="1"/>
            <a:endParaRPr lang="en-US" b="1" dirty="0" smtClean="0">
              <a:cs typeface="Arial" pitchFamily="34" charset="0"/>
            </a:endParaRPr>
          </a:p>
          <a:p>
            <a:pPr rtl="1"/>
            <a:endParaRPr lang="en-US" b="1" dirty="0" smtClean="0">
              <a:cs typeface="Arial" pitchFamily="34" charset="0"/>
            </a:endParaRPr>
          </a:p>
          <a:p>
            <a:pPr rtl="1"/>
            <a:endParaRPr lang="en-US" b="1" dirty="0" smtClean="0">
              <a:cs typeface="Arial" pitchFamily="34" charset="0"/>
            </a:endParaRPr>
          </a:p>
          <a:p>
            <a:pPr rtl="1"/>
            <a:endParaRPr lang="en-US" b="1" dirty="0" smtClean="0">
              <a:cs typeface="Arial" pitchFamily="34" charset="0"/>
            </a:endParaRPr>
          </a:p>
          <a:p>
            <a:pPr rtl="1"/>
            <a:endParaRPr lang="en-US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dirty="0" smtClean="0"/>
              <a:t>مفهوم الكناية</a:t>
            </a:r>
            <a:endParaRPr lang="ar-SA" dirty="0" smtClean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b="1" dirty="0" smtClean="0">
                <a:solidFill>
                  <a:srgbClr val="FF0000"/>
                </a:solidFill>
                <a:latin typeface="Arial" pitchFamily="34" charset="0"/>
              </a:rPr>
              <a:t>الكناية</a:t>
            </a:r>
            <a:r>
              <a:rPr lang="ar-JO" sz="2800" dirty="0" smtClean="0">
                <a:latin typeface="Arial" pitchFamily="34" charset="0"/>
              </a:rPr>
              <a:t>: هي لفظ أطلق وأريد </a:t>
            </a:r>
            <a:r>
              <a:rPr lang="ar-JO" sz="2800" dirty="0" err="1" smtClean="0">
                <a:latin typeface="Arial" pitchFamily="34" charset="0"/>
              </a:rPr>
              <a:t>به</a:t>
            </a:r>
            <a:r>
              <a:rPr lang="ar-JO" sz="2800" dirty="0" smtClean="0">
                <a:latin typeface="Arial" pitchFamily="34" charset="0"/>
              </a:rPr>
              <a:t> لازم معناه مع جواز إرادة ذلك المعنى.</a:t>
            </a:r>
          </a:p>
          <a:p>
            <a:pPr algn="just" rtl="1"/>
            <a:r>
              <a:rPr lang="ar-JO" sz="2800" dirty="0" smtClean="0">
                <a:latin typeface="Arial" pitchFamily="34" charset="0"/>
              </a:rPr>
              <a:t>مثاله: </a:t>
            </a:r>
            <a:r>
              <a:rPr lang="ar-JO" sz="2800" dirty="0" smtClean="0">
                <a:solidFill>
                  <a:srgbClr val="FF0000"/>
                </a:solidFill>
                <a:latin typeface="Arial" pitchFamily="34" charset="0"/>
              </a:rPr>
              <a:t>بعيدة </a:t>
            </a:r>
            <a:r>
              <a:rPr lang="ar-JO" sz="2800" dirty="0" err="1" smtClean="0">
                <a:solidFill>
                  <a:srgbClr val="FF0000"/>
                </a:solidFill>
                <a:latin typeface="Arial" pitchFamily="34" charset="0"/>
              </a:rPr>
              <a:t>مهوى</a:t>
            </a:r>
            <a:r>
              <a:rPr lang="ar-JO" sz="2800" dirty="0" smtClean="0">
                <a:solidFill>
                  <a:srgbClr val="FF0000"/>
                </a:solidFill>
                <a:latin typeface="Arial" pitchFamily="34" charset="0"/>
              </a:rPr>
              <a:t> القُرط </a:t>
            </a:r>
            <a:r>
              <a:rPr lang="ar-JO" sz="2800" dirty="0" smtClean="0">
                <a:latin typeface="Arial" pitchFamily="34" charset="0"/>
              </a:rPr>
              <a:t>إمّا لنوفلٍ	أبوها، وإمّا عبد شمس وهاشمُ</a:t>
            </a:r>
          </a:p>
          <a:p>
            <a:pPr algn="just" rtl="1"/>
            <a:r>
              <a:rPr lang="ar-JO" sz="2800" dirty="0" smtClean="0">
                <a:latin typeface="Arial" pitchFamily="34" charset="0"/>
              </a:rPr>
              <a:t>اللفظ المطلق هنا هو: (بعيدة </a:t>
            </a:r>
            <a:r>
              <a:rPr lang="ar-JO" sz="2800" dirty="0" err="1" smtClean="0">
                <a:latin typeface="Arial" pitchFamily="34" charset="0"/>
              </a:rPr>
              <a:t>مهوى</a:t>
            </a:r>
            <a:r>
              <a:rPr lang="ar-JO" sz="2800" dirty="0" smtClean="0">
                <a:latin typeface="Arial" pitchFamily="34" charset="0"/>
              </a:rPr>
              <a:t> القرط). وهذا يسميه البلاغيون (</a:t>
            </a:r>
            <a:r>
              <a:rPr lang="ar-JO" sz="2800" u="sng" dirty="0" smtClean="0">
                <a:solidFill>
                  <a:srgbClr val="FF0000"/>
                </a:solidFill>
                <a:latin typeface="Arial" pitchFamily="34" charset="0"/>
              </a:rPr>
              <a:t>المكنى </a:t>
            </a:r>
            <a:r>
              <a:rPr lang="ar-JO" sz="2800" u="sng" dirty="0" err="1" smtClean="0">
                <a:solidFill>
                  <a:srgbClr val="FF0000"/>
                </a:solidFill>
                <a:latin typeface="Arial" pitchFamily="34" charset="0"/>
              </a:rPr>
              <a:t>به</a:t>
            </a:r>
            <a:r>
              <a:rPr lang="ar-JO" sz="2800" dirty="0" smtClean="0">
                <a:latin typeface="Arial" pitchFamily="34" charset="0"/>
              </a:rPr>
              <a:t>).</a:t>
            </a:r>
          </a:p>
          <a:p>
            <a:pPr algn="just" rtl="1"/>
            <a:r>
              <a:rPr lang="ar-JO" sz="2800" dirty="0" smtClean="0">
                <a:latin typeface="Arial" pitchFamily="34" charset="0"/>
              </a:rPr>
              <a:t>المعنى الملازم للفظ المطلق هو (طويلة العنق), وهذا يسميه البلاغيون (</a:t>
            </a:r>
            <a:r>
              <a:rPr lang="ar-JO" sz="2800" u="sng" dirty="0" smtClean="0">
                <a:solidFill>
                  <a:srgbClr val="FF0000"/>
                </a:solidFill>
                <a:latin typeface="Arial" pitchFamily="34" charset="0"/>
              </a:rPr>
              <a:t>المكنى عنه</a:t>
            </a:r>
            <a:r>
              <a:rPr lang="ar-JO" sz="2800" dirty="0" smtClean="0">
                <a:latin typeface="Arial" pitchFamily="34" charset="0"/>
              </a:rPr>
              <a:t>).</a:t>
            </a:r>
          </a:p>
          <a:p>
            <a:pPr algn="just" rtl="1"/>
            <a:r>
              <a:rPr lang="ar-JO" sz="2800" dirty="0" smtClean="0">
                <a:latin typeface="Arial" pitchFamily="34" charset="0"/>
              </a:rPr>
              <a:t>ويجوز أن نقول: بعيدة </a:t>
            </a:r>
            <a:r>
              <a:rPr lang="ar-JO" sz="2800" dirty="0" err="1" smtClean="0">
                <a:latin typeface="Arial" pitchFamily="34" charset="0"/>
              </a:rPr>
              <a:t>مهوى</a:t>
            </a:r>
            <a:r>
              <a:rPr lang="ar-JO" sz="2800" dirty="0" smtClean="0">
                <a:latin typeface="Arial" pitchFamily="34" charset="0"/>
              </a:rPr>
              <a:t> القرط طويلة العنق.</a:t>
            </a: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JO" sz="2800" dirty="0" smtClean="0">
              <a:latin typeface="Arial" pitchFamily="34" charset="0"/>
            </a:endParaRPr>
          </a:p>
          <a:p>
            <a:pPr algn="just" rtl="1"/>
            <a:endParaRPr lang="ar-AE" sz="2800" dirty="0">
              <a:latin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029200" y="6324600"/>
            <a:ext cx="311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1D16D93-8795-4AD6-9A1F-54CC01E741BE}" type="slidenum">
              <a:rPr lang="ar-SA" smtClean="0"/>
              <a:pPr/>
              <a:t>4</a:t>
            </a:fld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الكناية عن صفة(1)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1- </a:t>
            </a:r>
            <a:r>
              <a:rPr lang="ar-JO" sz="2800" dirty="0" smtClean="0">
                <a:solidFill>
                  <a:srgbClr val="FF0000"/>
                </a:solidFill>
              </a:rPr>
              <a:t>الكناية عن صفة</a:t>
            </a:r>
            <a:r>
              <a:rPr lang="ar-JO" sz="2800" dirty="0" smtClean="0"/>
              <a:t>: وهي إطلاق اللفظ يراد </a:t>
            </a:r>
            <a:r>
              <a:rPr lang="ar-JO" sz="2800" dirty="0" err="1" smtClean="0"/>
              <a:t>به</a:t>
            </a:r>
            <a:r>
              <a:rPr lang="ar-JO" sz="2800" dirty="0" smtClean="0"/>
              <a:t> الصفة الملازمة له.</a:t>
            </a:r>
          </a:p>
          <a:p>
            <a:pPr algn="just" rtl="1"/>
            <a:r>
              <a:rPr lang="ar-JO" sz="2800" dirty="0" smtClean="0"/>
              <a:t>مثاله قول الخنساء في أخيها صخر:</a:t>
            </a:r>
          </a:p>
          <a:p>
            <a:pPr algn="just" rtl="1"/>
            <a:r>
              <a:rPr lang="ar-JO" sz="2800" dirty="0" smtClean="0"/>
              <a:t>	</a:t>
            </a:r>
            <a:r>
              <a:rPr lang="ar-JO" sz="2800" u="sng" dirty="0" smtClean="0">
                <a:solidFill>
                  <a:srgbClr val="FF0000"/>
                </a:solidFill>
              </a:rPr>
              <a:t>طويل النجاد</a:t>
            </a:r>
            <a:r>
              <a:rPr lang="ar-JO" sz="2800" dirty="0" smtClean="0">
                <a:solidFill>
                  <a:srgbClr val="FF0000"/>
                </a:solidFill>
              </a:rPr>
              <a:t> </a:t>
            </a:r>
            <a:r>
              <a:rPr lang="ar-JO" sz="2800" u="sng" dirty="0" smtClean="0">
                <a:solidFill>
                  <a:srgbClr val="FF0000"/>
                </a:solidFill>
              </a:rPr>
              <a:t>رفيع العماد</a:t>
            </a:r>
            <a:r>
              <a:rPr lang="ar-JO" sz="2800" dirty="0" smtClean="0"/>
              <a:t>	</a:t>
            </a:r>
            <a:r>
              <a:rPr lang="ar-JO" sz="2800" u="sng" dirty="0" smtClean="0">
                <a:solidFill>
                  <a:srgbClr val="FF0000"/>
                </a:solidFill>
              </a:rPr>
              <a:t>كثير الرماد إذا ما </a:t>
            </a:r>
            <a:r>
              <a:rPr lang="ar-JO" sz="2800" u="sng" dirty="0" err="1" smtClean="0">
                <a:solidFill>
                  <a:srgbClr val="FF0000"/>
                </a:solidFill>
              </a:rPr>
              <a:t>شتا</a:t>
            </a:r>
            <a:endParaRPr lang="ar-JO" sz="2800" u="sng" dirty="0" smtClean="0">
              <a:solidFill>
                <a:srgbClr val="FF0000"/>
              </a:solidFill>
            </a:endParaRPr>
          </a:p>
          <a:p>
            <a:pPr algn="just" rtl="1"/>
            <a:r>
              <a:rPr lang="ar-JO" sz="2800" dirty="0" smtClean="0"/>
              <a:t>في البيت ثلاث كنايات وضعنا تحت كل منه خطاً.</a:t>
            </a:r>
          </a:p>
          <a:p>
            <a:pPr algn="just" rtl="1"/>
            <a:r>
              <a:rPr lang="ar-JO" sz="2800" dirty="0" smtClean="0"/>
              <a:t>الأولى- (</a:t>
            </a:r>
            <a:r>
              <a:rPr lang="ar-JO" sz="2800" u="sng" dirty="0" smtClean="0">
                <a:solidFill>
                  <a:srgbClr val="FF0000"/>
                </a:solidFill>
              </a:rPr>
              <a:t>طويل النجاد</a:t>
            </a:r>
            <a:r>
              <a:rPr lang="ar-JO" sz="2800" dirty="0" smtClean="0"/>
              <a:t>) وهو لفظ يعني أن حمالة السيف طويلة، وهذه الحمالة لا </a:t>
            </a:r>
            <a:r>
              <a:rPr lang="ar-JO" sz="2800" dirty="0" err="1" smtClean="0"/>
              <a:t>يرتديها</a:t>
            </a:r>
            <a:r>
              <a:rPr lang="ar-JO" sz="2800" dirty="0" smtClean="0"/>
              <a:t> إلا من هو قامته مناسبة لها، وهذا يعني أن صاحبها قامته طويلة. فالمعنى المكنى عنه هنا هو (</a:t>
            </a:r>
            <a:r>
              <a:rPr lang="ar-JO" sz="2800" dirty="0" smtClean="0">
                <a:solidFill>
                  <a:srgbClr val="FF0000"/>
                </a:solidFill>
              </a:rPr>
              <a:t>طول القامة</a:t>
            </a:r>
            <a:r>
              <a:rPr lang="ar-JO" sz="2800" dirty="0" smtClean="0"/>
              <a:t>) وهذا المعنى هو صفة، فالكناية هي كناية عن صفة.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endParaRPr lang="ar-JO" sz="2800" dirty="0" smtClean="0"/>
          </a:p>
          <a:p>
            <a:endParaRPr lang="ar-JO" dirty="0" smtClean="0"/>
          </a:p>
          <a:p>
            <a:endParaRPr lang="ar-JO" dirty="0" smtClean="0"/>
          </a:p>
          <a:p>
            <a:endParaRPr lang="ar-JO" dirty="0" smtClean="0"/>
          </a:p>
          <a:p>
            <a:endParaRPr lang="ar-JO" dirty="0" smtClean="0"/>
          </a:p>
          <a:p>
            <a:endParaRPr lang="ar-AE" dirty="0"/>
          </a:p>
        </p:txBody>
      </p:sp>
      <p:sp>
        <p:nvSpPr>
          <p:cNvPr id="4" name="مستطيل 3"/>
          <p:cNvSpPr/>
          <p:nvPr/>
        </p:nvSpPr>
        <p:spPr>
          <a:xfrm>
            <a:off x="5029200" y="6324600"/>
            <a:ext cx="311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1D16D93-8795-4AD6-9A1F-54CC01E741BE}" type="slidenum">
              <a:rPr lang="ar-SA" smtClean="0"/>
              <a:pPr/>
              <a:t>5</a:t>
            </a:fld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كناية عن صفة (2)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الثانية- (</a:t>
            </a:r>
            <a:r>
              <a:rPr lang="ar-JO" sz="2800" u="sng" dirty="0" smtClean="0">
                <a:solidFill>
                  <a:srgbClr val="FF0000"/>
                </a:solidFill>
              </a:rPr>
              <a:t>رفيع العماد</a:t>
            </a:r>
            <a:r>
              <a:rPr lang="ar-JO" sz="2800" dirty="0" smtClean="0"/>
              <a:t>) وهي كناية عن صفة (</a:t>
            </a:r>
            <a:r>
              <a:rPr lang="ar-JO" sz="2800" dirty="0" smtClean="0">
                <a:solidFill>
                  <a:srgbClr val="FF0000"/>
                </a:solidFill>
              </a:rPr>
              <a:t>السيادة</a:t>
            </a:r>
            <a:r>
              <a:rPr lang="ar-JO" sz="2800" dirty="0" smtClean="0"/>
              <a:t>) لأن البيت الذي عمده مرتفع يتميز من بيوت الناس في الحي، وهذا يعني أن صاحبه متميز من غيره من أصحاب البيوت، ومن هو متميز من قومه فهو سيدهم.</a:t>
            </a:r>
          </a:p>
          <a:p>
            <a:pPr algn="just" rtl="1"/>
            <a:r>
              <a:rPr lang="ar-JO" sz="2800" dirty="0" smtClean="0"/>
              <a:t>الثالثة- (</a:t>
            </a:r>
            <a:r>
              <a:rPr lang="ar-JO" sz="2800" u="sng" dirty="0" smtClean="0">
                <a:solidFill>
                  <a:srgbClr val="FF0000"/>
                </a:solidFill>
              </a:rPr>
              <a:t>كثير الرماد إذا ما </a:t>
            </a:r>
            <a:r>
              <a:rPr lang="ar-JO" sz="2800" u="sng" dirty="0" err="1" smtClean="0">
                <a:solidFill>
                  <a:srgbClr val="FF0000"/>
                </a:solidFill>
              </a:rPr>
              <a:t>شتا</a:t>
            </a:r>
            <a:r>
              <a:rPr lang="ar-JO" sz="2800" dirty="0" smtClean="0"/>
              <a:t>) وهي كناية عن الكرم. ونستطيع أن نستنتجها من عدة وسائط كما في الكنايتين السابقتين.</a:t>
            </a:r>
          </a:p>
          <a:p>
            <a:pPr algn="just" rtl="1"/>
            <a:r>
              <a:rPr lang="ar-JO" sz="2800" dirty="0" smtClean="0"/>
              <a:t>ومثالها: </a:t>
            </a:r>
            <a:r>
              <a:rPr lang="ar-JO" sz="2800" dirty="0" smtClean="0">
                <a:solidFill>
                  <a:srgbClr val="FF0000"/>
                </a:solidFill>
              </a:rPr>
              <a:t>فمسّاهم وبسطهم حرير</a:t>
            </a:r>
            <a:r>
              <a:rPr lang="ar-JO" sz="2800" dirty="0" smtClean="0"/>
              <a:t>		</a:t>
            </a:r>
            <a:r>
              <a:rPr lang="ar-JO" sz="2800" dirty="0" smtClean="0">
                <a:solidFill>
                  <a:srgbClr val="FF0000"/>
                </a:solidFill>
              </a:rPr>
              <a:t>وصبحهم وبسطهم تراب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وما </a:t>
            </a:r>
            <a:r>
              <a:rPr lang="ar-JO" sz="2800" dirty="0" err="1" smtClean="0"/>
              <a:t>يك</a:t>
            </a:r>
            <a:r>
              <a:rPr lang="ar-JO" sz="2800" dirty="0" smtClean="0"/>
              <a:t> فيَّ من عيب فإني		</a:t>
            </a:r>
            <a:r>
              <a:rPr lang="ar-JO" sz="2800" dirty="0" smtClean="0">
                <a:solidFill>
                  <a:srgbClr val="FF0000"/>
                </a:solidFill>
              </a:rPr>
              <a:t>جبان الكلب</a:t>
            </a:r>
            <a:r>
              <a:rPr lang="ar-JO" sz="2800" dirty="0" smtClean="0"/>
              <a:t>، </a:t>
            </a:r>
            <a:r>
              <a:rPr lang="ar-JO" sz="2800" dirty="0" err="1" smtClean="0">
                <a:solidFill>
                  <a:srgbClr val="FF0000"/>
                </a:solidFill>
              </a:rPr>
              <a:t>مهزول</a:t>
            </a:r>
            <a:r>
              <a:rPr lang="ar-JO" sz="2800" dirty="0" smtClean="0">
                <a:solidFill>
                  <a:srgbClr val="FF0000"/>
                </a:solidFill>
              </a:rPr>
              <a:t> </a:t>
            </a:r>
            <a:r>
              <a:rPr lang="ar-JO" sz="2800" dirty="0" err="1" smtClean="0">
                <a:solidFill>
                  <a:srgbClr val="FF0000"/>
                </a:solidFill>
              </a:rPr>
              <a:t>الفصيل</a:t>
            </a:r>
            <a:endParaRPr lang="ar-JO" sz="2800" dirty="0" smtClean="0">
              <a:solidFill>
                <a:srgbClr val="FF0000"/>
              </a:solidFill>
            </a:endParaRPr>
          </a:p>
          <a:p>
            <a:pPr algn="just" rtl="1">
              <a:buFontTx/>
              <a:buChar char="-"/>
            </a:pPr>
            <a:endParaRPr lang="ar-JO" sz="2800" dirty="0" smtClean="0"/>
          </a:p>
          <a:p>
            <a:pPr algn="just" rtl="1">
              <a:buFontTx/>
              <a:buChar char="-"/>
            </a:pPr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endParaRPr lang="ar-JO" sz="2800" dirty="0" smtClean="0"/>
          </a:p>
          <a:p>
            <a:pPr algn="just" rtl="1"/>
            <a:endParaRPr lang="ar-JO" sz="2800" dirty="0" smtClean="0"/>
          </a:p>
          <a:p>
            <a:endParaRPr lang="ar-AE" sz="2800" dirty="0"/>
          </a:p>
        </p:txBody>
      </p:sp>
      <p:sp>
        <p:nvSpPr>
          <p:cNvPr id="4" name="مستطيل 3"/>
          <p:cNvSpPr/>
          <p:nvPr/>
        </p:nvSpPr>
        <p:spPr>
          <a:xfrm>
            <a:off x="5029200" y="6324600"/>
            <a:ext cx="311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1D16D93-8795-4AD6-9A1F-54CC01E741BE}" type="slidenum">
              <a:rPr lang="ar-SA" smtClean="0"/>
              <a:pPr/>
              <a:t>6</a:t>
            </a:fld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الكناية عن صفة (3)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ar-JO" sz="2800" dirty="0" smtClean="0"/>
              <a:t>قال نصيب بن </a:t>
            </a:r>
            <a:r>
              <a:rPr lang="ar-JO" sz="2800" dirty="0" err="1" smtClean="0"/>
              <a:t>رباح</a:t>
            </a:r>
            <a:r>
              <a:rPr lang="ar-JO" sz="2800" dirty="0" smtClean="0"/>
              <a:t> في مدح عبد العزيز بن مروان:</a:t>
            </a:r>
          </a:p>
          <a:p>
            <a:pPr algn="just" rtl="1"/>
            <a:r>
              <a:rPr lang="ar-JO" sz="2800" dirty="0" smtClean="0"/>
              <a:t>	لعبدِ العزيز على قومه	وغيرهم مِننٌ ظاهره</a:t>
            </a:r>
          </a:p>
          <a:p>
            <a:pPr algn="just" rtl="1"/>
            <a:r>
              <a:rPr lang="ar-JO" sz="2800" dirty="0" smtClean="0"/>
              <a:t>	</a:t>
            </a:r>
            <a:r>
              <a:rPr lang="ar-JO" sz="2800" u="sng" dirty="0" smtClean="0">
                <a:solidFill>
                  <a:srgbClr val="FF0000"/>
                </a:solidFill>
              </a:rPr>
              <a:t>فبابُكَ أسهلُ أبوابهم</a:t>
            </a:r>
            <a:r>
              <a:rPr lang="ar-JO" sz="2800" dirty="0" smtClean="0"/>
              <a:t>		</a:t>
            </a:r>
            <a:r>
              <a:rPr lang="ar-JO" sz="2800" u="sng" dirty="0" smtClean="0">
                <a:solidFill>
                  <a:srgbClr val="FF0000"/>
                </a:solidFill>
              </a:rPr>
              <a:t>ودارك مأهولةٌ عامره</a:t>
            </a:r>
          </a:p>
          <a:p>
            <a:pPr algn="just" rtl="1"/>
            <a:r>
              <a:rPr lang="ar-JO" sz="2800" dirty="0" smtClean="0"/>
              <a:t>	</a:t>
            </a:r>
            <a:r>
              <a:rPr lang="ar-JO" sz="2800" u="sng" dirty="0" smtClean="0">
                <a:solidFill>
                  <a:srgbClr val="FF0000"/>
                </a:solidFill>
              </a:rPr>
              <a:t>وكلبُكَ آنسُ بالزائرين</a:t>
            </a:r>
            <a:r>
              <a:rPr lang="ar-JO" sz="2800" dirty="0" smtClean="0"/>
              <a:t>	من الأُم بابنتها </a:t>
            </a:r>
            <a:r>
              <a:rPr lang="ar-JO" sz="2800" dirty="0" err="1" smtClean="0"/>
              <a:t>الزائره</a:t>
            </a:r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الكناية عن موصوف (1)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2- </a:t>
            </a:r>
            <a:r>
              <a:rPr lang="ar-JO" sz="2800" dirty="0" smtClean="0">
                <a:solidFill>
                  <a:srgbClr val="FF0000"/>
                </a:solidFill>
              </a:rPr>
              <a:t>الكناية عن موصوف</a:t>
            </a:r>
            <a:r>
              <a:rPr lang="ar-JO" sz="2800" dirty="0" smtClean="0"/>
              <a:t>: وهي إطلاق الصفة يراد </a:t>
            </a:r>
            <a:r>
              <a:rPr lang="ar-JO" sz="2800" dirty="0" err="1" smtClean="0"/>
              <a:t>بها</a:t>
            </a:r>
            <a:r>
              <a:rPr lang="ar-JO" sz="2800" dirty="0" smtClean="0"/>
              <a:t> الموصوف </a:t>
            </a:r>
            <a:r>
              <a:rPr lang="ar-JO" sz="2800" dirty="0" err="1" smtClean="0"/>
              <a:t>بها</a:t>
            </a:r>
            <a:r>
              <a:rPr lang="ar-JO" sz="2800" dirty="0" smtClean="0"/>
              <a:t>.</a:t>
            </a:r>
          </a:p>
          <a:p>
            <a:pPr algn="just" rtl="1"/>
            <a:r>
              <a:rPr lang="ar-JO" sz="2800" dirty="0" smtClean="0"/>
              <a:t>مثالها: الضاربين بكل أبيض </a:t>
            </a:r>
            <a:r>
              <a:rPr lang="ar-JO" sz="2800" dirty="0" err="1" smtClean="0"/>
              <a:t>مخذم</a:t>
            </a:r>
            <a:r>
              <a:rPr lang="ar-JO" sz="2800" dirty="0" smtClean="0"/>
              <a:t>	والطاعنين </a:t>
            </a:r>
            <a:r>
              <a:rPr lang="ar-JO" sz="2800" dirty="0" smtClean="0">
                <a:solidFill>
                  <a:srgbClr val="FF0000"/>
                </a:solidFill>
              </a:rPr>
              <a:t>مجامع </a:t>
            </a:r>
            <a:r>
              <a:rPr lang="ar-JO" sz="2800" dirty="0" err="1" smtClean="0">
                <a:solidFill>
                  <a:srgbClr val="FF0000"/>
                </a:solidFill>
              </a:rPr>
              <a:t>الأضغان</a:t>
            </a:r>
            <a:endParaRPr lang="ar-JO" sz="2800" dirty="0" smtClean="0">
              <a:solidFill>
                <a:srgbClr val="FF0000"/>
              </a:solidFill>
            </a:endParaRPr>
          </a:p>
          <a:p>
            <a:pPr algn="just" rtl="1"/>
            <a:r>
              <a:rPr lang="ar-JO" sz="2800" dirty="0" smtClean="0"/>
              <a:t>أطلق الشاعر هنا لفظ الصفة (</a:t>
            </a:r>
            <a:r>
              <a:rPr lang="ar-JO" sz="2800" dirty="0" smtClean="0">
                <a:solidFill>
                  <a:srgbClr val="FF0000"/>
                </a:solidFill>
              </a:rPr>
              <a:t>مجامع </a:t>
            </a:r>
            <a:r>
              <a:rPr lang="ar-JO" sz="2800" dirty="0" err="1" smtClean="0">
                <a:solidFill>
                  <a:srgbClr val="FF0000"/>
                </a:solidFill>
              </a:rPr>
              <a:t>الأضغان</a:t>
            </a:r>
            <a:r>
              <a:rPr lang="ar-JO" sz="2800" dirty="0" smtClean="0"/>
              <a:t>) وأراد </a:t>
            </a:r>
            <a:r>
              <a:rPr lang="ar-JO" sz="2800" dirty="0" err="1" smtClean="0"/>
              <a:t>بها</a:t>
            </a:r>
            <a:r>
              <a:rPr lang="ar-JO" sz="2800" dirty="0" smtClean="0"/>
              <a:t> </a:t>
            </a:r>
            <a:r>
              <a:rPr lang="ar-JO" sz="2800" dirty="0" err="1" smtClean="0"/>
              <a:t>موصوفها</a:t>
            </a:r>
            <a:r>
              <a:rPr lang="ar-JO" sz="2800" dirty="0" smtClean="0"/>
              <a:t> وهو القلوب.</a:t>
            </a:r>
          </a:p>
          <a:p>
            <a:pPr algn="just" rtl="1"/>
            <a:r>
              <a:rPr lang="ar-JO" sz="2800" dirty="0" smtClean="0"/>
              <a:t>ومنها: فلما شربناها ودب دبيبها		إلى </a:t>
            </a:r>
            <a:r>
              <a:rPr lang="ar-JO" sz="2800" dirty="0" smtClean="0">
                <a:solidFill>
                  <a:srgbClr val="FF0000"/>
                </a:solidFill>
              </a:rPr>
              <a:t>موطن الأسرار </a:t>
            </a:r>
            <a:r>
              <a:rPr lang="ar-JO" sz="2800" dirty="0" smtClean="0"/>
              <a:t>قلت لها: قفي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قال شاعر في فضل دار العلوم في إحياء لغة العرب:</a:t>
            </a:r>
          </a:p>
          <a:p>
            <a:pPr algn="just" rtl="1"/>
            <a:r>
              <a:rPr lang="ar-JO" sz="2800" dirty="0" smtClean="0"/>
              <a:t>	وجدتْ فيكِ </a:t>
            </a:r>
            <a:r>
              <a:rPr lang="ar-JO" sz="2800" dirty="0" smtClean="0">
                <a:solidFill>
                  <a:srgbClr val="FF0000"/>
                </a:solidFill>
              </a:rPr>
              <a:t>بنتُ عدنان </a:t>
            </a:r>
            <a:r>
              <a:rPr lang="ar-JO" sz="2800" dirty="0" smtClean="0"/>
              <a:t>داراً		ذكَّرَتْها بداوةَ الأعراب</a:t>
            </a:r>
          </a:p>
          <a:p>
            <a:pPr algn="just" rtl="1">
              <a:buFontTx/>
              <a:buChar char="-"/>
            </a:pPr>
            <a:r>
              <a:rPr lang="ar-JO" sz="2800" dirty="0" smtClean="0"/>
              <a:t>ودبّت في </a:t>
            </a:r>
            <a:r>
              <a:rPr lang="ar-JO" sz="2800" dirty="0" smtClean="0">
                <a:solidFill>
                  <a:srgbClr val="FF0000"/>
                </a:solidFill>
              </a:rPr>
              <a:t>موطن الحلم </a:t>
            </a:r>
            <a:r>
              <a:rPr lang="ar-JO" sz="2800" dirty="0" smtClean="0"/>
              <a:t>علّةٌ		لها </a:t>
            </a:r>
            <a:r>
              <a:rPr lang="ar-JO" sz="2800" dirty="0" err="1" smtClean="0"/>
              <a:t>كالصّلال</a:t>
            </a:r>
            <a:r>
              <a:rPr lang="ar-JO" sz="2800" dirty="0" smtClean="0"/>
              <a:t> الرُّقش شرّ دبيب</a:t>
            </a:r>
          </a:p>
          <a:p>
            <a:pPr algn="just" rtl="1">
              <a:buFontTx/>
              <a:buChar char="-"/>
            </a:pPr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  <p:sp>
        <p:nvSpPr>
          <p:cNvPr id="4" name="مستطيل 3"/>
          <p:cNvSpPr/>
          <p:nvPr/>
        </p:nvSpPr>
        <p:spPr>
          <a:xfrm>
            <a:off x="5029200" y="6324600"/>
            <a:ext cx="311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1D16D93-8795-4AD6-9A1F-54CC01E741BE}" type="slidenum">
              <a:rPr lang="ar-SA" smtClean="0"/>
              <a:pPr/>
              <a:t>8</a:t>
            </a:fld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كناية عن موصوف (2)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ar-JO" sz="2800" dirty="0" smtClean="0"/>
              <a:t>ولي بين الضلوع </a:t>
            </a:r>
            <a:r>
              <a:rPr lang="ar-JO" sz="2800" dirty="0" smtClean="0">
                <a:solidFill>
                  <a:srgbClr val="FF0000"/>
                </a:solidFill>
              </a:rPr>
              <a:t>دم ولحم</a:t>
            </a:r>
            <a:r>
              <a:rPr lang="ar-JO" sz="2800" dirty="0" smtClean="0"/>
              <a:t>		هما الواهي الذي ثكِلَ </a:t>
            </a:r>
            <a:r>
              <a:rPr lang="ar-JO" sz="2800" dirty="0" err="1" smtClean="0"/>
              <a:t>الشبابا</a:t>
            </a:r>
            <a:endParaRPr lang="ar-JO" sz="2800" dirty="0" smtClean="0"/>
          </a:p>
          <a:p>
            <a:pPr algn="just" rtl="1">
              <a:buFontTx/>
              <a:buChar char="-"/>
            </a:pPr>
            <a:r>
              <a:rPr lang="ar-JO" sz="2800" u="sng" dirty="0" smtClean="0">
                <a:solidFill>
                  <a:srgbClr val="FF0000"/>
                </a:solidFill>
              </a:rPr>
              <a:t>ومن في كفه منهم قناة</a:t>
            </a:r>
            <a:r>
              <a:rPr lang="ar-JO" sz="2800" dirty="0" smtClean="0"/>
              <a:t>		</a:t>
            </a:r>
            <a:r>
              <a:rPr lang="ar-JO" sz="2800" u="sng" dirty="0" smtClean="0">
                <a:solidFill>
                  <a:srgbClr val="FF0000"/>
                </a:solidFill>
              </a:rPr>
              <a:t>كمن في كفه منهم </a:t>
            </a:r>
            <a:r>
              <a:rPr lang="ar-JO" sz="2800" u="sng" dirty="0" err="1" smtClean="0">
                <a:solidFill>
                  <a:srgbClr val="FF0000"/>
                </a:solidFill>
              </a:rPr>
              <a:t>خضاب</a:t>
            </a:r>
            <a:endParaRPr lang="ar-JO" sz="2800" u="sng" dirty="0" smtClean="0">
              <a:solidFill>
                <a:srgbClr val="FF0000"/>
              </a:solidFill>
            </a:endParaRPr>
          </a:p>
          <a:p>
            <a:pPr algn="just" rtl="1">
              <a:buFontTx/>
              <a:buChar char="-"/>
            </a:pPr>
            <a:r>
              <a:rPr lang="ar-JO" sz="2800" dirty="0" smtClean="0">
                <a:solidFill>
                  <a:srgbClr val="FF0000"/>
                </a:solidFill>
              </a:rPr>
              <a:t>سليلُ النار دقَّ ورقَّ </a:t>
            </a:r>
            <a:r>
              <a:rPr lang="ar-JO" sz="2800" dirty="0" smtClean="0"/>
              <a:t>حتى		كأنَّ أباه أورثه </a:t>
            </a:r>
            <a:r>
              <a:rPr lang="ar-JO" sz="2800" dirty="0" err="1" smtClean="0"/>
              <a:t>السُلالا</a:t>
            </a:r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الكناية عن نسبة (1)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/>
              <a:t>3- </a:t>
            </a:r>
            <a:r>
              <a:rPr lang="ar-JO" sz="2800" dirty="0" smtClean="0">
                <a:solidFill>
                  <a:srgbClr val="FF0000"/>
                </a:solidFill>
              </a:rPr>
              <a:t>الكناية عن نسبة</a:t>
            </a:r>
            <a:r>
              <a:rPr lang="ar-JO" sz="2800" dirty="0" smtClean="0"/>
              <a:t>: وهي التي يراد </a:t>
            </a:r>
            <a:r>
              <a:rPr lang="ar-JO" sz="2800" dirty="0" err="1" smtClean="0"/>
              <a:t>بها</a:t>
            </a:r>
            <a:r>
              <a:rPr lang="ar-JO" sz="2800" dirty="0" smtClean="0"/>
              <a:t> إثبات أمر لآخر أو نفيه عنه، </a:t>
            </a:r>
            <a:r>
              <a:rPr lang="ar-JO" sz="2800" dirty="0" err="1" smtClean="0"/>
              <a:t>وبها</a:t>
            </a:r>
            <a:r>
              <a:rPr lang="ar-JO" sz="2800" dirty="0" smtClean="0"/>
              <a:t> تذكر الصفة والموصوف ولا يصرح بالنسبة الموجودة مع أنها هي المقصودة.</a:t>
            </a:r>
          </a:p>
          <a:p>
            <a:pPr algn="just" rtl="1"/>
            <a:r>
              <a:rPr lang="ar-JO" sz="2800" dirty="0" smtClean="0"/>
              <a:t>مثالها: </a:t>
            </a:r>
            <a:r>
              <a:rPr lang="ar-JO" sz="2800" dirty="0" smtClean="0">
                <a:solidFill>
                  <a:srgbClr val="FF0000"/>
                </a:solidFill>
              </a:rPr>
              <a:t>فما جازه جود ولا حلّ دونه	ولكن يسير الجود حيث يسير</a:t>
            </a:r>
          </a:p>
          <a:p>
            <a:pPr algn="just" rtl="1"/>
            <a:r>
              <a:rPr lang="ar-JO" sz="2800" dirty="0" smtClean="0"/>
              <a:t>أراد الشاعر هنا أن يصف </a:t>
            </a:r>
            <a:r>
              <a:rPr lang="ar-JO" sz="2800" dirty="0" err="1" smtClean="0"/>
              <a:t>ممدوحه</a:t>
            </a:r>
            <a:r>
              <a:rPr lang="ar-JO" sz="2800" dirty="0" smtClean="0"/>
              <a:t> بالكرم والجود، ولكنه نسب الكرم والجود إلى المكان ولم ينسبه إلى صاحبه، وهذا كناية عن نسبة الكرم إلى </a:t>
            </a:r>
            <a:r>
              <a:rPr lang="ar-JO" sz="2800" dirty="0" err="1" smtClean="0"/>
              <a:t>ممدوحه</a:t>
            </a:r>
            <a:r>
              <a:rPr lang="ar-JO" sz="2800" dirty="0" smtClean="0"/>
              <a:t>.</a:t>
            </a:r>
          </a:p>
          <a:p>
            <a:pPr algn="just" rtl="1"/>
            <a:r>
              <a:rPr lang="ar-JO" sz="2800" dirty="0" smtClean="0"/>
              <a:t>ومثاله أيضاً: </a:t>
            </a:r>
          </a:p>
          <a:p>
            <a:pPr algn="just" rtl="1"/>
            <a:r>
              <a:rPr lang="ar-JO" sz="2800" dirty="0" smtClean="0"/>
              <a:t>	- </a:t>
            </a:r>
            <a:r>
              <a:rPr lang="ar-JO" sz="2800" u="sng" dirty="0" smtClean="0">
                <a:solidFill>
                  <a:srgbClr val="FF0000"/>
                </a:solidFill>
              </a:rPr>
              <a:t>يبيت بمنجاة من اللوم بيتها</a:t>
            </a:r>
            <a:r>
              <a:rPr lang="ar-JO" sz="2800" dirty="0" smtClean="0"/>
              <a:t>		</a:t>
            </a:r>
            <a:r>
              <a:rPr lang="ar-JO" sz="2800" u="sng" dirty="0" smtClean="0">
                <a:solidFill>
                  <a:srgbClr val="FF0000"/>
                </a:solidFill>
              </a:rPr>
              <a:t>إذا ما بيوت بالملامة حلّت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أقسام الكناية باعتبار المكنى عنه (5)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ar-JO" sz="2800" dirty="0" smtClean="0">
                <a:solidFill>
                  <a:srgbClr val="FF0000"/>
                </a:solidFill>
              </a:rPr>
              <a:t>إن السماحة والمروءة والندى	في قبة ضربت على ابن </a:t>
            </a:r>
            <a:r>
              <a:rPr lang="ar-JO" sz="2800" dirty="0" err="1" smtClean="0">
                <a:solidFill>
                  <a:srgbClr val="FF0000"/>
                </a:solidFill>
              </a:rPr>
              <a:t>الحشرج</a:t>
            </a:r>
            <a:endParaRPr lang="ar-JO" sz="2800" dirty="0" smtClean="0">
              <a:solidFill>
                <a:srgbClr val="FF0000"/>
              </a:solidFill>
            </a:endParaRPr>
          </a:p>
          <a:p>
            <a:pPr algn="just" rtl="1">
              <a:buFontTx/>
              <a:buChar char="-"/>
            </a:pPr>
            <a:r>
              <a:rPr lang="ar-JO" sz="2800" dirty="0" smtClean="0">
                <a:solidFill>
                  <a:srgbClr val="FF0000"/>
                </a:solidFill>
              </a:rPr>
              <a:t>اليمـــــن يتبع ظـــــــــــــــــله	والمجد يمشي في ركابـــــــــــــــه</a:t>
            </a:r>
          </a:p>
          <a:p>
            <a:pPr algn="just" rtl="1">
              <a:buFontTx/>
              <a:buChar char="-"/>
            </a:pPr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3200" dirty="0" smtClean="0"/>
              <a:t>الفرق بين الكناية والمجاز والاستعارة</a:t>
            </a:r>
            <a:endParaRPr lang="ar-AE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b="1" u="sng" dirty="0" smtClean="0"/>
              <a:t>ثمة تشابه وفروق بين الكناية والمجاز والاستعارة، </a:t>
            </a:r>
            <a:r>
              <a:rPr lang="ar-JO" sz="2800" dirty="0" smtClean="0"/>
              <a:t>هي:</a:t>
            </a:r>
          </a:p>
          <a:p>
            <a:pPr algn="just" rtl="1"/>
            <a:r>
              <a:rPr lang="ar-JO" sz="2800" dirty="0" smtClean="0"/>
              <a:t>1-  </a:t>
            </a:r>
            <a:r>
              <a:rPr lang="ar-JO" sz="2800" dirty="0" smtClean="0">
                <a:solidFill>
                  <a:srgbClr val="FF0000"/>
                </a:solidFill>
              </a:rPr>
              <a:t>الكناية تشبه المجاز والاستعارة </a:t>
            </a:r>
            <a:r>
              <a:rPr lang="ar-JO" sz="2800" dirty="0" smtClean="0"/>
              <a:t>بأن لها معنى </a:t>
            </a:r>
            <a:r>
              <a:rPr lang="ar-JO" sz="2400" dirty="0" smtClean="0"/>
              <a:t>مستخدماً</a:t>
            </a:r>
            <a:r>
              <a:rPr lang="ar-JO" sz="2800" dirty="0" smtClean="0"/>
              <a:t> ومعنى </a:t>
            </a:r>
            <a:r>
              <a:rPr lang="ar-JO" sz="2400" dirty="0" smtClean="0"/>
              <a:t>ملازماً</a:t>
            </a:r>
            <a:r>
              <a:rPr lang="ar-JO" sz="2800" dirty="0" smtClean="0"/>
              <a:t> له.</a:t>
            </a:r>
          </a:p>
          <a:p>
            <a:pPr algn="just" rtl="1"/>
            <a:r>
              <a:rPr lang="ar-JO" sz="2800" dirty="0" smtClean="0"/>
              <a:t>	أما الكناية فلها مكنى </a:t>
            </a:r>
            <a:r>
              <a:rPr lang="ar-JO" sz="2800" dirty="0" err="1" smtClean="0"/>
              <a:t>به</a:t>
            </a:r>
            <a:r>
              <a:rPr lang="ar-JO" sz="2800" dirty="0" smtClean="0"/>
              <a:t> وهو يقابل اللفظ المجازي المستخدم والكناية لها مكنى عنه محذوف وهو يقابل المعنى المحذوف في المجاز والاستعارة.</a:t>
            </a:r>
          </a:p>
          <a:p>
            <a:pPr algn="just" rtl="1"/>
            <a:r>
              <a:rPr lang="ar-JO" sz="2800" dirty="0" smtClean="0"/>
              <a:t>2- </a:t>
            </a:r>
            <a:r>
              <a:rPr lang="ar-JO" sz="2800" dirty="0" smtClean="0">
                <a:solidFill>
                  <a:srgbClr val="FF0000"/>
                </a:solidFill>
              </a:rPr>
              <a:t>تفترق الكناية عن المجاز والاستعارة </a:t>
            </a:r>
            <a:r>
              <a:rPr lang="ar-JO" sz="2800" dirty="0" smtClean="0"/>
              <a:t>في أن المعنى المحذوف (المكنى عنه) في الكناية يجوز أن يذكر معها، في حين أن المجاز والاستعارة لا يجوز ذكر معناها المحذوف.</a:t>
            </a:r>
          </a:p>
          <a:p>
            <a:pPr algn="just" rtl="1"/>
            <a:r>
              <a:rPr lang="ar-JO" sz="2800" dirty="0" smtClean="0"/>
              <a:t>3- </a:t>
            </a:r>
            <a:r>
              <a:rPr lang="ar-JO" sz="2800" dirty="0" smtClean="0">
                <a:solidFill>
                  <a:srgbClr val="FF0000"/>
                </a:solidFill>
              </a:rPr>
              <a:t>ويفترق المجاز والاستعارة عن الكناية </a:t>
            </a:r>
            <a:r>
              <a:rPr lang="ar-JO" sz="2800" dirty="0" smtClean="0"/>
              <a:t>أن فيهما قرينة مانعة من ذكر المعنى المحذوف، في حين لا نجد مثل هذا في الكناية.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dirty="0" smtClean="0"/>
              <a:t>تدريبات</a:t>
            </a:r>
            <a:endParaRPr lang="ar-AE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JO" sz="2800" dirty="0" smtClean="0">
                <a:latin typeface="Arial" pitchFamily="34" charset="0"/>
              </a:rPr>
              <a:t> </a:t>
            </a:r>
            <a:r>
              <a:rPr lang="ar-JO" sz="2800" b="1" u="sng" dirty="0" smtClean="0">
                <a:latin typeface="Arial" pitchFamily="34" charset="0"/>
              </a:rPr>
              <a:t>أجر الكنايات في الشواهد البلاغية الآتية، وبين نوعها باعتبار المكنى عنه</a:t>
            </a:r>
            <a:r>
              <a:rPr lang="ar-JO" sz="2800" dirty="0" smtClean="0">
                <a:latin typeface="Arial" pitchFamily="34" charset="0"/>
              </a:rPr>
              <a:t>:</a:t>
            </a:r>
          </a:p>
          <a:p>
            <a:pPr algn="just" rtl="1"/>
            <a:r>
              <a:rPr lang="ar-JO" sz="2800" dirty="0" smtClean="0"/>
              <a:t>- لا ينزل المجد إلا في منازلنــا		كالنوم ليس له مأوى سوى المُقَل</a:t>
            </a:r>
          </a:p>
          <a:p>
            <a:pPr algn="just" rtl="1"/>
            <a:r>
              <a:rPr lang="ar-JO" sz="2800" dirty="0" smtClean="0"/>
              <a:t>- فأتبعتُها أخرى فأضللتُ نصلَها	بحيث يكون اللبُ والرُّعْبُ والحقد</a:t>
            </a:r>
          </a:p>
          <a:p>
            <a:pPr algn="just" rtl="1"/>
            <a:r>
              <a:rPr lang="ar-JO" sz="2800" dirty="0" smtClean="0"/>
              <a:t>- يُغْشَون حتى ما </a:t>
            </a:r>
            <a:r>
              <a:rPr lang="ar-JO" sz="2800" dirty="0" err="1" smtClean="0"/>
              <a:t>تهر</a:t>
            </a:r>
            <a:r>
              <a:rPr lang="ar-JO" sz="2800" dirty="0" smtClean="0"/>
              <a:t> كلابــــهم		لا يسألون عن السواد المقيل</a:t>
            </a:r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JO" sz="2800" dirty="0" smtClean="0"/>
          </a:p>
          <a:p>
            <a:pPr algn="just" rtl="1"/>
            <a:endParaRPr lang="ar-AE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2522</TotalTime>
  <Words>339</Words>
  <Application>Microsoft Office PowerPoint</Application>
  <PresentationFormat>A4 Paper (210x297 mm)</PresentationFormat>
  <Paragraphs>184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  <vt:variant>
        <vt:lpstr>Custom Shows</vt:lpstr>
      </vt:variant>
      <vt:variant>
        <vt:i4>1</vt:i4>
      </vt:variant>
    </vt:vector>
  </HeadingPairs>
  <TitlesOfParts>
    <vt:vector size="16" baseType="lpstr">
      <vt:lpstr>Office Theme</vt:lpstr>
      <vt:lpstr>Slide 1</vt:lpstr>
      <vt:lpstr>المحاضرة التاسعة</vt:lpstr>
      <vt:lpstr>عناصر المحاضرة</vt:lpstr>
      <vt:lpstr>مفهوم الكناية</vt:lpstr>
      <vt:lpstr>الكناية عن صفة(1)</vt:lpstr>
      <vt:lpstr>كناية عن صفة (2)</vt:lpstr>
      <vt:lpstr>الكناية عن صفة (3)</vt:lpstr>
      <vt:lpstr>الكناية عن موصوف (1)</vt:lpstr>
      <vt:lpstr>كناية عن موصوف (2)</vt:lpstr>
      <vt:lpstr>الكناية عن نسبة (1)</vt:lpstr>
      <vt:lpstr>أقسام الكناية باعتبار المكنى عنه (5)</vt:lpstr>
      <vt:lpstr>الفرق بين الكناية والمجاز والاستعارة</vt:lpstr>
      <vt:lpstr>تدريبات</vt:lpstr>
      <vt:lpstr>Slide 14</vt:lpstr>
      <vt:lpstr>عرض مخصص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452</cp:revision>
  <dcterms:created xsi:type="dcterms:W3CDTF">2009-10-14T19:14:34Z</dcterms:created>
  <dcterms:modified xsi:type="dcterms:W3CDTF">2011-03-14T10:41:02Z</dcterms:modified>
</cp:coreProperties>
</file>