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259" r:id="rId5"/>
    <p:sldId id="300" r:id="rId6"/>
    <p:sldId id="301" r:id="rId7"/>
    <p:sldId id="30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12" r:id="rId21"/>
    <p:sldId id="325" r:id="rId22"/>
    <p:sldId id="326" r:id="rId23"/>
    <p:sldId id="266" r:id="rId24"/>
  </p:sldIdLst>
  <p:sldSz cx="9906000" cy="6858000" type="A4"/>
  <p:notesSz cx="6858000" cy="9144000"/>
  <p:custShowLst>
    <p:custShow name="عرض مخصص 1" id="0">
      <p:sldLst>
        <p:sld r:id="rId2"/>
        <p:sld r:id="rId3"/>
        <p:sld r:id="rId4"/>
        <p:sld r:id="rId5"/>
        <p:sld r:id="rId6"/>
        <p:sld r:id="rId7"/>
        <p:sld r:id="rId8"/>
        <p:sld r:id="rId24"/>
      </p:sldLst>
    </p:custShow>
  </p:custShow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324600"/>
            <a:ext cx="533400" cy="39687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800" b="1" dirty="0" smtClean="0">
                <a:solidFill>
                  <a:schemeClr val="accent1">
                    <a:lumMod val="50000"/>
                  </a:schemeClr>
                </a:solidFill>
                <a:latin typeface="AYM Wadiy S_U normal."/>
                <a:cs typeface="Times New Roman" pitchFamily="18" charset="0"/>
              </a:rPr>
              <a:t>اسم المقرر</a:t>
            </a:r>
            <a:endParaRPr lang="ar-SA" sz="4800" b="1" dirty="0" smtClean="0">
              <a:solidFill>
                <a:schemeClr val="accent1">
                  <a:lumMod val="50000"/>
                </a:schemeClr>
              </a:solidFill>
              <a:latin typeface="AYM Wadiy S_U normal."/>
              <a:cs typeface="Times New Roman" pitchFamily="18" charset="0"/>
            </a:endParaRPr>
          </a:p>
          <a:p>
            <a:pPr algn="ctr"/>
            <a:r>
              <a:rPr lang="ar-JO" sz="3600" b="1" dirty="0" smtClean="0">
                <a:solidFill>
                  <a:srgbClr val="7F7F7F"/>
                </a:solidFill>
                <a:latin typeface="Calibri" pitchFamily="34" charset="0"/>
                <a:cs typeface="Times New Roman" pitchFamily="18" charset="0"/>
              </a:rPr>
              <a:t>البلاغة 2 (البيان والبديع)</a:t>
            </a:r>
            <a:endParaRPr lang="en-US" sz="3600" b="1" dirty="0" smtClean="0">
              <a:solidFill>
                <a:srgbClr val="7F7F7F"/>
              </a:solidFill>
              <a:latin typeface="Calibri" pitchFamily="34" charset="0"/>
            </a:endParaRPr>
          </a:p>
          <a:p>
            <a:pPr algn="ctr"/>
            <a:r>
              <a:rPr lang="ar-JO" sz="3600" b="1" dirty="0" smtClean="0">
                <a:solidFill>
                  <a:schemeClr val="accent1">
                    <a:lumMod val="50000"/>
                  </a:schemeClr>
                </a:solidFill>
                <a:latin typeface="Calibri" pitchFamily="34" charset="0"/>
                <a:cs typeface="Times New Roman" pitchFamily="18" charset="0"/>
              </a:rPr>
              <a:t>أ.</a:t>
            </a:r>
            <a:r>
              <a:rPr lang="ar-SA" sz="3600" b="1" dirty="0" smtClean="0">
                <a:solidFill>
                  <a:schemeClr val="accent1">
                    <a:lumMod val="50000"/>
                  </a:schemeClr>
                </a:solidFill>
                <a:latin typeface="Calibri" pitchFamily="34" charset="0"/>
                <a:cs typeface="Times New Roman" pitchFamily="18" charset="0"/>
              </a:rPr>
              <a:t>د</a:t>
            </a:r>
            <a:r>
              <a:rPr lang="ar-JO" sz="3600" b="1" dirty="0" smtClean="0">
                <a:solidFill>
                  <a:schemeClr val="accent1">
                    <a:lumMod val="50000"/>
                  </a:schemeClr>
                </a:solidFill>
                <a:latin typeface="Calibri" pitchFamily="34" charset="0"/>
                <a:cs typeface="Times New Roman" pitchFamily="18" charset="0"/>
              </a:rPr>
              <a:t>. </a:t>
            </a:r>
            <a:r>
              <a:rPr lang="ar-JO" sz="3600" b="1" dirty="0" smtClean="0">
                <a:solidFill>
                  <a:schemeClr val="bg2">
                    <a:lumMod val="25000"/>
                  </a:schemeClr>
                </a:solidFill>
                <a:latin typeface="Calibri" pitchFamily="34" charset="0"/>
                <a:cs typeface="Times New Roman" pitchFamily="18" charset="0"/>
              </a:rPr>
              <a:t>فايز عارف القرعان</a:t>
            </a:r>
            <a:r>
              <a:rPr lang="en-US"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24600"/>
            <a:ext cx="457200" cy="39687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JO"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219200" y="3810000"/>
            <a:ext cx="7429500" cy="1752600"/>
          </a:xfrm>
        </p:spPr>
        <p:txBody>
          <a:bodyPr/>
          <a:lstStyle/>
          <a:p>
            <a:pPr eaLnBrk="1" hangingPunct="1"/>
            <a:endParaRPr lang="ar-JO" b="1" dirty="0" smtClean="0">
              <a:solidFill>
                <a:schemeClr val="tx1"/>
              </a:solidFill>
              <a:cs typeface="Arial" pitchFamily="34" charset="0"/>
            </a:endParaRPr>
          </a:p>
          <a:p>
            <a:pPr eaLnBrk="1" hangingPunct="1"/>
            <a:r>
              <a:rPr lang="ar-JO" b="1" smtClean="0">
                <a:solidFill>
                  <a:schemeClr val="tx1"/>
                </a:solidFill>
                <a:cs typeface="Arial" pitchFamily="34" charset="0"/>
              </a:rPr>
              <a:t>علم البديع (1)</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a:buFontTx/>
              <a:buChar char="-"/>
            </a:pPr>
            <a:r>
              <a:rPr lang="ar-JO" b="1" dirty="0" smtClean="0">
                <a:cs typeface="Arial" pitchFamily="34" charset="0"/>
              </a:rPr>
              <a:t>علم البديع: مفهومه.</a:t>
            </a:r>
          </a:p>
          <a:p>
            <a:pPr rtl="1">
              <a:buFontTx/>
              <a:buChar char="-"/>
            </a:pPr>
            <a:r>
              <a:rPr lang="ar-JO" b="1" dirty="0" smtClean="0">
                <a:cs typeface="Arial" pitchFamily="34" charset="0"/>
              </a:rPr>
              <a:t>أقسام علم البديع: المحسنات المعنوية، والمحسنات اللفظية.</a:t>
            </a:r>
          </a:p>
          <a:p>
            <a:pPr rtl="1">
              <a:buFontTx/>
              <a:buChar char="-"/>
            </a:pPr>
            <a:r>
              <a:rPr lang="ar-JO" b="1" dirty="0" smtClean="0">
                <a:cs typeface="Arial" pitchFamily="34" charset="0"/>
              </a:rPr>
              <a:t>المحسنات المعنوية: </a:t>
            </a:r>
          </a:p>
          <a:p>
            <a:pPr rtl="1"/>
            <a:r>
              <a:rPr lang="ar-JO" b="1" dirty="0" smtClean="0">
                <a:cs typeface="Arial" pitchFamily="34" charset="0"/>
              </a:rPr>
              <a:t>1- الطباق.</a:t>
            </a:r>
          </a:p>
          <a:p>
            <a:pPr rtl="1"/>
            <a:r>
              <a:rPr lang="ar-JO" b="1" dirty="0" smtClean="0">
                <a:cs typeface="Arial" pitchFamily="34" charset="0"/>
              </a:rPr>
              <a:t>2- المقابلة.</a:t>
            </a:r>
          </a:p>
          <a:p>
            <a:pPr rtl="1"/>
            <a:r>
              <a:rPr lang="ar-JO" b="1" dirty="0" smtClean="0">
                <a:cs typeface="Arial" pitchFamily="34" charset="0"/>
              </a:rPr>
              <a:t>3- التدبيج.</a:t>
            </a: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a:r>
              <a:rPr lang="en-US" dirty="0" smtClean="0"/>
              <a:t> </a:t>
            </a:r>
            <a:r>
              <a:rPr lang="ar-JO" dirty="0" smtClean="0"/>
              <a:t>مفهوم علم البديع</a:t>
            </a:r>
            <a:endParaRPr lang="ar-SA" dirty="0" smtClean="0"/>
          </a:p>
        </p:txBody>
      </p:sp>
      <p:sp>
        <p:nvSpPr>
          <p:cNvPr id="11" name="عنصر نائب للمحتوى 10"/>
          <p:cNvSpPr>
            <a:spLocks noGrp="1"/>
          </p:cNvSpPr>
          <p:nvPr>
            <p:ph idx="1"/>
          </p:nvPr>
        </p:nvSpPr>
        <p:spPr/>
        <p:txBody>
          <a:bodyPr/>
          <a:lstStyle/>
          <a:p>
            <a:pPr algn="just" rtl="1"/>
            <a:r>
              <a:rPr lang="ar-JO" sz="2800" dirty="0" smtClean="0">
                <a:solidFill>
                  <a:srgbClr val="FF0000"/>
                </a:solidFill>
                <a:latin typeface="Arial" pitchFamily="34" charset="0"/>
              </a:rPr>
              <a:t>علم البديع</a:t>
            </a:r>
            <a:r>
              <a:rPr lang="ar-JO" sz="2800" dirty="0" smtClean="0">
                <a:latin typeface="Arial" pitchFamily="34" charset="0"/>
              </a:rPr>
              <a:t>: هو علم يعرف </a:t>
            </a:r>
            <a:r>
              <a:rPr lang="ar-JO" sz="2800" dirty="0" err="1" smtClean="0">
                <a:latin typeface="Arial" pitchFamily="34" charset="0"/>
              </a:rPr>
              <a:t>به</a:t>
            </a:r>
            <a:r>
              <a:rPr lang="ar-JO" sz="2800" dirty="0" smtClean="0">
                <a:latin typeface="Arial" pitchFamily="34" charset="0"/>
              </a:rPr>
              <a:t> وجوه تحسين الكلام بعد رعاية مطابقة الكلام لمقتضى الحال ورعاية وضوح الدلالة.</a:t>
            </a:r>
          </a:p>
          <a:p>
            <a:pPr algn="just" rtl="1"/>
            <a:r>
              <a:rPr lang="ar-JO" sz="2800" dirty="0" smtClean="0">
                <a:latin typeface="Arial" pitchFamily="34" charset="0"/>
              </a:rPr>
              <a:t>أي أن علم البديع يتضمن وجوهاً محسنة للكلام بعد تحقق مطابقة الكلام لمقتضى الحال المتحققة في علم المعاني وتحقق وضوح الدلالة المتحققة في علم البيان.</a:t>
            </a: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AE" sz="2800" dirty="0">
              <a:latin typeface="Arial" pitchFamily="34" charset="0"/>
            </a:endParaRP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6" name="مستطيل 5"/>
          <p:cNvSpPr/>
          <p:nvPr/>
        </p:nvSpPr>
        <p:spPr>
          <a:xfrm>
            <a:off x="5029200" y="6324600"/>
            <a:ext cx="311303" cy="369332"/>
          </a:xfrm>
          <a:prstGeom prst="rect">
            <a:avLst/>
          </a:prstGeom>
        </p:spPr>
        <p:txBody>
          <a:bodyPr wrap="none">
            <a:spAutoFit/>
          </a:bodyPr>
          <a:lstStyle/>
          <a:p>
            <a:fld id="{E1D16D93-8795-4AD6-9A1F-54CC01E741BE}" type="slidenum">
              <a:rPr lang="ar-SA" smtClean="0"/>
              <a:pPr/>
              <a:t>4</a:t>
            </a:fld>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أقسام علم البديع (2)</a:t>
            </a:r>
            <a:endParaRPr lang="ar-AE" dirty="0"/>
          </a:p>
        </p:txBody>
      </p:sp>
      <p:sp>
        <p:nvSpPr>
          <p:cNvPr id="3" name="عنصر نائب للمحتوى 2"/>
          <p:cNvSpPr>
            <a:spLocks noGrp="1"/>
          </p:cNvSpPr>
          <p:nvPr>
            <p:ph idx="1"/>
          </p:nvPr>
        </p:nvSpPr>
        <p:spPr/>
        <p:txBody>
          <a:bodyPr/>
          <a:lstStyle/>
          <a:p>
            <a:pPr algn="just" rtl="1"/>
            <a:r>
              <a:rPr lang="ar-JO" sz="2800" dirty="0" smtClean="0"/>
              <a:t>قسم البلاغيون المحسنات البديعية قسمين:</a:t>
            </a:r>
          </a:p>
          <a:p>
            <a:pPr algn="just" rtl="1"/>
            <a:r>
              <a:rPr lang="ar-JO" sz="2800" dirty="0" smtClean="0"/>
              <a:t>أولاً- </a:t>
            </a:r>
            <a:r>
              <a:rPr lang="ar-JO" sz="2800" dirty="0" smtClean="0">
                <a:solidFill>
                  <a:srgbClr val="FF0000"/>
                </a:solidFill>
              </a:rPr>
              <a:t>المحسنات المعنوية</a:t>
            </a:r>
            <a:r>
              <a:rPr lang="ar-JO" sz="2800" dirty="0" smtClean="0"/>
              <a:t>: هي التي تزيد المعنى حسناً، إما بزيادة تنبيه على شيء، أو بزيادة التناسب بين أجزاء الكلام. وبعض هذه المحسنات لا تخلو عن تحسين اللفظ. وتندرج تحته مجموعة من المحسنات البديعية.</a:t>
            </a:r>
          </a:p>
          <a:p>
            <a:pPr algn="just" rtl="1"/>
            <a:r>
              <a:rPr lang="ar-JO" sz="2800" dirty="0" smtClean="0"/>
              <a:t>		</a:t>
            </a:r>
            <a:r>
              <a:rPr lang="ar-JO" sz="2800" u="sng" dirty="0" smtClean="0">
                <a:solidFill>
                  <a:srgbClr val="FF0000"/>
                </a:solidFill>
              </a:rPr>
              <a:t>وعلامة المحسن المعنوي</a:t>
            </a:r>
            <a:r>
              <a:rPr lang="ar-JO" sz="2800" dirty="0" smtClean="0"/>
              <a:t>: أننا لو غيرنا بعضه لظل محسناً معنوياً مثل: نظرت إلى </a:t>
            </a:r>
            <a:r>
              <a:rPr lang="ar-JO" sz="2800" dirty="0" smtClean="0">
                <a:solidFill>
                  <a:srgbClr val="FF0000"/>
                </a:solidFill>
              </a:rPr>
              <a:t>الأرض</a:t>
            </a:r>
            <a:r>
              <a:rPr lang="ar-JO" sz="2800" dirty="0" smtClean="0"/>
              <a:t> وإلى </a:t>
            </a:r>
            <a:r>
              <a:rPr lang="ar-JO" sz="2800" dirty="0" smtClean="0">
                <a:solidFill>
                  <a:srgbClr val="FF0000"/>
                </a:solidFill>
              </a:rPr>
              <a:t>الأعلى. </a:t>
            </a:r>
            <a:r>
              <a:rPr lang="ar-JO" sz="2800" dirty="0" smtClean="0"/>
              <a:t>بين كلمتي الأرض والأعلى طباق، فالأرض بمعنى الأسفل وهي تطابق كلمة الأعلى، ولو قلنا نظرت إلى الأسفل لظل في التركيب طباق.</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endParaRPr lang="ar-JO" sz="2800" dirty="0" smtClean="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5</a:t>
            </a:fld>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أقسام علم البديع (2)</a:t>
            </a:r>
            <a:endParaRPr lang="ar-AE" dirty="0"/>
          </a:p>
        </p:txBody>
      </p:sp>
      <p:sp>
        <p:nvSpPr>
          <p:cNvPr id="3" name="عنصر نائب للمحتوى 2"/>
          <p:cNvSpPr>
            <a:spLocks noGrp="1"/>
          </p:cNvSpPr>
          <p:nvPr>
            <p:ph idx="1"/>
          </p:nvPr>
        </p:nvSpPr>
        <p:spPr/>
        <p:txBody>
          <a:bodyPr/>
          <a:lstStyle/>
          <a:p>
            <a:pPr algn="just" rtl="1"/>
            <a:r>
              <a:rPr lang="ar-JO" sz="2800" dirty="0" smtClean="0"/>
              <a:t>ثانياً- </a:t>
            </a:r>
            <a:r>
              <a:rPr lang="ar-JO" sz="2800" dirty="0" smtClean="0">
                <a:solidFill>
                  <a:srgbClr val="FF0000"/>
                </a:solidFill>
              </a:rPr>
              <a:t>المحسنات اللفظية</a:t>
            </a:r>
            <a:r>
              <a:rPr lang="ar-JO" sz="2800" dirty="0" smtClean="0"/>
              <a:t>: هي التي تزيد اللفظ حسناً، وإن كانت لا تخلو عن تحسين المعنى. وتندرج تحته مجموعة من المحسنات البديعية.</a:t>
            </a:r>
          </a:p>
          <a:p>
            <a:pPr algn="just" rtl="1"/>
            <a:r>
              <a:rPr lang="ar-JO" sz="2800" u="sng" dirty="0" smtClean="0">
                <a:solidFill>
                  <a:srgbClr val="FF0000"/>
                </a:solidFill>
              </a:rPr>
              <a:t>وعلامة المحسن اللفظي</a:t>
            </a:r>
            <a:r>
              <a:rPr lang="ar-JO" sz="2800" dirty="0" smtClean="0"/>
              <a:t>: أننا لو غيرنا بعضه لاختفى وما عاد محسناً لفظياً.</a:t>
            </a:r>
          </a:p>
          <a:p>
            <a:pPr algn="just" rtl="1"/>
            <a:r>
              <a:rPr lang="ar-JO" sz="2800" dirty="0" smtClean="0"/>
              <a:t>مثاله قول الشاعر أحمد شوقي:</a:t>
            </a:r>
          </a:p>
          <a:p>
            <a:pPr algn="ctr" rtl="1"/>
            <a:r>
              <a:rPr lang="ar-JO" sz="2800" u="sng" dirty="0" smtClean="0">
                <a:solidFill>
                  <a:srgbClr val="FF0000"/>
                </a:solidFill>
              </a:rPr>
              <a:t>سلا</a:t>
            </a:r>
            <a:r>
              <a:rPr lang="ar-JO" sz="2800" dirty="0" smtClean="0"/>
              <a:t> مصر هل </a:t>
            </a:r>
            <a:r>
              <a:rPr lang="ar-JO" sz="2800" u="sng" dirty="0" smtClean="0">
                <a:solidFill>
                  <a:srgbClr val="FF0000"/>
                </a:solidFill>
              </a:rPr>
              <a:t>سلا</a:t>
            </a:r>
            <a:r>
              <a:rPr lang="ar-JO" sz="2800" dirty="0" smtClean="0"/>
              <a:t> عن القلب عنها 	</a:t>
            </a:r>
          </a:p>
          <a:p>
            <a:pPr algn="just" rtl="1"/>
            <a:r>
              <a:rPr lang="ar-JO" sz="2800" dirty="0" smtClean="0"/>
              <a:t>بين كلمتي (سلا وسلا) جناس الأولى جاءت بمعنى السؤال والثانية بمعنى النسيان، فلو غيرنا الثانية وقلنا سلا مصر هل نسيها القلب، لاختفى الجناس.</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endParaRPr lang="ar-AE" sz="2800"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6</a:t>
            </a:fld>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الطباق الحقيقي والمجازي</a:t>
            </a:r>
            <a:r>
              <a:rPr lang="ar-JO" sz="3600" dirty="0" smtClean="0"/>
              <a:t>.</a:t>
            </a:r>
            <a:endParaRPr lang="ar-AE" sz="3600" dirty="0"/>
          </a:p>
        </p:txBody>
      </p:sp>
      <p:sp>
        <p:nvSpPr>
          <p:cNvPr id="3" name="عنصر نائب للمحتوى 2"/>
          <p:cNvSpPr>
            <a:spLocks noGrp="1"/>
          </p:cNvSpPr>
          <p:nvPr>
            <p:ph idx="1"/>
          </p:nvPr>
        </p:nvSpPr>
        <p:spPr/>
        <p:txBody>
          <a:bodyPr/>
          <a:lstStyle/>
          <a:p>
            <a:pPr algn="just" rtl="1"/>
            <a:r>
              <a:rPr lang="ar-JO" sz="2600" dirty="0" smtClean="0">
                <a:solidFill>
                  <a:srgbClr val="FF0000"/>
                </a:solidFill>
              </a:rPr>
              <a:t>الطباق أو(المطابقة، أو التطبيق، أو التضاد، أو التكافؤ) </a:t>
            </a:r>
            <a:r>
              <a:rPr lang="ar-JO" sz="2600" dirty="0" smtClean="0"/>
              <a:t>وكل هذه المصطلحات بمعنى واحد: هو أن يجمع المتكلم بين متضادين؛ أي يجمع بين معنيين متقابلين في الجملة.</a:t>
            </a:r>
          </a:p>
          <a:p>
            <a:pPr algn="just" rtl="1"/>
            <a:r>
              <a:rPr lang="ar-JO" sz="2600" dirty="0" smtClean="0"/>
              <a:t>للطباق أقسام متعددة هي:</a:t>
            </a:r>
          </a:p>
          <a:p>
            <a:pPr algn="just" rtl="1"/>
            <a:r>
              <a:rPr lang="ar-JO" sz="2600" dirty="0" smtClean="0"/>
              <a:t>1- </a:t>
            </a:r>
            <a:r>
              <a:rPr lang="ar-JO" sz="2600" u="sng" dirty="0" smtClean="0">
                <a:solidFill>
                  <a:srgbClr val="FF0000"/>
                </a:solidFill>
              </a:rPr>
              <a:t>الطباق الحقيقي والطباق المجازي </a:t>
            </a:r>
            <a:r>
              <a:rPr lang="ar-JO" sz="2600" dirty="0" smtClean="0"/>
              <a:t>(وقد سمى بعض البلاغيين المجازي التكافؤ) وهما لا يكونان في بنية طباق واحدة فالطباق إما حقيقي وإما مجازي.</a:t>
            </a:r>
          </a:p>
          <a:p>
            <a:pPr algn="just" rtl="1"/>
            <a:r>
              <a:rPr lang="ar-JO" sz="2600" dirty="0" smtClean="0"/>
              <a:t>	</a:t>
            </a:r>
            <a:r>
              <a:rPr lang="ar-JO" sz="2600" u="sng" dirty="0" smtClean="0"/>
              <a:t>أما الطباق الحقيقي فهو ما كان بألفاظ الحقيقة</a:t>
            </a:r>
            <a:r>
              <a:rPr lang="ar-JO" sz="2600" dirty="0" smtClean="0"/>
              <a:t>، مثل:</a:t>
            </a:r>
          </a:p>
          <a:p>
            <a:pPr algn="just" rtl="1"/>
            <a:r>
              <a:rPr lang="ar-JO" sz="2600" dirty="0" smtClean="0"/>
              <a:t>- قال تعالى: ”وما يستوي الأعمى </a:t>
            </a:r>
            <a:r>
              <a:rPr lang="ar-JO" sz="2600" u="sng" dirty="0" smtClean="0">
                <a:solidFill>
                  <a:srgbClr val="FF0000"/>
                </a:solidFill>
              </a:rPr>
              <a:t>والبصير</a:t>
            </a:r>
            <a:r>
              <a:rPr lang="ar-JO" sz="2600" dirty="0" smtClean="0"/>
              <a:t>، ولا </a:t>
            </a:r>
            <a:r>
              <a:rPr lang="ar-JO" sz="2600" u="sng" dirty="0" smtClean="0">
                <a:solidFill>
                  <a:srgbClr val="FF0000"/>
                </a:solidFill>
              </a:rPr>
              <a:t>الظلمات</a:t>
            </a:r>
            <a:r>
              <a:rPr lang="ar-JO" sz="2600" dirty="0" smtClean="0"/>
              <a:t> ولا </a:t>
            </a:r>
            <a:r>
              <a:rPr lang="ar-JO" sz="2600" u="sng" dirty="0" smtClean="0">
                <a:solidFill>
                  <a:srgbClr val="FF0000"/>
                </a:solidFill>
              </a:rPr>
              <a:t>النور</a:t>
            </a:r>
            <a:r>
              <a:rPr lang="ar-JO" sz="2600" dirty="0" smtClean="0"/>
              <a:t>، ولا </a:t>
            </a:r>
            <a:r>
              <a:rPr lang="ar-JO" sz="2600" u="sng" dirty="0" smtClean="0">
                <a:solidFill>
                  <a:srgbClr val="FF0000"/>
                </a:solidFill>
              </a:rPr>
              <a:t>الظلُّ</a:t>
            </a:r>
            <a:r>
              <a:rPr lang="ar-JO" sz="2600" dirty="0" smtClean="0"/>
              <a:t> ولا </a:t>
            </a:r>
            <a:r>
              <a:rPr lang="ar-JO" sz="2600" u="sng" dirty="0" smtClean="0">
                <a:solidFill>
                  <a:srgbClr val="FF0000"/>
                </a:solidFill>
              </a:rPr>
              <a:t>الحرور</a:t>
            </a:r>
            <a:r>
              <a:rPr lang="ar-JO" sz="2600" dirty="0" smtClean="0"/>
              <a:t>، وما يستوي </a:t>
            </a:r>
            <a:r>
              <a:rPr lang="ar-JO" sz="2600" u="sng" dirty="0" smtClean="0">
                <a:solidFill>
                  <a:srgbClr val="FF0000"/>
                </a:solidFill>
              </a:rPr>
              <a:t>الأحياء</a:t>
            </a:r>
            <a:r>
              <a:rPr lang="ar-JO" sz="2600" dirty="0" smtClean="0"/>
              <a:t> ولا </a:t>
            </a:r>
            <a:r>
              <a:rPr lang="ar-JO" sz="2600" u="sng" dirty="0" smtClean="0">
                <a:solidFill>
                  <a:srgbClr val="FF0000"/>
                </a:solidFill>
              </a:rPr>
              <a:t>الأموات</a:t>
            </a:r>
            <a:r>
              <a:rPr lang="ar-JO" sz="2600" dirty="0" smtClean="0"/>
              <a:t>“. فكل زوج من الكلمات المخطوط تحتها يمثل طباقاً.</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7</a:t>
            </a:fld>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 الطباق الحقيقي والمجازي.</a:t>
            </a:r>
            <a:endParaRPr lang="ar-AE" sz="2800" dirty="0"/>
          </a:p>
        </p:txBody>
      </p:sp>
      <p:sp>
        <p:nvSpPr>
          <p:cNvPr id="3" name="عنصر نائب للمحتوى 2"/>
          <p:cNvSpPr>
            <a:spLocks noGrp="1"/>
          </p:cNvSpPr>
          <p:nvPr>
            <p:ph idx="1"/>
          </p:nvPr>
        </p:nvSpPr>
        <p:spPr/>
        <p:txBody>
          <a:bodyPr/>
          <a:lstStyle/>
          <a:p>
            <a:pPr algn="just" rtl="1"/>
            <a:r>
              <a:rPr lang="ar-JO" sz="2800" dirty="0" smtClean="0"/>
              <a:t>ومثال الطباق الحقيقي أيضاً:</a:t>
            </a:r>
          </a:p>
          <a:p>
            <a:pPr algn="just" rtl="1">
              <a:buFontTx/>
              <a:buChar char="-"/>
            </a:pPr>
            <a:r>
              <a:rPr lang="ar-JO" sz="2800" dirty="0" smtClean="0"/>
              <a:t>قال تعالى: ”وأنه هو أضحك وأبكى، وأنه هو أمات </a:t>
            </a:r>
            <a:r>
              <a:rPr lang="ar-JO" sz="2800" dirty="0" err="1" smtClean="0"/>
              <a:t>وأحيا</a:t>
            </a:r>
            <a:r>
              <a:rPr lang="ar-JO" sz="2800" dirty="0" smtClean="0"/>
              <a:t>، وأنه خلق الزوجين الذكر والأنثى“.</a:t>
            </a:r>
          </a:p>
          <a:p>
            <a:pPr algn="just" rtl="1">
              <a:buFontTx/>
              <a:buChar char="-"/>
            </a:pPr>
            <a:r>
              <a:rPr lang="ar-JO" sz="2800" dirty="0" smtClean="0"/>
              <a:t>قال تعالى: ”وتحسبهم أيقاظاً وهم رقود“.</a:t>
            </a:r>
          </a:p>
          <a:p>
            <a:pPr algn="just" rtl="1">
              <a:buFontTx/>
              <a:buChar char="-"/>
            </a:pPr>
            <a:r>
              <a:rPr lang="ar-JO" sz="2800" dirty="0" smtClean="0"/>
              <a:t>قال رسول الله عليه السلام للأنصار: ”إنكم لتكثرون عند الفزع وتقلون عند الطمع“.</a:t>
            </a:r>
          </a:p>
          <a:p>
            <a:pPr algn="just" rtl="1"/>
            <a:endParaRPr lang="ar-JO" sz="2800" dirty="0" smtClean="0"/>
          </a:p>
          <a:p>
            <a:pPr algn="just" rtl="1"/>
            <a:endParaRPr lang="ar-JO" sz="2800" dirty="0" smtClean="0"/>
          </a:p>
          <a:p>
            <a:r>
              <a:rPr lang="ar-JO" dirty="0" smtClean="0"/>
              <a:t> </a:t>
            </a:r>
            <a:endParaRPr lang="ar-A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600" dirty="0" smtClean="0"/>
              <a:t>المحسنات المعنوية </a:t>
            </a:r>
            <a:br>
              <a:rPr lang="ar-JO" sz="3600" dirty="0" smtClean="0"/>
            </a:br>
            <a:r>
              <a:rPr lang="ar-JO" sz="3600" dirty="0" smtClean="0"/>
              <a:t> الطباق الحقيقي والمجازي.</a:t>
            </a:r>
            <a:endParaRPr lang="ar-AE" dirty="0"/>
          </a:p>
        </p:txBody>
      </p:sp>
      <p:sp>
        <p:nvSpPr>
          <p:cNvPr id="3" name="عنصر نائب للمحتوى 2"/>
          <p:cNvSpPr>
            <a:spLocks noGrp="1"/>
          </p:cNvSpPr>
          <p:nvPr>
            <p:ph idx="1"/>
          </p:nvPr>
        </p:nvSpPr>
        <p:spPr/>
        <p:txBody>
          <a:bodyPr/>
          <a:lstStyle/>
          <a:p>
            <a:pPr algn="just" rtl="1"/>
            <a:r>
              <a:rPr lang="ar-JO" sz="2800" dirty="0" smtClean="0"/>
              <a:t>وأما </a:t>
            </a:r>
            <a:r>
              <a:rPr lang="ar-JO" sz="2800" b="1" u="sng" dirty="0" smtClean="0">
                <a:solidFill>
                  <a:srgbClr val="FF0000"/>
                </a:solidFill>
              </a:rPr>
              <a:t>الطباق المجازي </a:t>
            </a:r>
            <a:r>
              <a:rPr lang="ar-JO" sz="2800" dirty="0" smtClean="0"/>
              <a:t>فهو ما كان بألفاظ المجاز، سواء أكان اللفظان مجازيين معاً أو كان أحدهما مجازياً والآخر حقيقياً.</a:t>
            </a:r>
          </a:p>
          <a:p>
            <a:pPr algn="just" rtl="1"/>
            <a:r>
              <a:rPr lang="ar-JO" sz="2800" dirty="0" smtClean="0"/>
              <a:t>كما في قوله تعالى: ”أولئك الذين اشتروا </a:t>
            </a:r>
            <a:r>
              <a:rPr lang="ar-JO" sz="2800" u="sng" dirty="0" smtClean="0">
                <a:solidFill>
                  <a:srgbClr val="FF0000"/>
                </a:solidFill>
              </a:rPr>
              <a:t>الضلالة</a:t>
            </a:r>
            <a:r>
              <a:rPr lang="ar-JO" sz="2800" dirty="0" smtClean="0"/>
              <a:t> </a:t>
            </a:r>
            <a:r>
              <a:rPr lang="ar-JO" sz="2800" u="sng" dirty="0" smtClean="0">
                <a:solidFill>
                  <a:srgbClr val="FF0000"/>
                </a:solidFill>
              </a:rPr>
              <a:t>بالهدى</a:t>
            </a:r>
            <a:r>
              <a:rPr lang="ar-JO" sz="2800" dirty="0" smtClean="0"/>
              <a:t>“.</a:t>
            </a:r>
          </a:p>
          <a:p>
            <a:pPr algn="just" rtl="1"/>
            <a:r>
              <a:rPr lang="ar-JO" sz="2800" dirty="0" smtClean="0"/>
              <a:t>الضلالة والهدى هنا لفظان مجازيان وهما من قبيل الاستعارات المكنية كما تعلمتم سابقاً.</a:t>
            </a:r>
          </a:p>
          <a:p>
            <a:pPr algn="just" rtl="1"/>
            <a:r>
              <a:rPr lang="ar-JO" sz="2800" dirty="0" smtClean="0"/>
              <a:t>ومنه قول التهامي:  لقد </a:t>
            </a:r>
            <a:r>
              <a:rPr lang="ar-JO" sz="2800" dirty="0" smtClean="0">
                <a:solidFill>
                  <a:srgbClr val="FF0000"/>
                </a:solidFill>
              </a:rPr>
              <a:t>أحيا</a:t>
            </a:r>
            <a:r>
              <a:rPr lang="ar-JO" sz="2800" dirty="0" smtClean="0"/>
              <a:t> المكارم بعد </a:t>
            </a:r>
            <a:r>
              <a:rPr lang="ar-JO" sz="2800" dirty="0" smtClean="0">
                <a:solidFill>
                  <a:srgbClr val="FF0000"/>
                </a:solidFill>
              </a:rPr>
              <a:t>موت</a:t>
            </a:r>
            <a:r>
              <a:rPr lang="ar-JO" sz="2800" dirty="0" smtClean="0"/>
              <a:t>	وشاد بناءها بعد انهدام</a:t>
            </a:r>
          </a:p>
          <a:p>
            <a:pPr algn="just" rtl="1"/>
            <a:r>
              <a:rPr lang="ar-JO" sz="2800" dirty="0" smtClean="0"/>
              <a:t>ومنه قول الشاعر:جمع الحق لنا في إمام	</a:t>
            </a:r>
            <a:r>
              <a:rPr lang="ar-JO" sz="2800" dirty="0" smtClean="0">
                <a:solidFill>
                  <a:srgbClr val="FF0000"/>
                </a:solidFill>
              </a:rPr>
              <a:t>قتل</a:t>
            </a:r>
            <a:r>
              <a:rPr lang="ar-JO" sz="2800" dirty="0" smtClean="0"/>
              <a:t> البخل </a:t>
            </a:r>
            <a:r>
              <a:rPr lang="ar-JO" sz="2800" dirty="0" err="1" smtClean="0">
                <a:solidFill>
                  <a:srgbClr val="FF0000"/>
                </a:solidFill>
              </a:rPr>
              <a:t>وأحيا</a:t>
            </a:r>
            <a:r>
              <a:rPr lang="ar-JO" sz="2800" dirty="0" smtClean="0"/>
              <a:t> </a:t>
            </a:r>
            <a:r>
              <a:rPr lang="ar-JO" sz="2800" dirty="0" err="1" smtClean="0"/>
              <a:t>السماحا</a:t>
            </a:r>
            <a:endParaRPr lang="ar-JO" sz="2800" dirty="0" smtClean="0"/>
          </a:p>
          <a:p>
            <a:pPr algn="just" rtl="1"/>
            <a:r>
              <a:rPr lang="ar-JO" sz="2800" dirty="0" smtClean="0"/>
              <a:t>وقول الشاعر: لا تعجبي يا سلم من رجل	</a:t>
            </a:r>
            <a:r>
              <a:rPr lang="ar-JO" sz="2800" dirty="0" smtClean="0">
                <a:solidFill>
                  <a:srgbClr val="FF0000"/>
                </a:solidFill>
              </a:rPr>
              <a:t>ضحك</a:t>
            </a:r>
            <a:r>
              <a:rPr lang="ar-JO" sz="2800" dirty="0" smtClean="0"/>
              <a:t> المشيب برأسه </a:t>
            </a:r>
            <a:r>
              <a:rPr lang="ar-JO" sz="2800" dirty="0" smtClean="0">
                <a:solidFill>
                  <a:srgbClr val="FF0000"/>
                </a:solidFill>
              </a:rPr>
              <a:t>فبكى</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طباق سلب وطباق إيجاب</a:t>
            </a:r>
            <a:r>
              <a:rPr lang="ar-JO" dirty="0" smtClean="0"/>
              <a:t> .</a:t>
            </a:r>
            <a:endParaRPr lang="ar-AE" dirty="0"/>
          </a:p>
        </p:txBody>
      </p:sp>
      <p:sp>
        <p:nvSpPr>
          <p:cNvPr id="3" name="عنصر نائب للمحتوى 2"/>
          <p:cNvSpPr>
            <a:spLocks noGrp="1"/>
          </p:cNvSpPr>
          <p:nvPr>
            <p:ph idx="1"/>
          </p:nvPr>
        </p:nvSpPr>
        <p:spPr/>
        <p:txBody>
          <a:bodyPr/>
          <a:lstStyle/>
          <a:p>
            <a:pPr algn="just" rtl="1"/>
            <a:r>
              <a:rPr lang="ar-JO" sz="2800" dirty="0" smtClean="0"/>
              <a:t>2- </a:t>
            </a:r>
            <a:r>
              <a:rPr lang="ar-JO" sz="2800" dirty="0" smtClean="0">
                <a:solidFill>
                  <a:srgbClr val="FF0000"/>
                </a:solidFill>
              </a:rPr>
              <a:t>طباق السلب وطباق الإيجاب</a:t>
            </a:r>
            <a:r>
              <a:rPr lang="ar-JO" sz="2800" dirty="0" smtClean="0"/>
              <a:t>، وهما لا يكونان في بنية طباق واحدة فالطباق إما إيجاب وإما سلب. </a:t>
            </a:r>
          </a:p>
          <a:p>
            <a:pPr algn="just" rtl="1"/>
            <a:r>
              <a:rPr lang="ar-JO" sz="2800" dirty="0" smtClean="0"/>
              <a:t>أما </a:t>
            </a:r>
            <a:r>
              <a:rPr lang="ar-JO" sz="2800" b="1" u="sng" dirty="0" smtClean="0"/>
              <a:t>طباق السلب </a:t>
            </a:r>
            <a:r>
              <a:rPr lang="ar-JO" sz="2800" dirty="0" smtClean="0"/>
              <a:t>فله صور متعددة:</a:t>
            </a:r>
          </a:p>
          <a:p>
            <a:pPr algn="just" rtl="1">
              <a:buFontTx/>
              <a:buChar char="-"/>
            </a:pPr>
            <a:r>
              <a:rPr lang="ar-JO" sz="2800" dirty="0" smtClean="0"/>
              <a:t>منها ما كان بين كلمتين من أصل واحد جاء أحدهما في الأمر والآخر في النهي، كما في قوله تعالى: ”</a:t>
            </a:r>
            <a:r>
              <a:rPr lang="ar-JO" sz="2800" u="sng" dirty="0" smtClean="0"/>
              <a:t>و</a:t>
            </a:r>
            <a:r>
              <a:rPr lang="ar-JO" sz="2800" u="sng" dirty="0" smtClean="0">
                <a:solidFill>
                  <a:srgbClr val="FF0000"/>
                </a:solidFill>
              </a:rPr>
              <a:t>لا تقل </a:t>
            </a:r>
            <a:r>
              <a:rPr lang="ar-JO" sz="2800" u="sng" dirty="0" smtClean="0"/>
              <a:t>لهما أف ولا تنهرهما و</a:t>
            </a:r>
            <a:r>
              <a:rPr lang="ar-JO" sz="2800" u="sng" dirty="0" smtClean="0">
                <a:solidFill>
                  <a:srgbClr val="FF0000"/>
                </a:solidFill>
              </a:rPr>
              <a:t>قل</a:t>
            </a:r>
            <a:r>
              <a:rPr lang="ar-JO" sz="2800" u="sng" dirty="0" smtClean="0"/>
              <a:t> لهما قولاً كريمًا</a:t>
            </a:r>
            <a:r>
              <a:rPr lang="ar-JO" sz="2800" dirty="0" smtClean="0"/>
              <a:t>“. الطباق بين لا تقل وقل.</a:t>
            </a:r>
          </a:p>
          <a:p>
            <a:pPr algn="just" rtl="1">
              <a:buFontTx/>
              <a:buChar char="-"/>
            </a:pPr>
            <a:r>
              <a:rPr lang="ar-JO" sz="2800" dirty="0" smtClean="0"/>
              <a:t>ومنها ما كان بين كلمتين من أصل واحد إحداهما منفية والأخرى مثبتة، كما في قوله تعالى: ”</a:t>
            </a:r>
            <a:r>
              <a:rPr lang="ar-JO" sz="2800" u="sng" dirty="0" smtClean="0"/>
              <a:t>وإن يروا سبيل الرشد </a:t>
            </a:r>
            <a:r>
              <a:rPr lang="ar-JO" sz="2800" u="sng" dirty="0" smtClean="0">
                <a:solidFill>
                  <a:srgbClr val="FF0000"/>
                </a:solidFill>
              </a:rPr>
              <a:t>لا</a:t>
            </a:r>
            <a:r>
              <a:rPr lang="ar-JO" sz="2800" u="sng" dirty="0" smtClean="0"/>
              <a:t> </a:t>
            </a:r>
            <a:r>
              <a:rPr lang="ar-JO" sz="2800" u="sng" dirty="0" smtClean="0">
                <a:solidFill>
                  <a:srgbClr val="FF0000"/>
                </a:solidFill>
              </a:rPr>
              <a:t>يتخذوه</a:t>
            </a:r>
            <a:r>
              <a:rPr lang="ar-JO" sz="2800" u="sng" dirty="0" smtClean="0"/>
              <a:t> سبيلاً وإن يروا سبيل الغي </a:t>
            </a:r>
            <a:r>
              <a:rPr lang="ar-JO" sz="2800" u="sng" dirty="0" smtClean="0">
                <a:solidFill>
                  <a:srgbClr val="FF0000"/>
                </a:solidFill>
              </a:rPr>
              <a:t>يتخذوه</a:t>
            </a:r>
            <a:r>
              <a:rPr lang="ar-JO" sz="2800" u="sng" dirty="0" smtClean="0"/>
              <a:t> سبيلا</a:t>
            </a:r>
            <a:r>
              <a:rPr lang="ar-JO" sz="2800" dirty="0" smtClean="0"/>
              <a:t>“.</a:t>
            </a:r>
            <a:r>
              <a:rPr lang="ar-JO" sz="2800" dirty="0" smtClean="0">
                <a:solidFill>
                  <a:srgbClr val="FF0000"/>
                </a:solidFill>
              </a:rPr>
              <a:t> </a:t>
            </a:r>
            <a:r>
              <a:rPr lang="ar-JO" sz="2800" dirty="0" smtClean="0"/>
              <a:t>الطباق بين يتخذوه ولا يتخذوه.</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 طباق سلب وطباق إيجاب </a:t>
            </a:r>
            <a:r>
              <a:rPr lang="ar-JO" dirty="0" smtClean="0"/>
              <a:t>.</a:t>
            </a:r>
            <a:endParaRPr lang="ar-AE" dirty="0"/>
          </a:p>
        </p:txBody>
      </p:sp>
      <p:sp>
        <p:nvSpPr>
          <p:cNvPr id="3" name="عنصر نائب للمحتوى 2"/>
          <p:cNvSpPr>
            <a:spLocks noGrp="1"/>
          </p:cNvSpPr>
          <p:nvPr>
            <p:ph idx="1"/>
          </p:nvPr>
        </p:nvSpPr>
        <p:spPr/>
        <p:txBody>
          <a:bodyPr/>
          <a:lstStyle/>
          <a:p>
            <a:pPr algn="just" rtl="1">
              <a:buFontTx/>
              <a:buChar char="-"/>
            </a:pPr>
            <a:r>
              <a:rPr lang="ar-JO" sz="2800" dirty="0" smtClean="0"/>
              <a:t>ومنها ما كان بين كلمتين متضادتين في الأصل منفيتين، نحو قوله تعالى: ”</a:t>
            </a:r>
            <a:r>
              <a:rPr lang="ar-JO" sz="2800" dirty="0" smtClean="0">
                <a:solidFill>
                  <a:srgbClr val="FF0000"/>
                </a:solidFill>
              </a:rPr>
              <a:t>لا يموت </a:t>
            </a:r>
            <a:r>
              <a:rPr lang="ar-JO" sz="2800" dirty="0" smtClean="0"/>
              <a:t>فيها و</a:t>
            </a:r>
            <a:r>
              <a:rPr lang="ar-JO" sz="2800" dirty="0" smtClean="0">
                <a:solidFill>
                  <a:srgbClr val="FF0000"/>
                </a:solidFill>
              </a:rPr>
              <a:t>لا يحيا</a:t>
            </a:r>
            <a:r>
              <a:rPr lang="ar-JO" sz="2800" dirty="0" smtClean="0"/>
              <a:t>“.</a:t>
            </a:r>
          </a:p>
          <a:p>
            <a:pPr algn="just" rtl="1"/>
            <a:r>
              <a:rPr lang="ar-JO" sz="2800" dirty="0" smtClean="0"/>
              <a:t>ويمكننا أن نلحظ طباق السلب في الشواهد الآتية:</a:t>
            </a:r>
          </a:p>
          <a:p>
            <a:pPr algn="just" rtl="1">
              <a:buFontTx/>
              <a:buChar char="-"/>
            </a:pPr>
            <a:r>
              <a:rPr lang="ar-JO" sz="2800" dirty="0" smtClean="0"/>
              <a:t>قال تعالى: ”إن الذين كفروا سواءٌ عليهم أأنذرتهم أم لم تنذرهم لا يؤمنون“.</a:t>
            </a:r>
          </a:p>
          <a:p>
            <a:pPr algn="just" rtl="1">
              <a:buFontTx/>
              <a:buChar char="-"/>
            </a:pPr>
            <a:r>
              <a:rPr lang="ar-JO" sz="2800" dirty="0" smtClean="0"/>
              <a:t>قال تعالى: ”تعلم ما في نفسي ولا أعلم ما في نفسك“.</a:t>
            </a:r>
          </a:p>
          <a:p>
            <a:pPr algn="just" rtl="1">
              <a:buFontTx/>
              <a:buChar char="-"/>
            </a:pPr>
            <a:r>
              <a:rPr lang="ar-JO" sz="2800" dirty="0" smtClean="0"/>
              <a:t>وننكر إنْ شئْنا على الناس قولهم	ولا ينكرون القولَ حين نقول</a:t>
            </a:r>
          </a:p>
          <a:p>
            <a:pPr algn="just" rtl="1">
              <a:buFontTx/>
              <a:buChar char="-"/>
            </a:pPr>
            <a:r>
              <a:rPr lang="ar-JO" sz="2800" dirty="0" smtClean="0"/>
              <a:t>يُقَيَّضُ لي من حيث لا أعلم الهوى	ويسري إليَّ الشوقُ من حيث أعلم</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 طباق سلب وطباق إيجاب </a:t>
            </a:r>
            <a:r>
              <a:rPr lang="ar-JO" dirty="0" smtClean="0"/>
              <a:t>.</a:t>
            </a:r>
            <a:endParaRPr lang="ar-AE" dirty="0"/>
          </a:p>
        </p:txBody>
      </p:sp>
      <p:sp>
        <p:nvSpPr>
          <p:cNvPr id="3" name="عنصر نائب للمحتوى 2"/>
          <p:cNvSpPr>
            <a:spLocks noGrp="1"/>
          </p:cNvSpPr>
          <p:nvPr>
            <p:ph idx="1"/>
          </p:nvPr>
        </p:nvSpPr>
        <p:spPr/>
        <p:txBody>
          <a:bodyPr/>
          <a:lstStyle/>
          <a:p>
            <a:pPr algn="just" rtl="1"/>
            <a:r>
              <a:rPr lang="ar-JO" sz="2800" dirty="0" smtClean="0"/>
              <a:t>وأما </a:t>
            </a:r>
            <a:r>
              <a:rPr lang="ar-JO" sz="2800" u="sng" dirty="0" smtClean="0">
                <a:solidFill>
                  <a:srgbClr val="FF0000"/>
                </a:solidFill>
              </a:rPr>
              <a:t>طباق الإيجاب </a:t>
            </a:r>
            <a:r>
              <a:rPr lang="ar-JO" sz="2800" dirty="0" smtClean="0"/>
              <a:t>فهو لا يأتي على الصور السابقة في السلب، بمعنى أن كل ما لم يأتِ على صورة من صور طباق السلب فهو طباق إيجاب وكل الأمثلة السابقة في الطباق الحقيقي والمجازي هي من طباق الإيجاب.</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 الطباق اللفظي والطباق المعنوي.</a:t>
            </a:r>
            <a:endParaRPr lang="ar-AE" sz="3200" dirty="0"/>
          </a:p>
        </p:txBody>
      </p:sp>
      <p:sp>
        <p:nvSpPr>
          <p:cNvPr id="3" name="عنصر نائب للمحتوى 2"/>
          <p:cNvSpPr>
            <a:spLocks noGrp="1"/>
          </p:cNvSpPr>
          <p:nvPr>
            <p:ph idx="1"/>
          </p:nvPr>
        </p:nvSpPr>
        <p:spPr/>
        <p:txBody>
          <a:bodyPr/>
          <a:lstStyle/>
          <a:p>
            <a:pPr algn="just" rtl="1"/>
            <a:r>
              <a:rPr lang="ar-JO" sz="2800" dirty="0" smtClean="0"/>
              <a:t>3- </a:t>
            </a:r>
            <a:r>
              <a:rPr lang="ar-JO" sz="2800" dirty="0" smtClean="0">
                <a:solidFill>
                  <a:srgbClr val="FF0000"/>
                </a:solidFill>
              </a:rPr>
              <a:t>الطباق اللفظي والطباق المعنوي</a:t>
            </a:r>
            <a:r>
              <a:rPr lang="ar-JO" sz="2800" dirty="0" smtClean="0"/>
              <a:t>، وهما لا يكونان في بنية طباق واحدة فالطباق إما لفظي وإما معنوي.</a:t>
            </a:r>
          </a:p>
          <a:p>
            <a:pPr algn="just" rtl="1"/>
            <a:r>
              <a:rPr lang="ar-JO" sz="2800" u="sng" dirty="0" smtClean="0"/>
              <a:t>أما الطباق اللفظي، فهو </a:t>
            </a:r>
            <a:r>
              <a:rPr lang="ar-JO" sz="2800" dirty="0" smtClean="0"/>
              <a:t>ما كان بين لفظ ولفظ وكل متقدم من أمثلة في القسمين السابقين من شواهد صالح لأن يكون طباقاً لفظياً.</a:t>
            </a:r>
          </a:p>
          <a:p>
            <a:pPr algn="just" rtl="1"/>
            <a:r>
              <a:rPr lang="ar-JO" sz="2800" dirty="0" smtClean="0"/>
              <a:t>أما الطباق المعنوي، فهو ما كان بين لفظ ومعنى، كما في قوله تعالى: ”إنْ أنتم إلا </a:t>
            </a:r>
            <a:r>
              <a:rPr lang="ar-JO" sz="2800" dirty="0" smtClean="0">
                <a:solidFill>
                  <a:srgbClr val="FF0000"/>
                </a:solidFill>
              </a:rPr>
              <a:t>تكذبون</a:t>
            </a:r>
            <a:r>
              <a:rPr lang="ar-JO" sz="2800" dirty="0" smtClean="0"/>
              <a:t>، قالوا: ربنا يعلم </a:t>
            </a:r>
            <a:r>
              <a:rPr lang="ar-JO" sz="2800" dirty="0" smtClean="0">
                <a:solidFill>
                  <a:srgbClr val="FF0000"/>
                </a:solidFill>
              </a:rPr>
              <a:t>إنا إليكم لمرسلون</a:t>
            </a:r>
            <a:r>
              <a:rPr lang="ar-JO" sz="2800" dirty="0" smtClean="0"/>
              <a:t>“. الطباق بين لفظ (تكذبون) ومعنى (إنا إليكم لمرسلون) وهو (إنا لصادقون).</a:t>
            </a:r>
          </a:p>
          <a:p>
            <a:pPr algn="just" rtl="1"/>
            <a:r>
              <a:rPr lang="ar-JO" sz="2800" dirty="0" smtClean="0"/>
              <a:t> ومنه:</a:t>
            </a:r>
          </a:p>
          <a:p>
            <a:pPr algn="just" rtl="1"/>
            <a:r>
              <a:rPr lang="ar-JO" sz="2800" dirty="0" smtClean="0"/>
              <a:t>- قال تعالى: ”الذي جعل لكم </a:t>
            </a:r>
            <a:r>
              <a:rPr lang="ar-JO" sz="2800" i="1" dirty="0" smtClean="0">
                <a:solidFill>
                  <a:srgbClr val="FF0000"/>
                </a:solidFill>
              </a:rPr>
              <a:t>الأرض</a:t>
            </a:r>
            <a:r>
              <a:rPr lang="ar-JO" sz="2800" dirty="0" smtClean="0"/>
              <a:t> </a:t>
            </a:r>
            <a:r>
              <a:rPr lang="ar-JO" sz="2800" b="1" u="sng" dirty="0" smtClean="0">
                <a:solidFill>
                  <a:srgbClr val="FF0000"/>
                </a:solidFill>
              </a:rPr>
              <a:t>فراشاً</a:t>
            </a:r>
            <a:r>
              <a:rPr lang="ar-JO" sz="2800" dirty="0" smtClean="0"/>
              <a:t> </a:t>
            </a:r>
            <a:r>
              <a:rPr lang="ar-JO" sz="2800" i="1" dirty="0" smtClean="0">
                <a:solidFill>
                  <a:srgbClr val="FF0000"/>
                </a:solidFill>
              </a:rPr>
              <a:t>والسماء</a:t>
            </a:r>
            <a:r>
              <a:rPr lang="ar-JO" sz="2800" dirty="0" smtClean="0"/>
              <a:t> </a:t>
            </a:r>
            <a:r>
              <a:rPr lang="ar-JO" sz="2800" b="1" u="sng" dirty="0" smtClean="0">
                <a:solidFill>
                  <a:srgbClr val="FF0000"/>
                </a:solidFill>
              </a:rPr>
              <a:t>بناء</a:t>
            </a:r>
            <a:r>
              <a:rPr lang="ar-JO" sz="2800" dirty="0" smtClean="0"/>
              <a:t>“.</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 الطباق اللفظي والطباق المعنوي.</a:t>
            </a:r>
            <a:endParaRPr lang="ar-AE" sz="3200" dirty="0"/>
          </a:p>
        </p:txBody>
      </p:sp>
      <p:sp>
        <p:nvSpPr>
          <p:cNvPr id="3" name="عنصر نائب للمحتوى 2"/>
          <p:cNvSpPr>
            <a:spLocks noGrp="1"/>
          </p:cNvSpPr>
          <p:nvPr>
            <p:ph idx="1"/>
          </p:nvPr>
        </p:nvSpPr>
        <p:spPr/>
        <p:txBody>
          <a:bodyPr/>
          <a:lstStyle/>
          <a:p>
            <a:pPr algn="just" rtl="1">
              <a:buFontTx/>
              <a:buChar char="-"/>
            </a:pPr>
            <a:r>
              <a:rPr lang="ar-JO" sz="2800" dirty="0" smtClean="0"/>
              <a:t>لهم جلّ مالي إنْ تتابع لي غنى	وإن قلَّ مالي لا أكلفهم رفدا</a:t>
            </a:r>
          </a:p>
          <a:p>
            <a:pPr algn="just" rtl="1">
              <a:buFontTx/>
              <a:buChar char="-"/>
            </a:pPr>
            <a:r>
              <a:rPr lang="ar-JO" sz="2800" dirty="0" smtClean="0"/>
              <a:t>قال تعالى: ”ولكم في القِصاص حياة يا أولي الألباب“.</a:t>
            </a:r>
          </a:p>
          <a:p>
            <a:pPr algn="just" rtl="1">
              <a:buFontTx/>
              <a:buChar char="-"/>
            </a:pPr>
            <a:r>
              <a:rPr lang="ar-JO" sz="2800" dirty="0" smtClean="0"/>
              <a:t>قال تعالى: ”مما </a:t>
            </a:r>
            <a:r>
              <a:rPr lang="ar-JO" sz="2800" dirty="0" err="1" smtClean="0"/>
              <a:t>خطيئاتهم</a:t>
            </a:r>
            <a:r>
              <a:rPr lang="ar-JO" sz="2800" dirty="0" smtClean="0"/>
              <a:t> أغرقوا فأدخلوا ناراً“.</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en-US" sz="2800" dirty="0" smtClean="0"/>
          </a:p>
          <a:p>
            <a:pPr algn="just" rtl="1"/>
            <a:endParaRPr lang="ar-AE"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(2- </a:t>
            </a:r>
            <a:r>
              <a:rPr lang="ar-JO" sz="3200" b="1" dirty="0" smtClean="0">
                <a:solidFill>
                  <a:schemeClr val="accent6">
                    <a:lumMod val="25000"/>
                  </a:schemeClr>
                </a:solidFill>
              </a:rPr>
              <a:t>المقابلة</a:t>
            </a:r>
            <a:r>
              <a:rPr lang="ar-JO" sz="3200" dirty="0" smtClean="0"/>
              <a:t>) (1)</a:t>
            </a:r>
            <a:endParaRPr lang="ar-AE" sz="3200" dirty="0"/>
          </a:p>
        </p:txBody>
      </p:sp>
      <p:sp>
        <p:nvSpPr>
          <p:cNvPr id="3" name="عنصر نائب للمحتوى 2"/>
          <p:cNvSpPr>
            <a:spLocks noGrp="1"/>
          </p:cNvSpPr>
          <p:nvPr>
            <p:ph idx="1"/>
          </p:nvPr>
        </p:nvSpPr>
        <p:spPr/>
        <p:txBody>
          <a:bodyPr/>
          <a:lstStyle/>
          <a:p>
            <a:pPr algn="just" rtl="1"/>
            <a:r>
              <a:rPr lang="ar-JO" sz="2800" dirty="0" smtClean="0">
                <a:solidFill>
                  <a:srgbClr val="FF0000"/>
                </a:solidFill>
              </a:rPr>
              <a:t>المقابلة</a:t>
            </a:r>
            <a:r>
              <a:rPr lang="ar-JO" sz="2800" dirty="0" smtClean="0"/>
              <a:t>: هي أن يأتي المتكلم بلفظين أو معنيين فأكثر ثم يأتي بما يقابل هذين اللفظين أو المعنيين، على علاقة التضاد أو غيرها من العلاقات من مثل المخالفة والتناظر ويكون هذا على الترتيب.</a:t>
            </a:r>
          </a:p>
          <a:p>
            <a:pPr algn="just" rtl="1"/>
            <a:r>
              <a:rPr lang="ar-JO" sz="2800" dirty="0" smtClean="0"/>
              <a:t>الفرق بين الطباق والمقابلة: </a:t>
            </a:r>
          </a:p>
          <a:p>
            <a:pPr algn="just" rtl="1"/>
            <a:r>
              <a:rPr lang="ar-JO" sz="2800" dirty="0" smtClean="0"/>
              <a:t>1- الطباق لا يكون إلا في الأضداد، والمقابلة تكون بالأضداد وغيرها، وإن كانت الأضداد أعلى رتبة وأعظم موقعاً.</a:t>
            </a:r>
          </a:p>
          <a:p>
            <a:pPr algn="just" rtl="1"/>
            <a:r>
              <a:rPr lang="ar-JO" sz="2800" dirty="0" smtClean="0"/>
              <a:t>2- الطباق لا يكون إلا بين ضدين حسب، والمقابلة لا تكون إلا بين أربعة فأكثر. </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a:t>
            </a:r>
            <a:r>
              <a:rPr lang="ar-JO" sz="3200" b="1" dirty="0" smtClean="0">
                <a:solidFill>
                  <a:schemeClr val="accent6">
                    <a:lumMod val="25000"/>
                  </a:schemeClr>
                </a:solidFill>
              </a:rPr>
              <a:t>المقابلة</a:t>
            </a:r>
            <a:r>
              <a:rPr lang="ar-JO" sz="3200" dirty="0" smtClean="0"/>
              <a:t>) (2)</a:t>
            </a:r>
            <a:endParaRPr lang="ar-AE" sz="3200" dirty="0"/>
          </a:p>
        </p:txBody>
      </p:sp>
      <p:sp>
        <p:nvSpPr>
          <p:cNvPr id="3" name="عنصر نائب للمحتوى 2"/>
          <p:cNvSpPr>
            <a:spLocks noGrp="1"/>
          </p:cNvSpPr>
          <p:nvPr>
            <p:ph idx="1"/>
          </p:nvPr>
        </p:nvSpPr>
        <p:spPr/>
        <p:txBody>
          <a:bodyPr/>
          <a:lstStyle/>
          <a:p>
            <a:pPr algn="just" rtl="1">
              <a:buFontTx/>
              <a:buChar char="-"/>
            </a:pPr>
            <a:r>
              <a:rPr lang="ar-JO" sz="2800" dirty="0" smtClean="0"/>
              <a:t>مثالها مقابلة اثنين باثنين قوله تعالى: ”وعسى أن </a:t>
            </a:r>
            <a:r>
              <a:rPr lang="ar-JO" sz="2800" u="sng" dirty="0" smtClean="0">
                <a:solidFill>
                  <a:srgbClr val="FF0000"/>
                </a:solidFill>
              </a:rPr>
              <a:t>تكرهوا</a:t>
            </a:r>
            <a:r>
              <a:rPr lang="ar-JO" sz="2800" dirty="0" smtClean="0"/>
              <a:t> شيئاً وهو </a:t>
            </a:r>
            <a:r>
              <a:rPr lang="ar-JO" sz="2800" u="sng" dirty="0" smtClean="0">
                <a:solidFill>
                  <a:srgbClr val="FF0000"/>
                </a:solidFill>
              </a:rPr>
              <a:t>خير</a:t>
            </a:r>
            <a:r>
              <a:rPr lang="ar-JO" sz="2800" dirty="0" smtClean="0"/>
              <a:t> لكم، وعسى أن </a:t>
            </a:r>
            <a:r>
              <a:rPr lang="ar-JO" sz="2800" u="sng" dirty="0" smtClean="0">
                <a:solidFill>
                  <a:srgbClr val="FF0000"/>
                </a:solidFill>
              </a:rPr>
              <a:t>تحبوا</a:t>
            </a:r>
            <a:r>
              <a:rPr lang="ar-JO" sz="2800" dirty="0" smtClean="0"/>
              <a:t> شيئاً وهو </a:t>
            </a:r>
            <a:r>
              <a:rPr lang="ar-JO" sz="2800" u="sng" dirty="0" smtClean="0">
                <a:solidFill>
                  <a:srgbClr val="FF0000"/>
                </a:solidFill>
              </a:rPr>
              <a:t>شر</a:t>
            </a:r>
            <a:r>
              <a:rPr lang="ar-JO" sz="2800" dirty="0" smtClean="0"/>
              <a:t> لكم“. فكلمة (تكرهوا) تقابل كلمة (تحبوا) على التضاد، وكلمة (خير) تقابل كلمة (شر) على التضاد أيضاً.</a:t>
            </a:r>
          </a:p>
          <a:p>
            <a:pPr algn="just" rtl="1">
              <a:buFontTx/>
              <a:buChar char="-"/>
            </a:pPr>
            <a:r>
              <a:rPr lang="ar-JO" sz="2800" dirty="0" smtClean="0"/>
              <a:t>وقوله تعالى: ”فأثابكم غماً بغم لكيلا تحزنوا على ما </a:t>
            </a:r>
            <a:r>
              <a:rPr lang="ar-JO" sz="2800" dirty="0" err="1" smtClean="0"/>
              <a:t>فاتكم</a:t>
            </a:r>
            <a:r>
              <a:rPr lang="ar-JO" sz="2800" dirty="0" smtClean="0"/>
              <a:t> ولا تفرحوا بما آتاكم“.</a:t>
            </a:r>
          </a:p>
          <a:p>
            <a:pPr algn="just" rtl="1">
              <a:buFontTx/>
              <a:buChar char="-"/>
            </a:pPr>
            <a:r>
              <a:rPr lang="ar-JO" sz="2800" dirty="0" smtClean="0"/>
              <a:t>وقول الشاعر: جمع الحق لنا في إمام		قتل البخل </a:t>
            </a:r>
            <a:r>
              <a:rPr lang="ar-JO" sz="2800" dirty="0" err="1" smtClean="0"/>
              <a:t>وأحيا</a:t>
            </a:r>
            <a:r>
              <a:rPr lang="ar-JO" sz="2800" dirty="0" smtClean="0"/>
              <a:t> </a:t>
            </a:r>
            <a:r>
              <a:rPr lang="ar-JO" sz="2800" dirty="0" err="1" smtClean="0"/>
              <a:t>السماحا</a:t>
            </a:r>
            <a:endParaRPr lang="ar-JO" sz="2800" dirty="0" smtClean="0"/>
          </a:p>
          <a:p>
            <a:pPr algn="just" rtl="1">
              <a:buFontTx/>
              <a:buChar char="-"/>
            </a:pPr>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a:t>
            </a:r>
            <a:r>
              <a:rPr lang="ar-JO" sz="3200" b="1" dirty="0" smtClean="0">
                <a:solidFill>
                  <a:schemeClr val="accent6">
                    <a:lumMod val="25000"/>
                  </a:schemeClr>
                </a:solidFill>
              </a:rPr>
              <a:t>المقابلة</a:t>
            </a:r>
            <a:r>
              <a:rPr lang="ar-JO" sz="3200" dirty="0" smtClean="0"/>
              <a:t>) (3)</a:t>
            </a:r>
            <a:endParaRPr lang="ar-AE" sz="3200" dirty="0"/>
          </a:p>
        </p:txBody>
      </p:sp>
      <p:sp>
        <p:nvSpPr>
          <p:cNvPr id="3" name="عنصر نائب للمحتوى 2"/>
          <p:cNvSpPr>
            <a:spLocks noGrp="1"/>
          </p:cNvSpPr>
          <p:nvPr>
            <p:ph idx="1"/>
          </p:nvPr>
        </p:nvSpPr>
        <p:spPr/>
        <p:txBody>
          <a:bodyPr/>
          <a:lstStyle/>
          <a:p>
            <a:pPr algn="just" rtl="1">
              <a:buFontTx/>
              <a:buChar char="-"/>
            </a:pPr>
            <a:r>
              <a:rPr lang="ar-JO" sz="2800" dirty="0" smtClean="0"/>
              <a:t>ومنه مقابلة </a:t>
            </a:r>
            <a:r>
              <a:rPr lang="ar-JO" sz="2800" dirty="0" err="1" smtClean="0"/>
              <a:t>ثلاثه</a:t>
            </a:r>
            <a:r>
              <a:rPr lang="ar-JO" sz="2800" dirty="0" smtClean="0"/>
              <a:t> بثلاثة، كما في قوله تعالى:”</a:t>
            </a:r>
            <a:r>
              <a:rPr lang="ar-JO" sz="2800" dirty="0" smtClean="0">
                <a:solidFill>
                  <a:srgbClr val="FF0000"/>
                </a:solidFill>
              </a:rPr>
              <a:t>ويحل</a:t>
            </a:r>
            <a:r>
              <a:rPr lang="ar-JO" sz="2800" dirty="0" smtClean="0"/>
              <a:t> </a:t>
            </a:r>
            <a:r>
              <a:rPr lang="ar-JO" sz="2800" dirty="0" smtClean="0">
                <a:solidFill>
                  <a:srgbClr val="FF0000"/>
                </a:solidFill>
              </a:rPr>
              <a:t>لهم</a:t>
            </a:r>
            <a:r>
              <a:rPr lang="ar-JO" sz="2800" dirty="0" smtClean="0"/>
              <a:t> </a:t>
            </a:r>
            <a:r>
              <a:rPr lang="ar-JO" sz="2800" dirty="0" smtClean="0">
                <a:solidFill>
                  <a:srgbClr val="FF0000"/>
                </a:solidFill>
              </a:rPr>
              <a:t>الطيبات</a:t>
            </a:r>
            <a:r>
              <a:rPr lang="ar-JO" sz="2800" dirty="0" smtClean="0"/>
              <a:t> </a:t>
            </a:r>
            <a:r>
              <a:rPr lang="ar-JO" sz="2800" dirty="0" smtClean="0">
                <a:solidFill>
                  <a:srgbClr val="FF0000"/>
                </a:solidFill>
              </a:rPr>
              <a:t>ويحرم</a:t>
            </a:r>
            <a:r>
              <a:rPr lang="ar-JO" sz="2800" dirty="0" smtClean="0"/>
              <a:t> </a:t>
            </a:r>
            <a:r>
              <a:rPr lang="ar-JO" sz="2800" dirty="0" smtClean="0">
                <a:solidFill>
                  <a:srgbClr val="FF0000"/>
                </a:solidFill>
              </a:rPr>
              <a:t>عليهم</a:t>
            </a:r>
            <a:r>
              <a:rPr lang="ar-JO" sz="2800" dirty="0" smtClean="0"/>
              <a:t> </a:t>
            </a:r>
            <a:r>
              <a:rPr lang="ar-JO" sz="2800" dirty="0" smtClean="0">
                <a:solidFill>
                  <a:srgbClr val="FF0000"/>
                </a:solidFill>
              </a:rPr>
              <a:t>الخبائث</a:t>
            </a:r>
            <a:r>
              <a:rPr lang="ar-JO" sz="2800" dirty="0" smtClean="0"/>
              <a:t>“.</a:t>
            </a:r>
          </a:p>
          <a:p>
            <a:pPr algn="just" rtl="1">
              <a:buFontTx/>
              <a:buChar char="-"/>
            </a:pPr>
            <a:r>
              <a:rPr lang="ar-JO" sz="2800" dirty="0" smtClean="0"/>
              <a:t>وقول أبي الطيب:</a:t>
            </a:r>
          </a:p>
          <a:p>
            <a:pPr algn="just" rtl="1"/>
            <a:r>
              <a:rPr lang="ar-JO" sz="2800" dirty="0" smtClean="0"/>
              <a:t>	فلا </a:t>
            </a:r>
            <a:r>
              <a:rPr lang="ar-JO" sz="2800" dirty="0" smtClean="0">
                <a:solidFill>
                  <a:srgbClr val="FF0000"/>
                </a:solidFill>
              </a:rPr>
              <a:t>الجود</a:t>
            </a:r>
            <a:r>
              <a:rPr lang="ar-JO" sz="2800" dirty="0" smtClean="0"/>
              <a:t> </a:t>
            </a:r>
            <a:r>
              <a:rPr lang="ar-JO" sz="2800" dirty="0" smtClean="0">
                <a:solidFill>
                  <a:srgbClr val="FF0000"/>
                </a:solidFill>
              </a:rPr>
              <a:t>يفني</a:t>
            </a:r>
            <a:r>
              <a:rPr lang="ar-JO" sz="2800" dirty="0" smtClean="0"/>
              <a:t> المال والجِدُّ </a:t>
            </a:r>
            <a:r>
              <a:rPr lang="ar-JO" sz="2800" dirty="0" smtClean="0">
                <a:solidFill>
                  <a:srgbClr val="FF0000"/>
                </a:solidFill>
              </a:rPr>
              <a:t>مقبل</a:t>
            </a:r>
            <a:r>
              <a:rPr lang="ar-JO" sz="2800" dirty="0" smtClean="0"/>
              <a:t>	ولا </a:t>
            </a:r>
            <a:r>
              <a:rPr lang="ar-JO" sz="2800" dirty="0" smtClean="0">
                <a:solidFill>
                  <a:srgbClr val="FF0000"/>
                </a:solidFill>
              </a:rPr>
              <a:t>البخل</a:t>
            </a:r>
            <a:r>
              <a:rPr lang="ar-JO" sz="2800" dirty="0" smtClean="0"/>
              <a:t> </a:t>
            </a:r>
            <a:r>
              <a:rPr lang="ar-JO" sz="2800" dirty="0" smtClean="0">
                <a:solidFill>
                  <a:srgbClr val="FF0000"/>
                </a:solidFill>
              </a:rPr>
              <a:t>يبقي</a:t>
            </a:r>
            <a:r>
              <a:rPr lang="ar-JO" sz="2800" dirty="0" smtClean="0"/>
              <a:t> المال والجِدُّ </a:t>
            </a:r>
            <a:r>
              <a:rPr lang="ar-JO" sz="2800" dirty="0" smtClean="0">
                <a:solidFill>
                  <a:srgbClr val="FF0000"/>
                </a:solidFill>
              </a:rPr>
              <a:t>مدبر</a:t>
            </a:r>
          </a:p>
          <a:p>
            <a:pPr algn="just" rtl="1">
              <a:buFontTx/>
              <a:buChar char="-"/>
            </a:pPr>
            <a:r>
              <a:rPr lang="ar-JO" sz="2800" dirty="0" smtClean="0"/>
              <a:t>ومنه مقابلة أربعة بأربعة، كما في قوله تعالى: ”فأما من </a:t>
            </a:r>
            <a:r>
              <a:rPr lang="ar-JO" sz="2800" dirty="0" smtClean="0">
                <a:solidFill>
                  <a:srgbClr val="FF0000"/>
                </a:solidFill>
              </a:rPr>
              <a:t>أعطى</a:t>
            </a:r>
            <a:r>
              <a:rPr lang="ar-JO" sz="2800" dirty="0" smtClean="0"/>
              <a:t> </a:t>
            </a:r>
            <a:r>
              <a:rPr lang="ar-JO" sz="2800" dirty="0" smtClean="0">
                <a:solidFill>
                  <a:srgbClr val="FF0000"/>
                </a:solidFill>
              </a:rPr>
              <a:t>واتقى</a:t>
            </a:r>
            <a:r>
              <a:rPr lang="ar-JO" sz="2800" dirty="0" smtClean="0"/>
              <a:t>، </a:t>
            </a:r>
            <a:r>
              <a:rPr lang="ar-JO" sz="2800" dirty="0" smtClean="0">
                <a:solidFill>
                  <a:srgbClr val="FF0000"/>
                </a:solidFill>
              </a:rPr>
              <a:t>وصدق</a:t>
            </a:r>
            <a:r>
              <a:rPr lang="ar-JO" sz="2800" dirty="0" smtClean="0"/>
              <a:t> بالحسنى، فسنيسره </a:t>
            </a:r>
            <a:r>
              <a:rPr lang="ar-JO" sz="2800" dirty="0" err="1" smtClean="0">
                <a:solidFill>
                  <a:srgbClr val="FF0000"/>
                </a:solidFill>
              </a:rPr>
              <a:t>لليسرى</a:t>
            </a:r>
            <a:r>
              <a:rPr lang="ar-JO" sz="2800" dirty="0" smtClean="0"/>
              <a:t>، وأما من </a:t>
            </a:r>
            <a:r>
              <a:rPr lang="ar-JO" sz="2800" dirty="0" smtClean="0">
                <a:solidFill>
                  <a:srgbClr val="FF0000"/>
                </a:solidFill>
              </a:rPr>
              <a:t>بخل</a:t>
            </a:r>
            <a:r>
              <a:rPr lang="ar-JO" sz="2800" dirty="0" smtClean="0"/>
              <a:t> </a:t>
            </a:r>
            <a:r>
              <a:rPr lang="ar-JO" sz="2800" dirty="0" smtClean="0">
                <a:solidFill>
                  <a:srgbClr val="FF0000"/>
                </a:solidFill>
              </a:rPr>
              <a:t>واستغنى</a:t>
            </a:r>
            <a:r>
              <a:rPr lang="ar-JO" sz="2800" dirty="0" smtClean="0"/>
              <a:t>، </a:t>
            </a:r>
            <a:r>
              <a:rPr lang="ar-JO" sz="2800" dirty="0" smtClean="0">
                <a:solidFill>
                  <a:srgbClr val="FF0000"/>
                </a:solidFill>
              </a:rPr>
              <a:t>وكذب</a:t>
            </a:r>
            <a:r>
              <a:rPr lang="ar-JO" sz="2800" dirty="0" smtClean="0"/>
              <a:t> بالحسنى، فسنيسره </a:t>
            </a:r>
            <a:r>
              <a:rPr lang="ar-JO" sz="2800" dirty="0" err="1" smtClean="0">
                <a:solidFill>
                  <a:srgbClr val="FF0000"/>
                </a:solidFill>
              </a:rPr>
              <a:t>للعسرى</a:t>
            </a:r>
            <a:r>
              <a:rPr lang="ar-JO" sz="2800" dirty="0" smtClean="0"/>
              <a:t>“.</a:t>
            </a:r>
          </a:p>
          <a:p>
            <a:pPr algn="just" rtl="1">
              <a:buFontTx/>
              <a:buChar char="-"/>
            </a:pPr>
            <a:r>
              <a:rPr lang="ar-JO" sz="2800" dirty="0" smtClean="0"/>
              <a:t>وهكذا يمكن أن تصل المتقابلات إلى ما يزيد عن عشرة متقابلات.</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r>
              <a:rPr lang="ar-JO" sz="3200" smtClean="0"/>
              <a:t/>
            </a:r>
            <a:br>
              <a:rPr lang="ar-JO" sz="3200" smtClean="0"/>
            </a:br>
            <a:r>
              <a:rPr lang="ar-JO" sz="3200" smtClean="0"/>
              <a:t>(3- </a:t>
            </a:r>
            <a:r>
              <a:rPr lang="ar-JO" sz="3200" b="1" smtClean="0">
                <a:solidFill>
                  <a:schemeClr val="accent6">
                    <a:lumMod val="25000"/>
                  </a:schemeClr>
                </a:solidFill>
              </a:rPr>
              <a:t>التدبيج</a:t>
            </a:r>
            <a:r>
              <a:rPr lang="ar-JO" sz="3200" dirty="0" smtClean="0"/>
              <a:t>) (1)</a:t>
            </a:r>
            <a:endParaRPr lang="ar-AE" sz="3200" dirty="0"/>
          </a:p>
        </p:txBody>
      </p:sp>
      <p:sp>
        <p:nvSpPr>
          <p:cNvPr id="3" name="عنصر نائب للمحتوى 2"/>
          <p:cNvSpPr>
            <a:spLocks noGrp="1"/>
          </p:cNvSpPr>
          <p:nvPr>
            <p:ph idx="1"/>
          </p:nvPr>
        </p:nvSpPr>
        <p:spPr/>
        <p:txBody>
          <a:bodyPr/>
          <a:lstStyle/>
          <a:p>
            <a:pPr algn="just" rtl="1"/>
            <a:r>
              <a:rPr lang="ar-JO" sz="2800" b="1" u="sng" dirty="0" smtClean="0">
                <a:solidFill>
                  <a:srgbClr val="FF0000"/>
                </a:solidFill>
              </a:rPr>
              <a:t>التدبيج</a:t>
            </a:r>
            <a:r>
              <a:rPr lang="ar-JO" sz="2800" dirty="0" smtClean="0"/>
              <a:t>: هو أن يذكر المتكلم ألواناً بقصد الكناية </a:t>
            </a:r>
            <a:r>
              <a:rPr lang="ar-JO" sz="2800" dirty="0" err="1" smtClean="0"/>
              <a:t>بها</a:t>
            </a:r>
            <a:r>
              <a:rPr lang="ar-JO" sz="2800" dirty="0" smtClean="0"/>
              <a:t> أو التورية. </a:t>
            </a:r>
            <a:r>
              <a:rPr lang="ar-JO" sz="2800" u="sng" dirty="0" smtClean="0"/>
              <a:t>ومن البلاغيين من يجعل اللون من غير الكناية والتورية تدبيجاً.</a:t>
            </a:r>
          </a:p>
          <a:p>
            <a:pPr algn="just" rtl="1"/>
            <a:r>
              <a:rPr lang="ar-JO" sz="2800" dirty="0" smtClean="0"/>
              <a:t>مثاله قوله تعالى: ”ومن الجبال جُدَدٌ </a:t>
            </a:r>
            <a:r>
              <a:rPr lang="ar-JO" sz="2800" dirty="0" smtClean="0">
                <a:solidFill>
                  <a:srgbClr val="FF0000"/>
                </a:solidFill>
              </a:rPr>
              <a:t>بيضٌ</a:t>
            </a:r>
            <a:r>
              <a:rPr lang="ar-JO" sz="2800" dirty="0" smtClean="0"/>
              <a:t> </a:t>
            </a:r>
            <a:r>
              <a:rPr lang="ar-JO" sz="2800" dirty="0" smtClean="0">
                <a:solidFill>
                  <a:srgbClr val="FF0000"/>
                </a:solidFill>
              </a:rPr>
              <a:t>وحمرٌ</a:t>
            </a:r>
            <a:r>
              <a:rPr lang="ar-JO" sz="2800" dirty="0" smtClean="0"/>
              <a:t> مختلفٌ ألوانها </a:t>
            </a:r>
            <a:r>
              <a:rPr lang="ar-JO" sz="2800" dirty="0" err="1" smtClean="0"/>
              <a:t>وغرابيبُ</a:t>
            </a:r>
            <a:r>
              <a:rPr lang="ar-JO" sz="2800" dirty="0" smtClean="0"/>
              <a:t> سود“. التدبيج هنا في كلمتي (بيض) </a:t>
            </a:r>
            <a:r>
              <a:rPr lang="ar-JO" sz="2800" dirty="0" err="1" smtClean="0"/>
              <a:t>و</a:t>
            </a:r>
            <a:r>
              <a:rPr lang="ar-JO" sz="2800" dirty="0" smtClean="0"/>
              <a:t> (حمر) فالجدد البيض كناية عن الطرق </a:t>
            </a:r>
            <a:r>
              <a:rPr lang="ar-JO" sz="2800" dirty="0" err="1" smtClean="0"/>
              <a:t>المسلوكة</a:t>
            </a:r>
            <a:r>
              <a:rPr lang="ar-JO" sz="2800" dirty="0" smtClean="0"/>
              <a:t> المأهولة، والجدد الحمر كناية عن الطرق المهجورة ، وأما كلمة (سود) فليست من باب التورية أو الكناية.</a:t>
            </a:r>
          </a:p>
          <a:p>
            <a:pPr algn="just" rtl="1"/>
            <a:r>
              <a:rPr lang="ar-JO" sz="2800" dirty="0" smtClean="0"/>
              <a:t>ومثال التدبيج أيضاً قول رسول الله صلى الله عليه وسلم: ”ما من عبد يموت فيترك </a:t>
            </a:r>
            <a:r>
              <a:rPr lang="ar-JO" sz="2800" dirty="0" smtClean="0">
                <a:solidFill>
                  <a:srgbClr val="FF0000"/>
                </a:solidFill>
              </a:rPr>
              <a:t>صفراء</a:t>
            </a:r>
            <a:r>
              <a:rPr lang="ar-JO" sz="2800" dirty="0" smtClean="0"/>
              <a:t> أو </a:t>
            </a:r>
            <a:r>
              <a:rPr lang="ar-JO" sz="2800" dirty="0" smtClean="0">
                <a:solidFill>
                  <a:srgbClr val="FF0000"/>
                </a:solidFill>
              </a:rPr>
              <a:t>بيضاء</a:t>
            </a:r>
            <a:r>
              <a:rPr lang="ar-JO" sz="2800" dirty="0" smtClean="0"/>
              <a:t> إلا جعل الله بكل قيراط منها صفحة من نار“. كلمة الصفراء كناية عن الذهب، والبيضاء كناية عن الفضة.</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a:t>
            </a:r>
            <a:r>
              <a:rPr lang="ar-JO" sz="3200" b="1" dirty="0" smtClean="0">
                <a:solidFill>
                  <a:schemeClr val="accent6">
                    <a:lumMod val="25000"/>
                  </a:schemeClr>
                </a:solidFill>
              </a:rPr>
              <a:t>التدبيج</a:t>
            </a:r>
            <a:r>
              <a:rPr lang="ar-JO" sz="3200" dirty="0" smtClean="0"/>
              <a:t>) (2)</a:t>
            </a:r>
            <a:endParaRPr lang="ar-AE" sz="3200" dirty="0"/>
          </a:p>
        </p:txBody>
      </p:sp>
      <p:sp>
        <p:nvSpPr>
          <p:cNvPr id="3" name="عنصر نائب للمحتوى 2"/>
          <p:cNvSpPr>
            <a:spLocks noGrp="1"/>
          </p:cNvSpPr>
          <p:nvPr>
            <p:ph idx="1"/>
          </p:nvPr>
        </p:nvSpPr>
        <p:spPr/>
        <p:txBody>
          <a:bodyPr/>
          <a:lstStyle/>
          <a:p>
            <a:pPr algn="just" rtl="1"/>
            <a:r>
              <a:rPr lang="ar-JO" sz="2800" dirty="0" smtClean="0"/>
              <a:t>ومنه قول </a:t>
            </a:r>
            <a:r>
              <a:rPr lang="ar-JO" sz="2800" dirty="0" err="1" smtClean="0"/>
              <a:t>الصفدي</a:t>
            </a:r>
            <a:r>
              <a:rPr lang="ar-JO" sz="2800" dirty="0" smtClean="0"/>
              <a:t>:</a:t>
            </a:r>
          </a:p>
          <a:p>
            <a:pPr algn="just" rtl="1"/>
            <a:r>
              <a:rPr lang="ar-JO" sz="2800" dirty="0" smtClean="0"/>
              <a:t>	ما أبصرت عيناي أحسن منظراً	فيما ترى من سائر الأشياء</a:t>
            </a:r>
          </a:p>
          <a:p>
            <a:pPr algn="just" rtl="1"/>
            <a:r>
              <a:rPr lang="ar-JO" sz="2800" dirty="0" smtClean="0"/>
              <a:t>	كالشامة الخضراء فوق الوجنة	الحمراء تحت المقلة السوداء</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 (1)</a:t>
            </a:r>
            <a:endParaRPr lang="ar-AE" dirty="0"/>
          </a:p>
        </p:txBody>
      </p:sp>
      <p:sp>
        <p:nvSpPr>
          <p:cNvPr id="3" name="عنصر نائب للمحتوى 2"/>
          <p:cNvSpPr>
            <a:spLocks noGrp="1"/>
          </p:cNvSpPr>
          <p:nvPr>
            <p:ph idx="1"/>
          </p:nvPr>
        </p:nvSpPr>
        <p:spPr/>
        <p:txBody>
          <a:bodyPr/>
          <a:lstStyle/>
          <a:p>
            <a:pPr algn="just" rtl="1"/>
            <a:r>
              <a:rPr lang="ar-JO" sz="2800" dirty="0" smtClean="0">
                <a:latin typeface="Arial" pitchFamily="34" charset="0"/>
              </a:rPr>
              <a:t>س1- حدد أنواع الطباق في كل شاهد مما يأتي من حيث الطباق الحقيقي والمجازي وطباق الإيجاب والسلب، والطباق اللفظي والمعنوي:</a:t>
            </a:r>
          </a:p>
          <a:p>
            <a:pPr algn="just" rtl="1">
              <a:buFontTx/>
              <a:buChar char="-"/>
            </a:pPr>
            <a:r>
              <a:rPr lang="ar-JO" sz="2800" dirty="0" smtClean="0"/>
              <a:t>قال تعالى: ”سواء منكم من أسر القول ومن جهر </a:t>
            </a:r>
            <a:r>
              <a:rPr lang="ar-JO" sz="2800" dirty="0" err="1" smtClean="0"/>
              <a:t>به</a:t>
            </a:r>
            <a:r>
              <a:rPr lang="ar-JO" sz="2800" dirty="0" smtClean="0"/>
              <a:t> ومن هو مستخف بالليل </a:t>
            </a:r>
            <a:r>
              <a:rPr lang="ar-JO" sz="2800" dirty="0" err="1" smtClean="0"/>
              <a:t>وسارب</a:t>
            </a:r>
            <a:r>
              <a:rPr lang="ar-JO" sz="2800" dirty="0" smtClean="0"/>
              <a:t> بالنهار“.</a:t>
            </a:r>
          </a:p>
          <a:p>
            <a:pPr algn="just" rtl="1">
              <a:buFontTx/>
              <a:buChar char="-"/>
            </a:pPr>
            <a:r>
              <a:rPr lang="ar-JO" sz="2800" dirty="0" smtClean="0"/>
              <a:t>قال تعالى: ”في جنة عالية قطوفها دانية“.</a:t>
            </a:r>
          </a:p>
          <a:p>
            <a:pPr algn="just" rtl="1">
              <a:buFontTx/>
              <a:buChar char="-"/>
            </a:pPr>
            <a:r>
              <a:rPr lang="ar-JO" sz="2800" dirty="0" smtClean="0"/>
              <a:t>فيها سرر مرفوعة وأكواب موضوعة“.</a:t>
            </a:r>
          </a:p>
          <a:p>
            <a:pPr algn="just" rtl="1">
              <a:buFontTx/>
              <a:buChar char="-"/>
            </a:pPr>
            <a:r>
              <a:rPr lang="ar-JO" sz="2800" dirty="0" smtClean="0"/>
              <a:t>”كونوا للعلم دعاة ولا تكونوا له رواة“.</a:t>
            </a:r>
          </a:p>
          <a:p>
            <a:pPr algn="just" rtl="1">
              <a:buFontTx/>
              <a:buChar char="-"/>
            </a:pPr>
            <a:r>
              <a:rPr lang="ar-JO" sz="2800" dirty="0" smtClean="0"/>
              <a:t>قال تعالى: ”ومن رحمته جعل لكم الليل والنهار لتسكنوا فيه ولتبتغوا من فضله ولعلكم تشكرون“.</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 (2)</a:t>
            </a:r>
            <a:endParaRPr lang="ar-AE" dirty="0"/>
          </a:p>
        </p:txBody>
      </p:sp>
      <p:sp>
        <p:nvSpPr>
          <p:cNvPr id="3" name="عنصر نائب للمحتوى 2"/>
          <p:cNvSpPr>
            <a:spLocks noGrp="1"/>
          </p:cNvSpPr>
          <p:nvPr>
            <p:ph idx="1"/>
          </p:nvPr>
        </p:nvSpPr>
        <p:spPr/>
        <p:txBody>
          <a:bodyPr/>
          <a:lstStyle/>
          <a:p>
            <a:pPr algn="just" rtl="1"/>
            <a:r>
              <a:rPr lang="ar-JO" sz="2800" dirty="0" smtClean="0"/>
              <a:t>س2- بين بنية المقابلة فيما يأتي محدداً العناصر المتقابلة:</a:t>
            </a:r>
          </a:p>
          <a:p>
            <a:pPr algn="just" rtl="1">
              <a:buFontTx/>
              <a:buChar char="-"/>
            </a:pPr>
            <a:r>
              <a:rPr lang="ar-JO" sz="2800" dirty="0" smtClean="0"/>
              <a:t>قال تعالى: ”الشيطان يعدكم الفقر ويأمركم بالفحشاء والله يعدكم مغفرة منه وفضلاً“.</a:t>
            </a:r>
          </a:p>
          <a:p>
            <a:pPr algn="just" rtl="1">
              <a:buFontTx/>
              <a:buChar char="-"/>
            </a:pPr>
            <a:r>
              <a:rPr lang="ar-JO" sz="2800" dirty="0" smtClean="0"/>
              <a:t>قال تعالى: ”هل أتاك حديث الغاشية، وجوه يومئذ خاشعة، عاملة ناصبه، تصلى ناراً حامية، تسقى من عين آنية، ليس لهم طعام إلا من </a:t>
            </a:r>
            <a:r>
              <a:rPr lang="ar-JO" sz="2800" dirty="0" err="1" smtClean="0"/>
              <a:t>ضريع</a:t>
            </a:r>
            <a:r>
              <a:rPr lang="ar-JO" sz="2800" dirty="0" smtClean="0"/>
              <a:t>، لا يسمن ولا يغني من جوع“.</a:t>
            </a:r>
          </a:p>
          <a:p>
            <a:pPr algn="just" rtl="1">
              <a:buFontTx/>
              <a:buChar char="-"/>
            </a:pPr>
            <a:r>
              <a:rPr lang="ar-JO" sz="2800" dirty="0" smtClean="0"/>
              <a:t>- قال تعالى: ”والليل إذا يغشى، والنهار إذا تجلى“.</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 (3)</a:t>
            </a:r>
            <a:endParaRPr lang="ar-AE" dirty="0"/>
          </a:p>
        </p:txBody>
      </p:sp>
      <p:sp>
        <p:nvSpPr>
          <p:cNvPr id="3" name="عنصر نائب للمحتوى 2"/>
          <p:cNvSpPr>
            <a:spLocks noGrp="1"/>
          </p:cNvSpPr>
          <p:nvPr>
            <p:ph idx="1"/>
          </p:nvPr>
        </p:nvSpPr>
        <p:spPr/>
        <p:txBody>
          <a:bodyPr/>
          <a:lstStyle/>
          <a:p>
            <a:pPr algn="just" rtl="1"/>
            <a:r>
              <a:rPr lang="ar-JO" sz="2800" dirty="0" smtClean="0"/>
              <a:t>س3- اكتشف المعاني المكنى عنها في الألوان في الشاهد الآتي:</a:t>
            </a:r>
          </a:p>
          <a:p>
            <a:pPr algn="just" rtl="1">
              <a:buFontTx/>
              <a:buChar char="-"/>
            </a:pPr>
            <a:r>
              <a:rPr lang="ar-JO" sz="2800" dirty="0" smtClean="0"/>
              <a:t>ببياض عزم واحمرار </a:t>
            </a:r>
            <a:r>
              <a:rPr lang="ar-JO" sz="2800" dirty="0" err="1" smtClean="0"/>
              <a:t>صوارم</a:t>
            </a:r>
            <a:r>
              <a:rPr lang="ar-JO" sz="2800" dirty="0" smtClean="0"/>
              <a:t>	وسواد نقع واخضرار رحاب</a:t>
            </a:r>
          </a:p>
          <a:p>
            <a:pPr algn="just" rtl="1">
              <a:buFontTx/>
              <a:buChar char="-"/>
            </a:pPr>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2631</TotalTime>
  <Words>1235</Words>
  <Application>Microsoft Office PowerPoint</Application>
  <PresentationFormat>A4 Paper (210x297 mm)</PresentationFormat>
  <Paragraphs>238</Paragraphs>
  <Slides>23</Slides>
  <Notes>0</Notes>
  <HiddenSlides>0</HiddenSlides>
  <MMClips>0</MMClips>
  <ScaleCrop>false</ScaleCrop>
  <HeadingPairs>
    <vt:vector size="6" baseType="variant">
      <vt:variant>
        <vt:lpstr>Theme</vt:lpstr>
      </vt:variant>
      <vt:variant>
        <vt:i4>1</vt:i4>
      </vt:variant>
      <vt:variant>
        <vt:lpstr>Slide Titles</vt:lpstr>
      </vt:variant>
      <vt:variant>
        <vt:i4>23</vt:i4>
      </vt:variant>
      <vt:variant>
        <vt:lpstr>Custom Shows</vt:lpstr>
      </vt:variant>
      <vt:variant>
        <vt:i4>1</vt:i4>
      </vt:variant>
    </vt:vector>
  </HeadingPairs>
  <TitlesOfParts>
    <vt:vector size="25" baseType="lpstr">
      <vt:lpstr>Office Theme</vt:lpstr>
      <vt:lpstr>Slide 1</vt:lpstr>
      <vt:lpstr>المحاضرة العاشرة</vt:lpstr>
      <vt:lpstr>عناصر المحاضرة</vt:lpstr>
      <vt:lpstr> مفهوم علم البديع</vt:lpstr>
      <vt:lpstr>أقسام علم البديع (2)</vt:lpstr>
      <vt:lpstr>أقسام علم البديع (2)</vt:lpstr>
      <vt:lpstr>المحسنات المعنوية  الطباق الحقيقي والمجازي.</vt:lpstr>
      <vt:lpstr>المحسنات المعنوية   الطباق الحقيقي والمجازي.</vt:lpstr>
      <vt:lpstr>المحسنات المعنوية   الطباق الحقيقي والمجازي.</vt:lpstr>
      <vt:lpstr>المحسنات المعنوية  طباق سلب وطباق إيجاب .</vt:lpstr>
      <vt:lpstr>المحسنات المعنوية   طباق سلب وطباق إيجاب .</vt:lpstr>
      <vt:lpstr>المحسنات المعنوية   طباق سلب وطباق إيجاب .</vt:lpstr>
      <vt:lpstr>المحسنات المعنوية   الطباق اللفظي والطباق المعنوي.</vt:lpstr>
      <vt:lpstr>المحسنات المعنوية   الطباق اللفظي والطباق المعنوي.</vt:lpstr>
      <vt:lpstr>المحسنات المعنوية  (2- المقابلة) (1)</vt:lpstr>
      <vt:lpstr>المحسنات المعنوية  (المقابلة) (2)</vt:lpstr>
      <vt:lpstr>المحسنات المعنوية  (المقابلة) (3)</vt:lpstr>
      <vt:lpstr>المحسنات المعنوية  (3- التدبيج) (1)</vt:lpstr>
      <vt:lpstr>المحسنات المعنوية  (التدبيج) (2)</vt:lpstr>
      <vt:lpstr>تدريبات (1)</vt:lpstr>
      <vt:lpstr>تدريبات (2)</vt:lpstr>
      <vt:lpstr>تدريبات (3)</vt:lpstr>
      <vt:lpstr>Slide 23</vt:lpstr>
      <vt:lpstr>عرض مخصص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490</cp:revision>
  <dcterms:created xsi:type="dcterms:W3CDTF">2009-10-14T19:14:34Z</dcterms:created>
  <dcterms:modified xsi:type="dcterms:W3CDTF">2011-03-14T10:41:31Z</dcterms:modified>
</cp:coreProperties>
</file>