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30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266" r:id="rId15"/>
  </p:sldIdLst>
  <p:sldSz cx="9906000" cy="6858000" type="A4"/>
  <p:notesSz cx="6858000" cy="9144000"/>
  <p:custShowLst>
    <p:custShow name="عرض مخصص 1" id="0">
      <p:sldLst>
        <p:sld r:id="rId2"/>
        <p:sld r:id="rId3"/>
        <p:sld r:id="rId4"/>
        <p:sld r:id="rId5"/>
        <p:sld r:id="rId15"/>
      </p:sldLst>
    </p:custShow>
  </p:custShowLst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24600"/>
            <a:ext cx="533400" cy="3968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48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48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JO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البلاغة 2 (البيان والبديع)</a:t>
            </a:r>
            <a:endParaRPr lang="en-US" sz="36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JO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JO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JO" sz="3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فايز عارف القرعان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JO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الحادية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219200" y="3810000"/>
            <a:ext cx="7429500" cy="1752600"/>
          </a:xfrm>
        </p:spPr>
        <p:txBody>
          <a:bodyPr/>
          <a:lstStyle/>
          <a:p>
            <a:pPr eaLnBrk="1" hangingPunct="1"/>
            <a:endParaRPr lang="ar-JO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ar-JO" b="1" dirty="0" smtClean="0">
                <a:solidFill>
                  <a:schemeClr val="tx1"/>
                </a:solidFill>
                <a:cs typeface="Arial" pitchFamily="34" charset="0"/>
              </a:rPr>
              <a:t>علم البديع (2)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JO" b="1" u="sng" dirty="0" smtClean="0">
                <a:solidFill>
                  <a:srgbClr val="FF0000"/>
                </a:solidFill>
              </a:rPr>
              <a:t>المحسنات المعنوية:</a:t>
            </a:r>
          </a:p>
          <a:p>
            <a:pPr rtl="1"/>
            <a:r>
              <a:rPr lang="ar-JO" dirty="0" smtClean="0"/>
              <a:t>4- مراعاة النظير.</a:t>
            </a:r>
          </a:p>
          <a:p>
            <a:pPr rtl="1"/>
            <a:r>
              <a:rPr lang="ar-JO" dirty="0" smtClean="0"/>
              <a:t>5- تشابه الأطراف.</a:t>
            </a:r>
          </a:p>
          <a:p>
            <a:pPr rtl="1"/>
            <a:r>
              <a:rPr lang="ar-JO" dirty="0" smtClean="0"/>
              <a:t>6- </a:t>
            </a:r>
            <a:r>
              <a:rPr lang="ar-JO" dirty="0" err="1" smtClean="0"/>
              <a:t>التفويف</a:t>
            </a:r>
            <a:r>
              <a:rPr lang="ar-JO" dirty="0" smtClean="0"/>
              <a:t>.</a:t>
            </a:r>
          </a:p>
          <a:p>
            <a:pPr rtl="1"/>
            <a:r>
              <a:rPr lang="ar-JO" dirty="0" smtClean="0"/>
              <a:t>7- </a:t>
            </a:r>
            <a:r>
              <a:rPr lang="ar-JO" dirty="0" err="1" smtClean="0"/>
              <a:t>الإرصاد</a:t>
            </a:r>
            <a:r>
              <a:rPr lang="ar-JO" dirty="0" smtClean="0"/>
              <a:t>.</a:t>
            </a:r>
          </a:p>
          <a:p>
            <a:pPr rtl="1"/>
            <a:r>
              <a:rPr lang="ar-JO" dirty="0" smtClean="0"/>
              <a:t>8- </a:t>
            </a:r>
            <a:r>
              <a:rPr lang="ar-JO" dirty="0" err="1" smtClean="0"/>
              <a:t>المشاكلة</a:t>
            </a:r>
            <a:r>
              <a:rPr lang="ar-JO" dirty="0" smtClean="0"/>
              <a:t>.</a:t>
            </a:r>
          </a:p>
          <a:p>
            <a:pPr rtl="1"/>
            <a:r>
              <a:rPr lang="ar-JO" dirty="0" smtClean="0"/>
              <a:t>9- العكس والتبديل.</a:t>
            </a:r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600" dirty="0" smtClean="0"/>
              <a:t>المحسنات المعنوية </a:t>
            </a:r>
            <a:r>
              <a:rPr lang="ar-JO" sz="3200" dirty="0" smtClean="0"/>
              <a:t/>
            </a:r>
            <a:br>
              <a:rPr lang="ar-JO" sz="3200" dirty="0" smtClean="0"/>
            </a:br>
            <a:r>
              <a:rPr lang="ar-JO" sz="3600" dirty="0" smtClean="0"/>
              <a:t> (4- مراعاة النظير)</a:t>
            </a:r>
            <a:endParaRPr lang="ar-AE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4- </a:t>
            </a:r>
            <a:r>
              <a:rPr lang="ar-JO" sz="2800" dirty="0" smtClean="0">
                <a:solidFill>
                  <a:srgbClr val="FF0000"/>
                </a:solidFill>
              </a:rPr>
              <a:t>مراعاة النظير</a:t>
            </a:r>
            <a:r>
              <a:rPr lang="ar-JO" sz="2800" dirty="0" smtClean="0"/>
              <a:t>: أخذ عند البلاغيين عدداً من الأسماء هي: التوفيق، والتناسب, والائتلاف، والمؤاخاة.</a:t>
            </a:r>
          </a:p>
          <a:p>
            <a:pPr algn="just" rtl="1"/>
            <a:r>
              <a:rPr lang="ar-JO" sz="2800" dirty="0" smtClean="0"/>
              <a:t>مفهومه: هو أن يجمع المتكلم بين أمر وما يناسبه لا بالتضاد، والمناسبة هنا عامة سواء أكانت هذه المناسبة في اللفظ مع المعنى، أم في اللفظ مع اللفظ.</a:t>
            </a:r>
          </a:p>
          <a:p>
            <a:pPr algn="just" rtl="1"/>
            <a:r>
              <a:rPr lang="ar-JO" sz="2800" dirty="0" smtClean="0"/>
              <a:t>من أمثلة مناسبة اللفظ مع المعنى قوله صلى الله عليه وسلم: ”</a:t>
            </a:r>
            <a:r>
              <a:rPr lang="ar-JO" sz="2800" dirty="0" smtClean="0">
                <a:solidFill>
                  <a:srgbClr val="FF0000"/>
                </a:solidFill>
              </a:rPr>
              <a:t>ألا أخبركم بأهل الجنة: كل ضعيف </a:t>
            </a:r>
            <a:r>
              <a:rPr lang="ar-JO" sz="2800" dirty="0" err="1" smtClean="0">
                <a:solidFill>
                  <a:srgbClr val="FF0000"/>
                </a:solidFill>
              </a:rPr>
              <a:t>متضعف</a:t>
            </a:r>
            <a:r>
              <a:rPr lang="ar-JO" sz="2800" dirty="0" smtClean="0">
                <a:solidFill>
                  <a:srgbClr val="FF0000"/>
                </a:solidFill>
              </a:rPr>
              <a:t>، أغبر ذي </a:t>
            </a:r>
            <a:r>
              <a:rPr lang="ar-JO" sz="2800" dirty="0" err="1" smtClean="0">
                <a:solidFill>
                  <a:srgbClr val="FF0000"/>
                </a:solidFill>
              </a:rPr>
              <a:t>طمرين</a:t>
            </a:r>
            <a:r>
              <a:rPr lang="ar-JO" sz="2800" dirty="0" smtClean="0">
                <a:solidFill>
                  <a:srgbClr val="FF0000"/>
                </a:solidFill>
              </a:rPr>
              <a:t>، لا يؤبه </a:t>
            </a:r>
            <a:r>
              <a:rPr lang="ar-JO" sz="2800" dirty="0" err="1" smtClean="0">
                <a:solidFill>
                  <a:srgbClr val="FF0000"/>
                </a:solidFill>
              </a:rPr>
              <a:t>به</a:t>
            </a:r>
            <a:r>
              <a:rPr lang="ar-JO" sz="2800" dirty="0" smtClean="0">
                <a:solidFill>
                  <a:srgbClr val="FF0000"/>
                </a:solidFill>
              </a:rPr>
              <a:t>، لو أقسم على الله لأبره. ألا أخبركم بأهل النار: كل عُتُلٍّ </a:t>
            </a:r>
            <a:r>
              <a:rPr lang="ar-JO" sz="2800" dirty="0" err="1" smtClean="0">
                <a:solidFill>
                  <a:srgbClr val="FF0000"/>
                </a:solidFill>
              </a:rPr>
              <a:t>جواظ</a:t>
            </a:r>
            <a:r>
              <a:rPr lang="ar-JO" sz="2800" dirty="0" smtClean="0">
                <a:solidFill>
                  <a:srgbClr val="FF0000"/>
                </a:solidFill>
              </a:rPr>
              <a:t> متكبر</a:t>
            </a:r>
            <a:r>
              <a:rPr lang="ar-JO" sz="2800" dirty="0" smtClean="0"/>
              <a:t>“.</a:t>
            </a:r>
          </a:p>
          <a:p>
            <a:pPr algn="just" rtl="1"/>
            <a:r>
              <a:rPr lang="ar-JO" sz="2800" dirty="0" smtClean="0"/>
              <a:t>جاءت في الحديث ألفاظ سهلة رقيقة تتناسب مع أهل الجنة، وألفاظ جزلة شديدة تتناسب مع أهل النار، فكانت هذه الألفاظ متناسبة مع معانيها.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dirty="0"/>
          </a:p>
        </p:txBody>
      </p:sp>
      <p:sp>
        <p:nvSpPr>
          <p:cNvPr id="4" name="مستطيل 3"/>
          <p:cNvSpPr/>
          <p:nvPr/>
        </p:nvSpPr>
        <p:spPr>
          <a:xfrm>
            <a:off x="5029200" y="6324600"/>
            <a:ext cx="31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1D16D93-8795-4AD6-9A1F-54CC01E741BE}" type="slidenum">
              <a:rPr lang="ar-SA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 (4- مراعاة النظير).</a:t>
            </a:r>
            <a:endParaRPr lang="ar-AE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ومن أمثلة مناسبة اللفظ مع اللفظ قوله تعالى: ”</a:t>
            </a:r>
            <a:r>
              <a:rPr lang="ar-JO" sz="2800" dirty="0" smtClean="0">
                <a:solidFill>
                  <a:srgbClr val="FF0000"/>
                </a:solidFill>
              </a:rPr>
              <a:t>الشمس</a:t>
            </a:r>
            <a:r>
              <a:rPr lang="ar-JO" sz="2800" dirty="0" smtClean="0"/>
              <a:t> </a:t>
            </a:r>
            <a:r>
              <a:rPr lang="ar-JO" sz="2800" dirty="0" smtClean="0">
                <a:solidFill>
                  <a:srgbClr val="FF0000"/>
                </a:solidFill>
              </a:rPr>
              <a:t>والقمر</a:t>
            </a:r>
            <a:r>
              <a:rPr lang="ar-JO" sz="2800" dirty="0" smtClean="0"/>
              <a:t> بحسبان، </a:t>
            </a:r>
            <a:r>
              <a:rPr lang="ar-JO" sz="2800" dirty="0" smtClean="0">
                <a:solidFill>
                  <a:srgbClr val="FF0000"/>
                </a:solidFill>
              </a:rPr>
              <a:t>والنجم</a:t>
            </a:r>
            <a:r>
              <a:rPr lang="ar-JO" sz="2800" dirty="0" smtClean="0"/>
              <a:t> </a:t>
            </a:r>
            <a:r>
              <a:rPr lang="ar-JO" sz="2800" dirty="0" smtClean="0">
                <a:solidFill>
                  <a:srgbClr val="FF0000"/>
                </a:solidFill>
              </a:rPr>
              <a:t>والشجر</a:t>
            </a:r>
            <a:r>
              <a:rPr lang="ar-JO" sz="2800" dirty="0" smtClean="0"/>
              <a:t> يسجدان“. لفظ الشمس يتناسب مع لفظ القمر في الإضاءة ليلاً أو في كونهما من أجرام السماء، ولفظ النجم بمعنى العشب يتناسب مع لفظ الشجر في كونهما من النبات.</a:t>
            </a:r>
          </a:p>
          <a:p>
            <a:pPr algn="just" rtl="1"/>
            <a:r>
              <a:rPr lang="ar-JO" sz="2800" dirty="0" smtClean="0"/>
              <a:t>ومنها: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قوله صلى الله عليه وسلم: ”ذو الوجهين في الدنيا ذو اللسانيين في الآخرة“.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أنتم بنو طه، ونون، والضحى	وبنو تبارك والكتاب المحكم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وبنو </a:t>
            </a:r>
            <a:r>
              <a:rPr lang="ar-JO" sz="2800" dirty="0" err="1" smtClean="0"/>
              <a:t>الأباطح</a:t>
            </a:r>
            <a:r>
              <a:rPr lang="ar-JO" sz="2800" dirty="0" smtClean="0"/>
              <a:t>، والمشاعر، والصفا	والركن، والبيت العتيق، وزمزم</a:t>
            </a:r>
          </a:p>
          <a:p>
            <a:pPr algn="just" rtl="1"/>
            <a:endParaRPr lang="ar-JO" sz="2800" dirty="0" smtClean="0"/>
          </a:p>
          <a:p>
            <a:r>
              <a:rPr lang="ar-JO" dirty="0" smtClean="0"/>
              <a:t> </a:t>
            </a:r>
            <a:endParaRPr lang="ar-A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600" dirty="0" smtClean="0"/>
              <a:t>المحسنات المعنوية </a:t>
            </a:r>
            <a:br>
              <a:rPr lang="ar-JO" sz="3600" dirty="0" smtClean="0"/>
            </a:br>
            <a:r>
              <a:rPr lang="ar-JO" sz="3600" dirty="0" smtClean="0"/>
              <a:t>(5- تشابه الأطراف)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5- </a:t>
            </a:r>
            <a:r>
              <a:rPr lang="ar-JO" sz="2800" dirty="0" smtClean="0">
                <a:solidFill>
                  <a:srgbClr val="FF0000"/>
                </a:solidFill>
              </a:rPr>
              <a:t>تشابه الأطراف</a:t>
            </a:r>
            <a:r>
              <a:rPr lang="ar-JO" sz="2800" dirty="0" smtClean="0"/>
              <a:t>: هو في الشعر أن يعيد الشاعر لفظة القافية في أول البيت الذي يليها، وأما في النثر فهو أن يعيد الناثر آخر لفظة في الجملة في أول الجملة التي تليها.</a:t>
            </a:r>
          </a:p>
          <a:p>
            <a:pPr algn="just" rtl="1"/>
            <a:r>
              <a:rPr lang="ar-JO" sz="2800" dirty="0" smtClean="0"/>
              <a:t>- مثاله في الشعر قول ليلى </a:t>
            </a:r>
            <a:r>
              <a:rPr lang="ar-JO" sz="2800" dirty="0" err="1" smtClean="0"/>
              <a:t>الأخيلية</a:t>
            </a:r>
            <a:r>
              <a:rPr lang="ar-JO" sz="2800" dirty="0" smtClean="0"/>
              <a:t> تمدح الحجاج بن يوسف الثقفي:</a:t>
            </a:r>
          </a:p>
          <a:p>
            <a:pPr algn="just" rtl="1"/>
            <a:r>
              <a:rPr lang="ar-JO" sz="2800" dirty="0" smtClean="0"/>
              <a:t>	إذا نزل الحجاج أرضاً مريــضة	تتبع أقصى دائها </a:t>
            </a:r>
            <a:r>
              <a:rPr lang="ar-JO" sz="2800" dirty="0" smtClean="0">
                <a:solidFill>
                  <a:srgbClr val="FF0000"/>
                </a:solidFill>
              </a:rPr>
              <a:t>فشفــــــاها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dirty="0" smtClean="0">
                <a:solidFill>
                  <a:srgbClr val="FF0000"/>
                </a:solidFill>
              </a:rPr>
              <a:t>شفاها</a:t>
            </a:r>
            <a:r>
              <a:rPr lang="ar-JO" sz="2800" dirty="0" smtClean="0"/>
              <a:t> من الداء العضال الذي </a:t>
            </a:r>
            <a:r>
              <a:rPr lang="ar-JO" sz="2800" dirty="0" err="1" smtClean="0"/>
              <a:t>بها</a:t>
            </a:r>
            <a:r>
              <a:rPr lang="ar-JO" sz="2800" dirty="0" smtClean="0"/>
              <a:t>	غلام إذا هز القناة </a:t>
            </a:r>
            <a:r>
              <a:rPr lang="ar-JO" sz="2800" dirty="0" smtClean="0">
                <a:solidFill>
                  <a:srgbClr val="FF0000"/>
                </a:solidFill>
              </a:rPr>
              <a:t>سقـــــاها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dirty="0" smtClean="0">
                <a:solidFill>
                  <a:srgbClr val="FF0000"/>
                </a:solidFill>
              </a:rPr>
              <a:t>سقاها</a:t>
            </a:r>
            <a:r>
              <a:rPr lang="ar-JO" sz="2800" dirty="0" smtClean="0"/>
              <a:t> فرواها بشرب </a:t>
            </a:r>
            <a:r>
              <a:rPr lang="ar-JO" sz="2800" dirty="0" err="1" smtClean="0"/>
              <a:t>سجالـــــــها</a:t>
            </a:r>
            <a:r>
              <a:rPr lang="ar-JO" sz="2800" dirty="0" smtClean="0"/>
              <a:t>	دماء رجال يحلبون ضراها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 (5- تشابه الأطراف)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- ومنه قول أبي نواس: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dirty="0" err="1" smtClean="0"/>
              <a:t>خزيمةٌ</a:t>
            </a:r>
            <a:r>
              <a:rPr lang="ar-JO" sz="2800" dirty="0" smtClean="0"/>
              <a:t> خيرُ بني </a:t>
            </a:r>
            <a:r>
              <a:rPr lang="ar-JO" sz="2800" dirty="0" err="1" smtClean="0"/>
              <a:t>خازم</a:t>
            </a:r>
            <a:r>
              <a:rPr lang="ar-JO" sz="2800" dirty="0" smtClean="0"/>
              <a:t>	</a:t>
            </a:r>
            <a:r>
              <a:rPr lang="ar-JO" sz="2800" dirty="0" err="1" smtClean="0"/>
              <a:t>وخازمٌ</a:t>
            </a:r>
            <a:r>
              <a:rPr lang="ar-JO" sz="2800" dirty="0" smtClean="0"/>
              <a:t> خير بني </a:t>
            </a:r>
            <a:r>
              <a:rPr lang="ar-JO" sz="2800" dirty="0" err="1" smtClean="0">
                <a:solidFill>
                  <a:srgbClr val="FF0000"/>
                </a:solidFill>
              </a:rPr>
              <a:t>دارم</a:t>
            </a:r>
            <a:endParaRPr lang="ar-JO" sz="2800" dirty="0" smtClean="0">
              <a:solidFill>
                <a:srgbClr val="FF0000"/>
              </a:solidFill>
            </a:endParaRPr>
          </a:p>
          <a:p>
            <a:pPr algn="just" rtl="1"/>
            <a:r>
              <a:rPr lang="ar-JO" sz="2800" dirty="0" smtClean="0"/>
              <a:t>	</a:t>
            </a:r>
            <a:r>
              <a:rPr lang="ar-JO" sz="2800" dirty="0" err="1" smtClean="0">
                <a:solidFill>
                  <a:srgbClr val="FF0000"/>
                </a:solidFill>
              </a:rPr>
              <a:t>ودارمٌ</a:t>
            </a:r>
            <a:r>
              <a:rPr lang="ar-JO" sz="2800" dirty="0" smtClean="0"/>
              <a:t> خير تميم ومــا	مثل تميم في بنـي آدمِ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ومن النثر قوله تعالى: ”وعْدَ الله لا يخلف الله وعده، ولكنّ أكثر الناس لا </a:t>
            </a:r>
            <a:r>
              <a:rPr lang="ar-JO" sz="2800" dirty="0" smtClean="0">
                <a:solidFill>
                  <a:srgbClr val="FF0000"/>
                </a:solidFill>
              </a:rPr>
              <a:t>يعلمون</a:t>
            </a:r>
            <a:r>
              <a:rPr lang="ar-JO" sz="2800" dirty="0" smtClean="0"/>
              <a:t>، </a:t>
            </a:r>
            <a:r>
              <a:rPr lang="ar-JO" sz="2800" dirty="0" smtClean="0">
                <a:solidFill>
                  <a:srgbClr val="FF0000"/>
                </a:solidFill>
              </a:rPr>
              <a:t>يعلمون</a:t>
            </a:r>
            <a:r>
              <a:rPr lang="ar-JO" sz="2800" dirty="0" smtClean="0"/>
              <a:t> ظاهراً من الحياة الدنيا“.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وقوله تعالى: ”الله نور السموات والأرض مثل نوره كمشكاة فيها </a:t>
            </a:r>
            <a:r>
              <a:rPr lang="ar-JO" sz="2800" dirty="0" smtClean="0">
                <a:solidFill>
                  <a:srgbClr val="FF0000"/>
                </a:solidFill>
              </a:rPr>
              <a:t>مصباح</a:t>
            </a:r>
            <a:r>
              <a:rPr lang="ar-JO" sz="2800" dirty="0" smtClean="0"/>
              <a:t>، </a:t>
            </a:r>
            <a:r>
              <a:rPr lang="ar-JO" sz="2800" dirty="0" smtClean="0">
                <a:solidFill>
                  <a:srgbClr val="FF0000"/>
                </a:solidFill>
              </a:rPr>
              <a:t>المصباح</a:t>
            </a:r>
            <a:r>
              <a:rPr lang="ar-JO" sz="2800" dirty="0" smtClean="0"/>
              <a:t> في </a:t>
            </a:r>
            <a:r>
              <a:rPr lang="ar-JO" sz="2800" dirty="0" smtClean="0">
                <a:solidFill>
                  <a:srgbClr val="FF0000"/>
                </a:solidFill>
              </a:rPr>
              <a:t>زجاجة</a:t>
            </a:r>
            <a:r>
              <a:rPr lang="ar-JO" sz="2800" dirty="0" smtClean="0"/>
              <a:t>، </a:t>
            </a:r>
            <a:r>
              <a:rPr lang="ar-JO" sz="2800" dirty="0" smtClean="0">
                <a:solidFill>
                  <a:srgbClr val="FF0000"/>
                </a:solidFill>
              </a:rPr>
              <a:t>الزجاجة</a:t>
            </a:r>
            <a:r>
              <a:rPr lang="ar-JO" sz="2800" dirty="0" smtClean="0"/>
              <a:t> كأنها كوكب دري“.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(6- </a:t>
            </a:r>
            <a:r>
              <a:rPr lang="ar-JO" sz="3200" dirty="0" err="1" smtClean="0"/>
              <a:t>التفويف</a:t>
            </a:r>
            <a:r>
              <a:rPr lang="ar-JO" sz="3200" dirty="0" smtClean="0"/>
              <a:t>)</a:t>
            </a:r>
            <a:r>
              <a:rPr lang="ar-JO" dirty="0" smtClean="0"/>
              <a:t>.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>
                <a:solidFill>
                  <a:srgbClr val="FF0000"/>
                </a:solidFill>
              </a:rPr>
              <a:t>6- </a:t>
            </a:r>
            <a:r>
              <a:rPr lang="ar-JO" sz="2800" dirty="0" err="1" smtClean="0">
                <a:solidFill>
                  <a:srgbClr val="FF0000"/>
                </a:solidFill>
              </a:rPr>
              <a:t>التفويف</a:t>
            </a:r>
            <a:r>
              <a:rPr lang="ar-JO" sz="2800" dirty="0" smtClean="0"/>
              <a:t>: هو أن يأتي المتكلم بفنون بلاغية شتى، كل فن في جملة منفصلة، مع تساوي الجمل في الوزن.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مثاله قوله تعالى: ”الذي خلقني فهو </a:t>
            </a:r>
            <a:r>
              <a:rPr lang="ar-JO" sz="2800" dirty="0" err="1" smtClean="0"/>
              <a:t>يَهدين</a:t>
            </a:r>
            <a:r>
              <a:rPr lang="ar-JO" sz="2800" dirty="0" smtClean="0"/>
              <a:t>، والذي هو يطعمني </a:t>
            </a:r>
            <a:r>
              <a:rPr lang="ar-JO" sz="2800" dirty="0" err="1" smtClean="0"/>
              <a:t>ويسقين</a:t>
            </a:r>
            <a:r>
              <a:rPr lang="ar-JO" sz="2800" dirty="0" smtClean="0"/>
              <a:t>، وإذا مرضت فهو </a:t>
            </a:r>
            <a:r>
              <a:rPr lang="ar-JO" sz="2800" dirty="0" err="1" smtClean="0"/>
              <a:t>يَشفين</a:t>
            </a:r>
            <a:r>
              <a:rPr lang="ar-JO" sz="2800" dirty="0" smtClean="0"/>
              <a:t>، والذي </a:t>
            </a:r>
            <a:r>
              <a:rPr lang="ar-JO" sz="2800" dirty="0" err="1" smtClean="0"/>
              <a:t>يميتني</a:t>
            </a:r>
            <a:r>
              <a:rPr lang="ar-JO" sz="2800" dirty="0" smtClean="0"/>
              <a:t> ثم </a:t>
            </a:r>
            <a:r>
              <a:rPr lang="ar-JO" sz="2800" dirty="0" err="1" smtClean="0"/>
              <a:t>يحيين</a:t>
            </a:r>
            <a:r>
              <a:rPr lang="ar-JO" sz="2800" dirty="0" smtClean="0"/>
              <a:t>، والذي أطمع أن يغفر لي خطيئتي يوم الدين, رب هب لي حكماً وألحقني بالصالحين“.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وقوله تعالى: ”تولج الليل بالنهار، </a:t>
            </a:r>
            <a:r>
              <a:rPr lang="ar-JO" sz="2800" dirty="0" err="1" smtClean="0"/>
              <a:t>وتولج</a:t>
            </a:r>
            <a:r>
              <a:rPr lang="ar-JO" sz="2800" dirty="0" smtClean="0"/>
              <a:t> النهار بالليل، وتخرج الحيّ من الميّت، وتخرج الميت من الحي“.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dirty="0" smtClean="0"/>
              <a:t> </a:t>
            </a:r>
            <a:r>
              <a:rPr lang="ar-JO" sz="3200" dirty="0" smtClean="0"/>
              <a:t>(7- الأرصاد) .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7- </a:t>
            </a:r>
            <a:r>
              <a:rPr lang="ar-JO" sz="2800" b="1" u="sng" dirty="0" smtClean="0">
                <a:solidFill>
                  <a:srgbClr val="FF0000"/>
                </a:solidFill>
              </a:rPr>
              <a:t>الأرصاد</a:t>
            </a:r>
            <a:r>
              <a:rPr lang="ar-JO" sz="2800" dirty="0" smtClean="0">
                <a:solidFill>
                  <a:srgbClr val="FF0000"/>
                </a:solidFill>
              </a:rPr>
              <a:t> وقد سماه بعض البلاغيين (</a:t>
            </a:r>
            <a:r>
              <a:rPr lang="ar-JO" sz="2800" b="1" u="sng" dirty="0" smtClean="0">
                <a:solidFill>
                  <a:srgbClr val="FF0000"/>
                </a:solidFill>
              </a:rPr>
              <a:t>التسهيم</a:t>
            </a:r>
            <a:r>
              <a:rPr lang="ar-JO" sz="2800" dirty="0" smtClean="0">
                <a:solidFill>
                  <a:srgbClr val="FF0000"/>
                </a:solidFill>
              </a:rPr>
              <a:t>): </a:t>
            </a:r>
            <a:r>
              <a:rPr lang="ar-JO" sz="2800" dirty="0" smtClean="0"/>
              <a:t>وهو أن يكون ما تقدم من الكلام دليلاً على ما يتأخر منه.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مثاله قوله تعالى: ”مثل الذين اتخذوا من دون الله أولياء كمثل العنكبوت اتخذت بيتاً وإن </a:t>
            </a:r>
            <a:r>
              <a:rPr lang="ar-JO" sz="2800" u="sng" dirty="0" smtClean="0"/>
              <a:t>أوهن البيوت </a:t>
            </a:r>
            <a:r>
              <a:rPr lang="ar-JO" sz="2800" dirty="0" smtClean="0">
                <a:solidFill>
                  <a:srgbClr val="FF0000"/>
                </a:solidFill>
              </a:rPr>
              <a:t>لبيت العنكبوت</a:t>
            </a:r>
            <a:r>
              <a:rPr lang="ar-JO" sz="2800" dirty="0" smtClean="0"/>
              <a:t>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وقوله تعالى: ”فمنهم من أرسلنا عليه حاصباً ومنهم من أخذته الصيحة ومنهم من خسفنا </a:t>
            </a:r>
            <a:r>
              <a:rPr lang="ar-JO" sz="2800" dirty="0" err="1" smtClean="0"/>
              <a:t>به</a:t>
            </a:r>
            <a:r>
              <a:rPr lang="ar-JO" sz="2800" dirty="0" smtClean="0"/>
              <a:t> الأرض ومنهم من أغرقنا وما كان الله ليظلمهم ولكن كانوا أنفسهم يظلمون“.</a:t>
            </a:r>
          </a:p>
          <a:p>
            <a:pPr algn="just" rtl="1">
              <a:buFontTx/>
              <a:buChar char="-"/>
            </a:pPr>
            <a:r>
              <a:rPr lang="ar-JO" sz="2800" dirty="0" err="1" smtClean="0"/>
              <a:t>ولربما</a:t>
            </a:r>
            <a:r>
              <a:rPr lang="ar-JO" sz="2800" dirty="0" smtClean="0"/>
              <a:t> اعتصم الحليم بجاهل		لا </a:t>
            </a:r>
            <a:r>
              <a:rPr lang="ar-JO" sz="2800" u="sng" dirty="0" smtClean="0"/>
              <a:t>خير في يمنى </a:t>
            </a:r>
            <a:r>
              <a:rPr lang="ar-JO" sz="2800" dirty="0" smtClean="0">
                <a:solidFill>
                  <a:srgbClr val="FF0000"/>
                </a:solidFill>
              </a:rPr>
              <a:t>بغير يسار</a:t>
            </a:r>
          </a:p>
          <a:p>
            <a:pPr algn="just" rtl="1">
              <a:buFontTx/>
              <a:buChar char="-"/>
            </a:pPr>
            <a:r>
              <a:rPr lang="ar-JO" sz="2800" u="sng" dirty="0" smtClean="0"/>
              <a:t>وأعلم ما في اليوم والأمس قبله</a:t>
            </a:r>
            <a:r>
              <a:rPr lang="ar-JO" sz="2800" dirty="0" smtClean="0">
                <a:solidFill>
                  <a:srgbClr val="FF0000"/>
                </a:solidFill>
              </a:rPr>
              <a:t>	ولكنني عن علم ما في غد عم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(8- </a:t>
            </a:r>
            <a:r>
              <a:rPr lang="ar-JO" sz="3200" dirty="0" err="1" smtClean="0"/>
              <a:t>المشاكلة</a:t>
            </a:r>
            <a:r>
              <a:rPr lang="ar-JO" sz="3200" dirty="0" smtClean="0"/>
              <a:t>).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err="1" smtClean="0">
                <a:solidFill>
                  <a:srgbClr val="FF0000"/>
                </a:solidFill>
              </a:rPr>
              <a:t>المشاكلة</a:t>
            </a:r>
            <a:r>
              <a:rPr lang="ar-JO" sz="2800" dirty="0" smtClean="0"/>
              <a:t>: هي ذكر الشيء بلفظ غيره لوقوعه في صحبته تحقيقاً أو تقديراً.</a:t>
            </a:r>
          </a:p>
          <a:p>
            <a:pPr algn="just" rtl="1"/>
            <a:r>
              <a:rPr lang="ar-JO" sz="2800" dirty="0" smtClean="0"/>
              <a:t>1- </a:t>
            </a:r>
            <a:r>
              <a:rPr lang="ar-JO" sz="2800" dirty="0" err="1" smtClean="0">
                <a:solidFill>
                  <a:srgbClr val="FF0000"/>
                </a:solidFill>
              </a:rPr>
              <a:t>المشاكلة</a:t>
            </a:r>
            <a:r>
              <a:rPr lang="ar-JO" sz="2800" dirty="0" smtClean="0">
                <a:solidFill>
                  <a:srgbClr val="FF0000"/>
                </a:solidFill>
              </a:rPr>
              <a:t> </a:t>
            </a:r>
            <a:r>
              <a:rPr lang="ar-JO" sz="2800" dirty="0" err="1" smtClean="0">
                <a:solidFill>
                  <a:srgbClr val="FF0000"/>
                </a:solidFill>
              </a:rPr>
              <a:t>التحقيقية</a:t>
            </a:r>
            <a:r>
              <a:rPr lang="ar-JO" sz="2800" dirty="0" smtClean="0"/>
              <a:t>: هي التي يتحقق فيها لفظ المصاحب للفظ </a:t>
            </a:r>
            <a:r>
              <a:rPr lang="ar-JO" sz="2800" dirty="0" err="1" smtClean="0"/>
              <a:t>المشاكلة</a:t>
            </a:r>
            <a:r>
              <a:rPr lang="ar-JO" sz="2800" dirty="0" smtClean="0"/>
              <a:t>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مثالها قوله تعالى: ”وجزاء سيئة </a:t>
            </a:r>
            <a:r>
              <a:rPr lang="ar-JO" sz="2800" dirty="0" smtClean="0">
                <a:solidFill>
                  <a:srgbClr val="FF0000"/>
                </a:solidFill>
              </a:rPr>
              <a:t>سيئة</a:t>
            </a:r>
            <a:r>
              <a:rPr lang="ar-JO" sz="2800" dirty="0" smtClean="0"/>
              <a:t> مثلها“.</a:t>
            </a:r>
          </a:p>
          <a:p>
            <a:pPr algn="just" rtl="1"/>
            <a:r>
              <a:rPr lang="ar-JO" sz="2800" dirty="0" smtClean="0"/>
              <a:t>	وقعت </a:t>
            </a:r>
            <a:r>
              <a:rPr lang="ar-JO" sz="2800" dirty="0" err="1" smtClean="0"/>
              <a:t>المشاكلة</a:t>
            </a:r>
            <a:r>
              <a:rPr lang="ar-JO" sz="2800" dirty="0" smtClean="0"/>
              <a:t> في اللفظ الثاني (</a:t>
            </a:r>
            <a:r>
              <a:rPr lang="ar-JO" sz="2800" dirty="0" smtClean="0">
                <a:solidFill>
                  <a:srgbClr val="FF0000"/>
                </a:solidFill>
              </a:rPr>
              <a:t>سيئة</a:t>
            </a:r>
            <a:r>
              <a:rPr lang="ar-JO" sz="2800" dirty="0" smtClean="0"/>
              <a:t>) إذ الأصل أن يكون هذا اللفظ (عقوبة) ولكن مجيء معنى العقوبة مصاحباً للفظ سيئة الأول جاز أن </a:t>
            </a:r>
            <a:r>
              <a:rPr lang="ar-JO" sz="2800" dirty="0" err="1" smtClean="0"/>
              <a:t>يشاكله</a:t>
            </a:r>
            <a:r>
              <a:rPr lang="ar-JO" sz="2800" dirty="0" smtClean="0"/>
              <a:t>، وقد جاءت </a:t>
            </a:r>
            <a:r>
              <a:rPr lang="ar-JO" sz="2800" dirty="0" err="1" smtClean="0"/>
              <a:t>المشاكلة</a:t>
            </a:r>
            <a:r>
              <a:rPr lang="ar-JO" sz="2800" dirty="0" smtClean="0"/>
              <a:t> </a:t>
            </a:r>
            <a:r>
              <a:rPr lang="ar-JO" sz="2800" dirty="0" err="1" smtClean="0"/>
              <a:t>تحقيقية</a:t>
            </a:r>
            <a:r>
              <a:rPr lang="ar-JO" sz="2800" dirty="0" smtClean="0"/>
              <a:t> لأن اللفظ الأول (سيئة) قد ذكر في التركيب.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 (8- </a:t>
            </a:r>
            <a:r>
              <a:rPr lang="ar-JO" sz="3200" dirty="0" err="1" smtClean="0"/>
              <a:t>المشاكلة</a:t>
            </a:r>
            <a:r>
              <a:rPr lang="ar-JO" sz="3200" dirty="0" smtClean="0"/>
              <a:t>).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ومن </a:t>
            </a:r>
            <a:r>
              <a:rPr lang="ar-JO" sz="2800" dirty="0" err="1" smtClean="0"/>
              <a:t>المشاكلات</a:t>
            </a:r>
            <a:r>
              <a:rPr lang="ar-JO" sz="2800" dirty="0" smtClean="0"/>
              <a:t> </a:t>
            </a:r>
            <a:r>
              <a:rPr lang="ar-JO" sz="2800" dirty="0" err="1" smtClean="0"/>
              <a:t>التحقيقية</a:t>
            </a:r>
            <a:r>
              <a:rPr lang="ar-JO" sz="2800" dirty="0" smtClean="0"/>
              <a:t>: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قال تعالى: ”تعلم ما في نفسي ولا أعلم ما في </a:t>
            </a:r>
            <a:r>
              <a:rPr lang="ar-JO" sz="2800" dirty="0" smtClean="0">
                <a:solidFill>
                  <a:srgbClr val="FF0000"/>
                </a:solidFill>
              </a:rPr>
              <a:t>نفسك</a:t>
            </a:r>
            <a:r>
              <a:rPr lang="ar-JO" sz="2800" dirty="0" smtClean="0"/>
              <a:t>“. ما عندك.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قال تعالى: ”فمن اعتدى عليكم فاعتدوا عليه بمثل ما اعتدى عليكم“.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قال تعالى: ”هل جزاء الإحسان إلا الإحسان؟“.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ألا لا يجهلن أحد علينا	فنجهلَ فوق جهل الجاهلين.</a:t>
            </a:r>
          </a:p>
          <a:p>
            <a:pPr algn="just" rtl="1">
              <a:buFontTx/>
              <a:buChar char="-"/>
            </a:pPr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en-US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 (8- </a:t>
            </a:r>
            <a:r>
              <a:rPr lang="ar-JO" sz="3200" dirty="0" err="1" smtClean="0"/>
              <a:t>المشاكلة</a:t>
            </a:r>
            <a:r>
              <a:rPr lang="ar-JO" sz="3200" dirty="0" smtClean="0"/>
              <a:t>).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2- </a:t>
            </a:r>
            <a:r>
              <a:rPr lang="ar-JO" sz="2800" dirty="0" err="1" smtClean="0">
                <a:solidFill>
                  <a:srgbClr val="FF0000"/>
                </a:solidFill>
              </a:rPr>
              <a:t>المشاكلة</a:t>
            </a:r>
            <a:r>
              <a:rPr lang="ar-JO" sz="2800" dirty="0" smtClean="0">
                <a:solidFill>
                  <a:srgbClr val="FF0000"/>
                </a:solidFill>
              </a:rPr>
              <a:t> التقديرية</a:t>
            </a:r>
            <a:r>
              <a:rPr lang="ar-JO" sz="2800" dirty="0" smtClean="0"/>
              <a:t>: وهي أن يكون اللفظ المُشاكَلُ محذوفاً ومقدراً بقرينة ما، ولا يذكر فيها إلا اللفظ المشاكِل.</a:t>
            </a:r>
          </a:p>
          <a:p>
            <a:pPr algn="just" rtl="1"/>
            <a:r>
              <a:rPr lang="ar-JO" sz="2800" dirty="0" smtClean="0"/>
              <a:t>- مثالها ما جاء في القرآن الكريم رداً على بعض المسلمين الذي طلبوا من الرسول – صلى الله عليه وسلم- أن يكون لهم صبغ كصبغ النصارى في تطهير أبنائم، قال تعالى: ”</a:t>
            </a:r>
            <a:r>
              <a:rPr lang="ar-JO" sz="2800" dirty="0" smtClean="0">
                <a:solidFill>
                  <a:srgbClr val="FF0000"/>
                </a:solidFill>
              </a:rPr>
              <a:t>صبغةَ الله </a:t>
            </a:r>
            <a:r>
              <a:rPr lang="ar-JO" sz="2800" dirty="0" smtClean="0"/>
              <a:t>ومن أحسن من الله صبغة“. أي تطهير الله.</a:t>
            </a:r>
          </a:p>
          <a:p>
            <a:pPr algn="just" rtl="1"/>
            <a:r>
              <a:rPr lang="ar-JO" sz="2800" dirty="0" smtClean="0"/>
              <a:t>ومنه قول شاعر رأى والي مدينة يغرس شجراً لتزيين مدينته: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dirty="0" smtClean="0">
                <a:solidFill>
                  <a:srgbClr val="FF0000"/>
                </a:solidFill>
              </a:rPr>
              <a:t>اغرس</a:t>
            </a:r>
            <a:r>
              <a:rPr lang="ar-JO" sz="2800" dirty="0" smtClean="0"/>
              <a:t> من الفعل الجميل </a:t>
            </a:r>
            <a:r>
              <a:rPr lang="ar-JO" sz="2800" dirty="0" err="1" smtClean="0"/>
              <a:t>غرائساً</a:t>
            </a:r>
            <a:r>
              <a:rPr lang="ar-JO" sz="2800" dirty="0" smtClean="0"/>
              <a:t>	فإذا عزلت فإنها لا تعزل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المحسنات المعنوية </a:t>
            </a:r>
            <a:br>
              <a:rPr lang="ar-JO" sz="3200" dirty="0" smtClean="0"/>
            </a:br>
            <a:r>
              <a:rPr lang="ar-JO" sz="3200" dirty="0" smtClean="0"/>
              <a:t>(9- العكس والتبديل)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9- العكس والتبديل: وهو أن يقدم المتكلم جزءاً من الكلام ثم يؤخره.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مثاله قوله تعالى: ”ما يفتح الله للناس من رحمة فلا </a:t>
            </a:r>
            <a:r>
              <a:rPr lang="ar-JO" sz="2800" dirty="0" smtClean="0">
                <a:solidFill>
                  <a:srgbClr val="FF0000"/>
                </a:solidFill>
              </a:rPr>
              <a:t>ممسك</a:t>
            </a:r>
            <a:r>
              <a:rPr lang="ar-JO" sz="2800" dirty="0" smtClean="0"/>
              <a:t> لها، وما </a:t>
            </a:r>
            <a:r>
              <a:rPr lang="ar-JO" sz="2800" dirty="0" smtClean="0">
                <a:solidFill>
                  <a:srgbClr val="FF0000"/>
                </a:solidFill>
              </a:rPr>
              <a:t>يمسك</a:t>
            </a:r>
            <a:r>
              <a:rPr lang="ar-JO" sz="2800" dirty="0" smtClean="0"/>
              <a:t> فلا مرسلَ له من بعده“.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قال تعالى: ”تولج </a:t>
            </a:r>
            <a:r>
              <a:rPr lang="ar-JO" sz="2800" dirty="0" smtClean="0">
                <a:solidFill>
                  <a:srgbClr val="FF0000"/>
                </a:solidFill>
              </a:rPr>
              <a:t>الليل</a:t>
            </a:r>
            <a:r>
              <a:rPr lang="ar-JO" sz="2800" dirty="0" smtClean="0"/>
              <a:t> في </a:t>
            </a:r>
            <a:r>
              <a:rPr lang="ar-JO" sz="2800" u="sng" dirty="0" smtClean="0">
                <a:solidFill>
                  <a:srgbClr val="FF0000"/>
                </a:solidFill>
              </a:rPr>
              <a:t>النهار</a:t>
            </a:r>
            <a:r>
              <a:rPr lang="ar-JO" sz="2800" dirty="0" smtClean="0"/>
              <a:t> </a:t>
            </a:r>
            <a:r>
              <a:rPr lang="ar-JO" sz="2800" dirty="0" err="1" smtClean="0"/>
              <a:t>وتولج</a:t>
            </a:r>
            <a:r>
              <a:rPr lang="ar-JO" sz="2800" dirty="0" smtClean="0"/>
              <a:t> </a:t>
            </a:r>
            <a:r>
              <a:rPr lang="ar-JO" sz="2800" u="sng" dirty="0" smtClean="0">
                <a:solidFill>
                  <a:srgbClr val="FF0000"/>
                </a:solidFill>
              </a:rPr>
              <a:t>النهار</a:t>
            </a:r>
            <a:r>
              <a:rPr lang="ar-JO" sz="2800" dirty="0" smtClean="0"/>
              <a:t> في </a:t>
            </a:r>
            <a:r>
              <a:rPr lang="ar-JO" sz="2800" dirty="0" smtClean="0">
                <a:solidFill>
                  <a:srgbClr val="FF0000"/>
                </a:solidFill>
              </a:rPr>
              <a:t>الليل</a:t>
            </a:r>
            <a:r>
              <a:rPr lang="ar-JO" sz="2800" dirty="0" smtClean="0"/>
              <a:t>“.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ويجمع المال غير آكله	ويأكل المال غير من جمعهْ</a:t>
            </a:r>
          </a:p>
          <a:p>
            <a:pPr algn="just" rtl="1"/>
            <a:r>
              <a:rPr lang="ar-JO" sz="2800" dirty="0" smtClean="0"/>
              <a:t>	ويقطع الثوب غير لابسه	ويلبس الثوب غير من قطعهْ</a:t>
            </a:r>
          </a:p>
          <a:p>
            <a:pPr algn="just" rtl="1"/>
            <a:r>
              <a:rPr lang="ar-JO" sz="2800" dirty="0" smtClean="0"/>
              <a:t>- قال عليه السلام: ”جار الدار أحق بدار الجار“.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2769</TotalTime>
  <Words>716</Words>
  <Application>Microsoft Office PowerPoint</Application>
  <PresentationFormat>A4 Paper (210x297 mm)‎</PresentationFormat>
  <Paragraphs>124</Paragraphs>
  <Slides>14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  <vt:variant>
        <vt:lpstr>عروض مخصصة</vt:lpstr>
      </vt:variant>
      <vt:variant>
        <vt:i4>1</vt:i4>
      </vt:variant>
    </vt:vector>
  </HeadingPairs>
  <TitlesOfParts>
    <vt:vector size="16" baseType="lpstr">
      <vt:lpstr>Office Theme</vt:lpstr>
      <vt:lpstr>الشريحة 1</vt:lpstr>
      <vt:lpstr>المحاضرة الحادية عشرة</vt:lpstr>
      <vt:lpstr>عناصر المحاضرة</vt:lpstr>
      <vt:lpstr>المحسنات المعنوية   (4- مراعاة النظير)</vt:lpstr>
      <vt:lpstr>المحسنات المعنوية   (4- مراعاة النظير).</vt:lpstr>
      <vt:lpstr>المحسنات المعنوية  (5- تشابه الأطراف)</vt:lpstr>
      <vt:lpstr>المحسنات المعنوية   (5- تشابه الأطراف)</vt:lpstr>
      <vt:lpstr>المحسنات المعنوية  (6- التفويف).</vt:lpstr>
      <vt:lpstr>المحسنات المعنوية   (7- الأرصاد) .</vt:lpstr>
      <vt:lpstr>المحسنات المعنوية  (8- المشاكلة).</vt:lpstr>
      <vt:lpstr>المحسنات المعنوية   (8- المشاكلة).</vt:lpstr>
      <vt:lpstr>المحسنات المعنوية   (8- المشاكلة).</vt:lpstr>
      <vt:lpstr>المحسنات المعنوية  (9- العكس والتبديل)</vt:lpstr>
      <vt:lpstr>الشريحة 14</vt:lpstr>
      <vt:lpstr>عرض مخصص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519</cp:revision>
  <dcterms:created xsi:type="dcterms:W3CDTF">2009-10-14T19:14:34Z</dcterms:created>
  <dcterms:modified xsi:type="dcterms:W3CDTF">2011-03-21T10:20:13Z</dcterms:modified>
</cp:coreProperties>
</file>