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302" r:id="rId5"/>
    <p:sldId id="313" r:id="rId6"/>
    <p:sldId id="314" r:id="rId7"/>
    <p:sldId id="315" r:id="rId8"/>
    <p:sldId id="316" r:id="rId9"/>
    <p:sldId id="317" r:id="rId10"/>
    <p:sldId id="318" r:id="rId11"/>
    <p:sldId id="319" r:id="rId12"/>
    <p:sldId id="320" r:id="rId13"/>
    <p:sldId id="321" r:id="rId14"/>
    <p:sldId id="322" r:id="rId15"/>
    <p:sldId id="266" r:id="rId16"/>
  </p:sldIdLst>
  <p:sldSz cx="9906000" cy="6858000" type="A4"/>
  <p:notesSz cx="6858000" cy="9144000"/>
  <p:custShowLst>
    <p:custShow name="عرض مخصص 1" id="0">
      <p:sldLst>
        <p:sld r:id="rId2"/>
        <p:sld r:id="rId3"/>
        <p:sld r:id="rId4"/>
        <p:sld r:id="rId5"/>
        <p:sld r:id="rId16"/>
      </p:sldLst>
    </p:custShow>
  </p:custShow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5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324600"/>
            <a:ext cx="533400" cy="39687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219200" y="38100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dirty="0" smtClean="0">
                <a:solidFill>
                  <a:schemeClr val="tx1"/>
                </a:solidFill>
                <a:cs typeface="Arial" pitchFamily="34" charset="0"/>
              </a:rPr>
              <a:t>علم البديع (3)</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r>
              <a:rPr lang="ar-JO" dirty="0" smtClean="0">
                <a:solidFill>
                  <a:srgbClr val="FF0000"/>
                </a:solidFill>
              </a:rPr>
              <a:t>المحسنات المعنوية:</a:t>
            </a:r>
          </a:p>
          <a:p>
            <a:pPr rtl="1"/>
            <a:r>
              <a:rPr lang="ar-JO" dirty="0" smtClean="0"/>
              <a:t>10- التورية. </a:t>
            </a:r>
          </a:p>
          <a:p>
            <a:pPr rtl="1"/>
            <a:r>
              <a:rPr lang="ar-JO" dirty="0" smtClean="0"/>
              <a:t>11- الاستخدام. </a:t>
            </a:r>
          </a:p>
          <a:p>
            <a:pPr rtl="1"/>
            <a:r>
              <a:rPr lang="ar-JO" dirty="0" smtClean="0"/>
              <a:t>12- اللف والنشر. </a:t>
            </a:r>
          </a:p>
          <a:p>
            <a:pPr rtl="1"/>
            <a:r>
              <a:rPr lang="ar-JO" dirty="0" smtClean="0"/>
              <a:t>13- الجمع. </a:t>
            </a:r>
          </a:p>
          <a:p>
            <a:pPr rtl="1"/>
            <a:r>
              <a:rPr lang="ar-JO" dirty="0" smtClean="0"/>
              <a:t>14- التفريق. </a:t>
            </a:r>
          </a:p>
          <a:p>
            <a:pPr rtl="1"/>
            <a:r>
              <a:rPr lang="ar-JO" dirty="0" smtClean="0"/>
              <a:t>15- الجمع مع التفريق.</a:t>
            </a:r>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(10- التورية)</a:t>
            </a:r>
            <a:endParaRPr lang="ar-AE" sz="3600" dirty="0"/>
          </a:p>
        </p:txBody>
      </p:sp>
      <p:sp>
        <p:nvSpPr>
          <p:cNvPr id="3" name="عنصر نائب للمحتوى 2"/>
          <p:cNvSpPr>
            <a:spLocks noGrp="1"/>
          </p:cNvSpPr>
          <p:nvPr>
            <p:ph idx="1"/>
          </p:nvPr>
        </p:nvSpPr>
        <p:spPr/>
        <p:txBody>
          <a:bodyPr/>
          <a:lstStyle/>
          <a:p>
            <a:pPr algn="just" rtl="1"/>
            <a:r>
              <a:rPr lang="ar-JO" sz="2800" dirty="0" smtClean="0"/>
              <a:t>10- </a:t>
            </a:r>
            <a:r>
              <a:rPr lang="ar-JO" sz="2800" dirty="0" smtClean="0">
                <a:solidFill>
                  <a:srgbClr val="FF0000"/>
                </a:solidFill>
              </a:rPr>
              <a:t>التورية</a:t>
            </a:r>
            <a:r>
              <a:rPr lang="ar-JO" sz="2800" dirty="0" smtClean="0"/>
              <a:t>: هي أن تكون الكلمة محتملة لمعنيين، ويستعمل المتكلم أحد هذين الاحتمالين </a:t>
            </a:r>
            <a:r>
              <a:rPr lang="ar-JO" sz="2800" dirty="0" err="1" smtClean="0"/>
              <a:t>ويهمل</a:t>
            </a:r>
            <a:r>
              <a:rPr lang="ar-JO" sz="2800" dirty="0" smtClean="0"/>
              <a:t> الآخر، ويكون مراده ما أهمله لا ما استعمله. أو هي أن يكون للكلمة معنيان: قريب وبعيد، يريد المتكلم المعنى البعيد منهما.</a:t>
            </a:r>
          </a:p>
          <a:p>
            <a:pPr algn="just" rtl="1">
              <a:buFontTx/>
              <a:buChar char="-"/>
            </a:pPr>
            <a:r>
              <a:rPr lang="ar-JO" sz="2800" dirty="0" smtClean="0"/>
              <a:t>منها قوله تعالى: ”قالوا تالله إنك لفي </a:t>
            </a:r>
            <a:r>
              <a:rPr lang="ar-JO" sz="2800" dirty="0" smtClean="0">
                <a:solidFill>
                  <a:srgbClr val="FF0000"/>
                </a:solidFill>
              </a:rPr>
              <a:t>ضلالك القديم</a:t>
            </a:r>
            <a:r>
              <a:rPr lang="ar-JO" sz="2800" dirty="0" smtClean="0"/>
              <a:t>“. فكلمة(ضلالك) تحتمل معنيين هما: ضد الهدى، وحب يعقوب عليه السلام لابنه يوسف، فاستعمله أبناء يعقوب بمعنى ضد الهدى تورية عن الحب.</a:t>
            </a:r>
          </a:p>
          <a:p>
            <a:pPr algn="just" rtl="1">
              <a:buFontTx/>
              <a:buChar char="-"/>
            </a:pPr>
            <a:r>
              <a:rPr lang="ar-JO" sz="2800" dirty="0" smtClean="0"/>
              <a:t>وقوله تعالى: ”اذكرني عند ربك فأنساه الشيطان ذكر </a:t>
            </a:r>
            <a:r>
              <a:rPr lang="ar-JO" sz="2800" dirty="0" smtClean="0">
                <a:solidFill>
                  <a:srgbClr val="FF0000"/>
                </a:solidFill>
              </a:rPr>
              <a:t>ربه</a:t>
            </a:r>
            <a:r>
              <a:rPr lang="ar-JO" sz="2800" dirty="0" smtClean="0"/>
              <a:t>“. (ربه) المعنى القريب هو الله، والمعنى البعيد هو الملك.</a:t>
            </a:r>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(10- التورية)</a:t>
            </a:r>
            <a:endParaRPr lang="ar-AE" sz="2800" dirty="0"/>
          </a:p>
        </p:txBody>
      </p:sp>
      <p:sp>
        <p:nvSpPr>
          <p:cNvPr id="3" name="عنصر نائب للمحتوى 2"/>
          <p:cNvSpPr>
            <a:spLocks noGrp="1"/>
          </p:cNvSpPr>
          <p:nvPr>
            <p:ph idx="1"/>
          </p:nvPr>
        </p:nvSpPr>
        <p:spPr/>
        <p:txBody>
          <a:bodyPr/>
          <a:lstStyle/>
          <a:p>
            <a:pPr algn="just" rtl="1">
              <a:buFontTx/>
              <a:buChar char="-"/>
            </a:pPr>
            <a:r>
              <a:rPr lang="ar-JO" sz="2800" dirty="0" smtClean="0"/>
              <a:t>قال تعالى: </a:t>
            </a:r>
            <a:r>
              <a:rPr lang="ar-JO" sz="2800" u="sng" dirty="0" smtClean="0"/>
              <a:t>”ويطوف عليهم ولدان </a:t>
            </a:r>
            <a:r>
              <a:rPr lang="ar-JO" sz="2800" u="sng" dirty="0" smtClean="0">
                <a:solidFill>
                  <a:srgbClr val="FF0000"/>
                </a:solidFill>
              </a:rPr>
              <a:t>مخلدون</a:t>
            </a:r>
            <a:r>
              <a:rPr lang="ar-JO" sz="2800" dirty="0" smtClean="0"/>
              <a:t>“. مخلدون: لها معنيان قريب هو خالدون وبعيد وهو في آذانهم أقراط، والقرط يطلق علية </a:t>
            </a:r>
            <a:r>
              <a:rPr lang="ar-JO" sz="2800" dirty="0" err="1" smtClean="0"/>
              <a:t>الخلدة</a:t>
            </a:r>
            <a:r>
              <a:rPr lang="ar-JO" sz="2800" dirty="0" smtClean="0"/>
              <a:t>. والسامع يتوهم المعنى الأول.</a:t>
            </a:r>
          </a:p>
          <a:p>
            <a:pPr algn="just" rtl="1">
              <a:buFontTx/>
              <a:buChar char="-"/>
            </a:pPr>
            <a:r>
              <a:rPr lang="ar-JO" sz="2800" dirty="0" smtClean="0"/>
              <a:t>قال تعالى: </a:t>
            </a:r>
            <a:r>
              <a:rPr lang="ar-JO" sz="2800" u="sng" dirty="0" smtClean="0"/>
              <a:t>”يدخلهم الجنة </a:t>
            </a:r>
            <a:r>
              <a:rPr lang="ar-JO" sz="2800" u="sng" dirty="0" smtClean="0">
                <a:solidFill>
                  <a:srgbClr val="FF0000"/>
                </a:solidFill>
              </a:rPr>
              <a:t>عرفها</a:t>
            </a:r>
            <a:r>
              <a:rPr lang="ar-JO" sz="2800" u="sng" dirty="0" smtClean="0"/>
              <a:t> لهم“. </a:t>
            </a:r>
            <a:r>
              <a:rPr lang="ar-JO" sz="2800" dirty="0" smtClean="0"/>
              <a:t>عرفها تحتمل معنيين الأول وهو من العرف وهو التطيب، والثاني عرفهم منازلهم في الجنة وهو المراد.</a:t>
            </a:r>
          </a:p>
          <a:p>
            <a:pPr algn="just" rtl="1">
              <a:buFontTx/>
              <a:buChar char="-"/>
            </a:pPr>
            <a:r>
              <a:rPr lang="ar-JO" sz="2800" dirty="0" smtClean="0"/>
              <a:t>قال تعالى: ”</a:t>
            </a:r>
            <a:r>
              <a:rPr lang="ar-JO" sz="2800" u="sng" dirty="0" smtClean="0"/>
              <a:t>وهو الذي ينزل الغيث من بعد ما قنطوا وينشر رحمته وهو </a:t>
            </a:r>
            <a:r>
              <a:rPr lang="ar-JO" sz="2800" u="sng" dirty="0" smtClean="0">
                <a:solidFill>
                  <a:srgbClr val="FF0000"/>
                </a:solidFill>
              </a:rPr>
              <a:t>الولي</a:t>
            </a:r>
            <a:r>
              <a:rPr lang="ar-JO" sz="2800" u="sng" dirty="0" smtClean="0"/>
              <a:t> </a:t>
            </a:r>
            <a:r>
              <a:rPr lang="ar-JO" sz="2800" u="sng" dirty="0" smtClean="0">
                <a:solidFill>
                  <a:srgbClr val="FF0000"/>
                </a:solidFill>
              </a:rPr>
              <a:t>الحميد</a:t>
            </a:r>
            <a:r>
              <a:rPr lang="ar-JO" sz="2800" dirty="0" smtClean="0"/>
              <a:t>“. كلمة الولي تحتمل معنيين: الأول أنها اسم من أسماء الله تعالى فهو الولي لعباده بالرحمة والمغفرة، والمعنى الثاني أنها من أسماء المطر، وهو مطر الربيع. وكلمة الحميد تحتمل معنيين أيضاً: الأول أن الله هو المحمود في السراء والضراء، والثاني أن المطر محمود.</a:t>
            </a:r>
          </a:p>
          <a:p>
            <a:pPr algn="just" rtl="1"/>
            <a:endParaRPr lang="ar-JO" sz="2800" dirty="0" smtClean="0"/>
          </a:p>
          <a:p>
            <a:r>
              <a:rPr lang="ar-JO" dirty="0" smtClean="0"/>
              <a:t> </a:t>
            </a:r>
            <a:endParaRPr lang="ar-A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600" dirty="0" smtClean="0"/>
              <a:t>المحسنات المعنوية </a:t>
            </a:r>
            <a:br>
              <a:rPr lang="ar-JO" sz="3600" dirty="0" smtClean="0"/>
            </a:br>
            <a:r>
              <a:rPr lang="ar-JO" sz="3600" dirty="0" smtClean="0"/>
              <a:t>(11- الاستخدام).</a:t>
            </a:r>
            <a:endParaRPr lang="ar-AE" dirty="0"/>
          </a:p>
        </p:txBody>
      </p:sp>
      <p:sp>
        <p:nvSpPr>
          <p:cNvPr id="3" name="عنصر نائب للمحتوى 2"/>
          <p:cNvSpPr>
            <a:spLocks noGrp="1"/>
          </p:cNvSpPr>
          <p:nvPr>
            <p:ph idx="1"/>
          </p:nvPr>
        </p:nvSpPr>
        <p:spPr/>
        <p:txBody>
          <a:bodyPr/>
          <a:lstStyle/>
          <a:p>
            <a:pPr algn="just" rtl="1"/>
            <a:r>
              <a:rPr lang="ar-JO" sz="2800" dirty="0" smtClean="0"/>
              <a:t>11- </a:t>
            </a:r>
            <a:r>
              <a:rPr lang="ar-JO" sz="2800" dirty="0" smtClean="0">
                <a:solidFill>
                  <a:srgbClr val="FF0000"/>
                </a:solidFill>
              </a:rPr>
              <a:t>الاستخدام</a:t>
            </a:r>
            <a:r>
              <a:rPr lang="ar-JO" sz="2800" dirty="0" smtClean="0"/>
              <a:t>: هو أن يأتي المتكلم بلفظ له معنيان أو أكثر مريداً </a:t>
            </a:r>
            <a:r>
              <a:rPr lang="ar-JO" sz="2800" dirty="0" err="1" smtClean="0"/>
              <a:t>به</a:t>
            </a:r>
            <a:r>
              <a:rPr lang="ar-JO" sz="2800" dirty="0" smtClean="0"/>
              <a:t> أحد معانيه، ثم يأتي بضمير يريد </a:t>
            </a:r>
            <a:r>
              <a:rPr lang="ar-JO" sz="2800" dirty="0" err="1" smtClean="0"/>
              <a:t>به</a:t>
            </a:r>
            <a:r>
              <a:rPr lang="ar-JO" sz="2800" dirty="0" smtClean="0"/>
              <a:t> المعنى الآخر، أو بضميرين يريد بأحدهما أحد المعاني وبالآخر المعنى الآخر.</a:t>
            </a:r>
          </a:p>
          <a:p>
            <a:pPr algn="just" rtl="1"/>
            <a:endParaRPr lang="ar-JO" sz="2800" dirty="0" smtClean="0"/>
          </a:p>
          <a:p>
            <a:pPr algn="just" rtl="1">
              <a:buFontTx/>
              <a:buChar char="-"/>
            </a:pPr>
            <a:r>
              <a:rPr lang="ar-JO" sz="2800" dirty="0" smtClean="0"/>
              <a:t>منه قوله تعالى: ”ولقد خلقنا </a:t>
            </a:r>
            <a:r>
              <a:rPr lang="ar-JO" sz="2800" dirty="0" smtClean="0">
                <a:solidFill>
                  <a:srgbClr val="FF0000"/>
                </a:solidFill>
              </a:rPr>
              <a:t>الإنسان</a:t>
            </a:r>
            <a:r>
              <a:rPr lang="ar-JO" sz="2800" dirty="0" smtClean="0"/>
              <a:t> من سلالة من طين، ثم </a:t>
            </a:r>
            <a:r>
              <a:rPr lang="ar-JO" sz="2800" dirty="0" smtClean="0">
                <a:solidFill>
                  <a:srgbClr val="FF0000"/>
                </a:solidFill>
              </a:rPr>
              <a:t>جعلناه</a:t>
            </a:r>
            <a:r>
              <a:rPr lang="ar-JO" sz="2800" dirty="0" smtClean="0"/>
              <a:t> نطفة في قرار مكين“. الإنسان هنا هو آدم عليه السلام والضمير الذي عاد إليه في (جعلناه) يعود إلى ولده.</a:t>
            </a:r>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a:t>
            </a:r>
            <a:br>
              <a:rPr lang="ar-JO" sz="3200" dirty="0" smtClean="0"/>
            </a:br>
            <a:r>
              <a:rPr lang="ar-JO" sz="3200" dirty="0" smtClean="0"/>
              <a:t> (11- الاستخدام).</a:t>
            </a:r>
            <a:endParaRPr lang="ar-AE" dirty="0"/>
          </a:p>
        </p:txBody>
      </p:sp>
      <p:sp>
        <p:nvSpPr>
          <p:cNvPr id="3" name="عنصر نائب للمحتوى 2"/>
          <p:cNvSpPr>
            <a:spLocks noGrp="1"/>
          </p:cNvSpPr>
          <p:nvPr>
            <p:ph idx="1"/>
          </p:nvPr>
        </p:nvSpPr>
        <p:spPr/>
        <p:txBody>
          <a:bodyPr/>
          <a:lstStyle/>
          <a:p>
            <a:pPr algn="just" rtl="1"/>
            <a:r>
              <a:rPr lang="ar-JO" sz="2800" dirty="0" smtClean="0"/>
              <a:t>- ومنه قوله تعالى: يأيها الذي آمنوا لا تسألوا عن </a:t>
            </a:r>
            <a:r>
              <a:rPr lang="ar-JO" sz="2800" dirty="0" smtClean="0">
                <a:solidFill>
                  <a:srgbClr val="FF0000"/>
                </a:solidFill>
              </a:rPr>
              <a:t>أشياء</a:t>
            </a:r>
            <a:r>
              <a:rPr lang="ar-JO" sz="2800" dirty="0" smtClean="0"/>
              <a:t> إن تبدَ لكم </a:t>
            </a:r>
            <a:r>
              <a:rPr lang="ar-JO" sz="2800" dirty="0" err="1" smtClean="0"/>
              <a:t>تسؤكم</a:t>
            </a:r>
            <a:r>
              <a:rPr lang="ar-JO" sz="2800" dirty="0" smtClean="0"/>
              <a:t>، وإن تسألوا عنها حين ينزل القرآن تُبْدَ لكم عفا الله عنها والله غفور حليم، قد </a:t>
            </a:r>
            <a:r>
              <a:rPr lang="ar-JO" sz="2800" dirty="0" smtClean="0">
                <a:solidFill>
                  <a:srgbClr val="FF0000"/>
                </a:solidFill>
              </a:rPr>
              <a:t>سألها</a:t>
            </a:r>
            <a:r>
              <a:rPr lang="ar-JO" sz="2800" dirty="0" smtClean="0"/>
              <a:t> قوم من قبلكم ثم أصبحوا </a:t>
            </a:r>
            <a:r>
              <a:rPr lang="ar-JO" sz="2800" dirty="0" err="1" smtClean="0"/>
              <a:t>بها</a:t>
            </a:r>
            <a:r>
              <a:rPr lang="ar-JO" sz="2800" dirty="0" smtClean="0"/>
              <a:t> كافرين“.</a:t>
            </a:r>
          </a:p>
          <a:p>
            <a:pPr algn="just" rtl="1"/>
            <a:r>
              <a:rPr lang="ar-JO" sz="2800" dirty="0" smtClean="0"/>
              <a:t>الضمير في كلمة (سألها) يعود إلى (أشياء) والذي سأل عنه الأولون أشياء أخر تختلف عن الأشياء التي سأل عنها الصحابة المؤمنون ونهوا عن سؤالها.</a:t>
            </a:r>
          </a:p>
          <a:p>
            <a:pPr algn="just" rtl="1">
              <a:buFontTx/>
              <a:buChar char="-"/>
            </a:pPr>
            <a:r>
              <a:rPr lang="ar-JO" sz="2800" dirty="0" smtClean="0"/>
              <a:t>فسقى </a:t>
            </a:r>
            <a:r>
              <a:rPr lang="ar-JO" sz="2800" dirty="0" err="1" smtClean="0">
                <a:solidFill>
                  <a:srgbClr val="FF0000"/>
                </a:solidFill>
              </a:rPr>
              <a:t>الغضا</a:t>
            </a:r>
            <a:r>
              <a:rPr lang="ar-JO" sz="2800" dirty="0" smtClean="0"/>
              <a:t> </a:t>
            </a:r>
            <a:r>
              <a:rPr lang="ar-JO" sz="2800" dirty="0" err="1" smtClean="0">
                <a:solidFill>
                  <a:srgbClr val="FF0000"/>
                </a:solidFill>
              </a:rPr>
              <a:t>والساكنيه</a:t>
            </a:r>
            <a:r>
              <a:rPr lang="ar-JO" sz="2800" dirty="0" smtClean="0"/>
              <a:t> وإن همُ	</a:t>
            </a:r>
            <a:r>
              <a:rPr lang="ar-JO" sz="2800" dirty="0" err="1" smtClean="0">
                <a:solidFill>
                  <a:srgbClr val="FF0000"/>
                </a:solidFill>
              </a:rPr>
              <a:t>شبوه</a:t>
            </a:r>
            <a:r>
              <a:rPr lang="ar-JO" sz="2800" dirty="0" smtClean="0"/>
              <a:t> بين جوانح وقلوب</a:t>
            </a:r>
          </a:p>
          <a:p>
            <a:pPr algn="just" rtl="1"/>
            <a:r>
              <a:rPr lang="ar-JO" sz="2800" dirty="0" err="1" smtClean="0"/>
              <a:t>الغضا</a:t>
            </a:r>
            <a:r>
              <a:rPr lang="ar-JO" sz="2800" dirty="0" smtClean="0"/>
              <a:t> يطلق على معنيين: واد بنجد، وشجر معروف، وقد عاد إليه ضميران، أحدهما في كلمة (</a:t>
            </a:r>
            <a:r>
              <a:rPr lang="ar-JO" sz="2800" dirty="0" err="1" smtClean="0"/>
              <a:t>الساكنيه</a:t>
            </a:r>
            <a:r>
              <a:rPr lang="ar-JO" sz="2800" dirty="0" smtClean="0"/>
              <a:t>) وهو بمعنى الوادي، والآخر في كلمة (</a:t>
            </a:r>
            <a:r>
              <a:rPr lang="ar-JO" sz="2800" dirty="0" err="1" smtClean="0"/>
              <a:t>شبوه</a:t>
            </a:r>
            <a:r>
              <a:rPr lang="ar-JO" sz="2800" dirty="0" smtClean="0"/>
              <a:t>) وهو بمعنى الشجر.</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dirty="0" smtClean="0"/>
              <a:t> </a:t>
            </a:r>
            <a:r>
              <a:rPr lang="ar-JO" sz="3200" dirty="0" smtClean="0"/>
              <a:t>(11- الاستخدام).</a:t>
            </a:r>
            <a:endParaRPr lang="ar-AE" dirty="0"/>
          </a:p>
        </p:txBody>
      </p:sp>
      <p:sp>
        <p:nvSpPr>
          <p:cNvPr id="3" name="عنصر نائب للمحتوى 2"/>
          <p:cNvSpPr>
            <a:spLocks noGrp="1"/>
          </p:cNvSpPr>
          <p:nvPr>
            <p:ph idx="1"/>
          </p:nvPr>
        </p:nvSpPr>
        <p:spPr/>
        <p:txBody>
          <a:bodyPr/>
          <a:lstStyle/>
          <a:p>
            <a:pPr algn="just" rtl="1"/>
            <a:r>
              <a:rPr lang="ar-JO" b="1" dirty="0" smtClean="0">
                <a:solidFill>
                  <a:srgbClr val="FF0000"/>
                </a:solidFill>
              </a:rPr>
              <a:t>تنبيه:</a:t>
            </a:r>
          </a:p>
          <a:p>
            <a:pPr algn="just" rtl="1"/>
            <a:r>
              <a:rPr lang="ar-JO" sz="2800" dirty="0" smtClean="0"/>
              <a:t>	كثيراً ما </a:t>
            </a:r>
            <a:r>
              <a:rPr lang="ar-JO" sz="2800" dirty="0" err="1" smtClean="0"/>
              <a:t>تلتبس</a:t>
            </a:r>
            <a:r>
              <a:rPr lang="ar-JO" sz="2800" dirty="0" smtClean="0"/>
              <a:t> التورية بالاستخدام، والفرق بينهما:</a:t>
            </a:r>
          </a:p>
          <a:p>
            <a:pPr algn="just" rtl="1"/>
            <a:r>
              <a:rPr lang="ar-JO" sz="2800" dirty="0" smtClean="0"/>
              <a:t>	أن التورية يستعمل فيها اللفظ بمعنيين فيستخدم أحدهما </a:t>
            </a:r>
            <a:r>
              <a:rPr lang="ar-JO" sz="2800" dirty="0" err="1" smtClean="0"/>
              <a:t>ويهمل</a:t>
            </a:r>
            <a:r>
              <a:rPr lang="ar-JO" sz="2800" dirty="0" smtClean="0"/>
              <a:t> الآخر ويكون المهمل هو المراد.</a:t>
            </a:r>
          </a:p>
          <a:p>
            <a:pPr algn="just" rtl="1"/>
            <a:r>
              <a:rPr lang="ar-JO" sz="2800" dirty="0" smtClean="0"/>
              <a:t>	وأن الاستخدام يستعمل فيه اللفظ بمعنيين وهما </a:t>
            </a:r>
            <a:r>
              <a:rPr lang="ar-JO" sz="2800" dirty="0" err="1" smtClean="0"/>
              <a:t>يرادن</a:t>
            </a:r>
            <a:r>
              <a:rPr lang="ar-JO" sz="2800" dirty="0" smtClean="0"/>
              <a:t> معاً.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(12- اللف والنشر)</a:t>
            </a:r>
            <a:r>
              <a:rPr lang="ar-JO" dirty="0" smtClean="0"/>
              <a:t>.</a:t>
            </a:r>
            <a:endParaRPr lang="ar-AE" dirty="0"/>
          </a:p>
        </p:txBody>
      </p:sp>
      <p:sp>
        <p:nvSpPr>
          <p:cNvPr id="3" name="عنصر نائب للمحتوى 2"/>
          <p:cNvSpPr>
            <a:spLocks noGrp="1"/>
          </p:cNvSpPr>
          <p:nvPr>
            <p:ph idx="1"/>
          </p:nvPr>
        </p:nvSpPr>
        <p:spPr/>
        <p:txBody>
          <a:bodyPr/>
          <a:lstStyle/>
          <a:p>
            <a:pPr algn="just" rtl="1"/>
            <a:r>
              <a:rPr lang="ar-JO" sz="2800" dirty="0" smtClean="0"/>
              <a:t>12- </a:t>
            </a:r>
            <a:r>
              <a:rPr lang="ar-JO" sz="2800" dirty="0" smtClean="0">
                <a:solidFill>
                  <a:srgbClr val="FF0000"/>
                </a:solidFill>
              </a:rPr>
              <a:t>اللف والنشر أو الطي والنشر</a:t>
            </a:r>
            <a:r>
              <a:rPr lang="ar-JO" sz="2800" dirty="0" smtClean="0"/>
              <a:t>: هو ذكر متعدد على جهة التفصيل: بالنص على كل واحد، أو على جهة الإجمال: بأن يؤتى بلفظ يشتمل على متعدد، وهذا هو اللف، ثم ذكر ما لكل واحد من المتقدم من غير تعيين، ثقة بأن السامع يرد كل واحد إلى ما يليق </a:t>
            </a:r>
            <a:r>
              <a:rPr lang="ar-JO" sz="2800" dirty="0" err="1" smtClean="0"/>
              <a:t>به</a:t>
            </a:r>
            <a:r>
              <a:rPr lang="ar-JO" sz="2800" dirty="0" smtClean="0"/>
              <a:t>، وهذا هو النشر.</a:t>
            </a:r>
          </a:p>
          <a:p>
            <a:pPr algn="just" rtl="1"/>
            <a:r>
              <a:rPr lang="ar-JO" sz="2800" b="1" u="sng" dirty="0" smtClean="0"/>
              <a:t>وذكر المتعدد على جهة التفصيل ضربان:</a:t>
            </a:r>
          </a:p>
          <a:p>
            <a:pPr algn="just" rtl="1"/>
            <a:r>
              <a:rPr lang="ar-JO" sz="2800" b="1" dirty="0" smtClean="0">
                <a:solidFill>
                  <a:srgbClr val="FF0000"/>
                </a:solidFill>
              </a:rPr>
              <a:t>الأول- أن يكون النشر على ترتيب اللف</a:t>
            </a:r>
            <a:r>
              <a:rPr lang="ar-JO" sz="2800" dirty="0" smtClean="0"/>
              <a:t>، بأن يكون من النشر للأول من اللف، والثاني للثاني وهكذا.</a:t>
            </a:r>
          </a:p>
          <a:p>
            <a:pPr algn="just" rtl="1"/>
            <a:r>
              <a:rPr lang="ar-JO" sz="2800" dirty="0" smtClean="0"/>
              <a:t>- مثاله قوله تعالى: ”ولا تجعل يدك مغلولة إلى عنقك ولا تبسطها كل البسط فتقعد ملوماً محسوراً“. فاللوم راجع إلى البخل </a:t>
            </a:r>
            <a:r>
              <a:rPr lang="ar-JO" sz="2800" dirty="0" err="1" smtClean="0"/>
              <a:t>ومحسوراً</a:t>
            </a:r>
            <a:r>
              <a:rPr lang="ar-JO" sz="2800" dirty="0" smtClean="0"/>
              <a:t> راجع إلى الإسراف.</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(12- اللف والنشر).</a:t>
            </a:r>
            <a:endParaRPr lang="ar-AE" sz="3200" dirty="0"/>
          </a:p>
        </p:txBody>
      </p:sp>
      <p:sp>
        <p:nvSpPr>
          <p:cNvPr id="3" name="عنصر نائب للمحتوى 2"/>
          <p:cNvSpPr>
            <a:spLocks noGrp="1"/>
          </p:cNvSpPr>
          <p:nvPr>
            <p:ph idx="1"/>
          </p:nvPr>
        </p:nvSpPr>
        <p:spPr/>
        <p:txBody>
          <a:bodyPr/>
          <a:lstStyle/>
          <a:p>
            <a:pPr algn="just" rtl="1">
              <a:buFontTx/>
              <a:buChar char="-"/>
            </a:pPr>
            <a:r>
              <a:rPr lang="ar-JO" sz="2800" dirty="0" smtClean="0"/>
              <a:t>وقوله تعالى: ”ألم يجدك يتيماً فآوى، ووجدك ضالاً فهدى، ووجدك عائلاً فأغنى، فأما اليتيم فلا تقهر، وأما السائل فلا تنهر، وأما بنعمة ربك فحدث“.</a:t>
            </a:r>
          </a:p>
          <a:p>
            <a:pPr algn="just" rtl="1"/>
            <a:r>
              <a:rPr lang="ar-JO" sz="2800" dirty="0" smtClean="0"/>
              <a:t>	</a:t>
            </a:r>
            <a:r>
              <a:rPr lang="ar-JO" sz="2800" b="1" dirty="0" smtClean="0">
                <a:solidFill>
                  <a:srgbClr val="FF0000"/>
                </a:solidFill>
              </a:rPr>
              <a:t>ثانياً- الضرب الثاني من المفصل</a:t>
            </a:r>
            <a:r>
              <a:rPr lang="ar-JO" sz="2800" dirty="0" smtClean="0"/>
              <a:t>: هو ما كان النشر فيه على غير ترتيب اللف.</a:t>
            </a:r>
          </a:p>
          <a:p>
            <a:pPr algn="just" rtl="1">
              <a:buFontTx/>
              <a:buChar char="-"/>
            </a:pPr>
            <a:r>
              <a:rPr lang="ar-JO" sz="2800" dirty="0" smtClean="0"/>
              <a:t>مثاله قوله تعالى: ”يوم تبيض وجوه وتسود وجوه، فأما الذين ابيضت وجوههم أكفرتم بعد إيمانكم فذوقوا العذاب بما كنتم تكفرون، وأما الذي ابيضت وجوههم ففي رحمة الله هم فيها خالدون“. في اللف ذكر البياض أولاً والسواد ثانياً . وفي النشر ذكر السواد أولاً والبياض ثانياً.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 (12- اللف والنشر).</a:t>
            </a:r>
            <a:endParaRPr lang="ar-AE" sz="3200" dirty="0"/>
          </a:p>
        </p:txBody>
      </p:sp>
      <p:sp>
        <p:nvSpPr>
          <p:cNvPr id="3" name="عنصر نائب للمحتوى 2"/>
          <p:cNvSpPr>
            <a:spLocks noGrp="1"/>
          </p:cNvSpPr>
          <p:nvPr>
            <p:ph idx="1"/>
          </p:nvPr>
        </p:nvSpPr>
        <p:spPr/>
        <p:txBody>
          <a:bodyPr/>
          <a:lstStyle/>
          <a:p>
            <a:pPr algn="just" rtl="1"/>
            <a:r>
              <a:rPr lang="ar-JO" sz="2800" u="sng" dirty="0" smtClean="0">
                <a:solidFill>
                  <a:srgbClr val="FF0000"/>
                </a:solidFill>
              </a:rPr>
              <a:t>أما اللف والنشر المجمل</a:t>
            </a:r>
            <a:r>
              <a:rPr lang="ar-JO" sz="2800" dirty="0" smtClean="0"/>
              <a:t>، فهو: أن يؤتى بلفظ يشتمل على متعدد، ثم يذكر أشياء على عدد ذلك. وهذا النوع لا يتبين فيه ترتيب ولا عكس.</a:t>
            </a:r>
          </a:p>
          <a:p>
            <a:pPr algn="just" rtl="1">
              <a:buFontTx/>
              <a:buChar char="-"/>
            </a:pPr>
            <a:r>
              <a:rPr lang="ar-JO" sz="2800" dirty="0" smtClean="0"/>
              <a:t>مثاله قول رسول الله صلى الله عليه وسلم:</a:t>
            </a:r>
          </a:p>
          <a:p>
            <a:pPr algn="ctr" rtl="1"/>
            <a:r>
              <a:rPr lang="ar-JO" sz="2800" dirty="0" smtClean="0"/>
              <a:t>	”إنما يؤتى الناس يوم القيامة من </a:t>
            </a:r>
            <a:r>
              <a:rPr lang="ar-JO" sz="2800" dirty="0" smtClean="0">
                <a:solidFill>
                  <a:srgbClr val="FF0000"/>
                </a:solidFill>
              </a:rPr>
              <a:t>إحدى ثلاث</a:t>
            </a:r>
            <a:r>
              <a:rPr lang="ar-JO" sz="2800" dirty="0" smtClean="0"/>
              <a:t>:</a:t>
            </a:r>
          </a:p>
          <a:p>
            <a:pPr algn="ctr" rtl="1"/>
            <a:r>
              <a:rPr lang="ar-JO" sz="2800" dirty="0" smtClean="0"/>
              <a:t>إما من شبهة في الدين ارتكبوها</a:t>
            </a:r>
          </a:p>
          <a:p>
            <a:pPr algn="ctr" rtl="1"/>
            <a:r>
              <a:rPr lang="ar-JO" sz="2800" dirty="0" smtClean="0"/>
              <a:t>أو شهوة للذة آثروها</a:t>
            </a:r>
          </a:p>
          <a:p>
            <a:pPr algn="ctr" rtl="1"/>
            <a:r>
              <a:rPr lang="ar-JO" sz="2800" dirty="0" smtClean="0"/>
              <a:t>أو عصبية لحمية أَعْملوها</a:t>
            </a:r>
          </a:p>
          <a:p>
            <a:pPr algn="ctr" rtl="1"/>
            <a:r>
              <a:rPr lang="ar-JO" sz="2800" dirty="0" smtClean="0"/>
              <a:t>فإذا لاحت لكم شبهة فاجلوها باليقين، وإذا عرضت لكم شهوة فاقمعوها بالزهد، وإذا عنّت لكم عصبية فادرؤوها بالعفو“.</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en-US" sz="2800" dirty="0" smtClean="0"/>
          </a:p>
          <a:p>
            <a:pPr algn="just" rtl="1"/>
            <a:endParaRPr lang="ar-AE"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(13- الجمع).</a:t>
            </a:r>
            <a:endParaRPr lang="ar-AE" sz="3200" dirty="0"/>
          </a:p>
        </p:txBody>
      </p:sp>
      <p:sp>
        <p:nvSpPr>
          <p:cNvPr id="3" name="عنصر نائب للمحتوى 2"/>
          <p:cNvSpPr>
            <a:spLocks noGrp="1"/>
          </p:cNvSpPr>
          <p:nvPr>
            <p:ph idx="1"/>
          </p:nvPr>
        </p:nvSpPr>
        <p:spPr/>
        <p:txBody>
          <a:bodyPr/>
          <a:lstStyle/>
          <a:p>
            <a:pPr algn="just" rtl="1"/>
            <a:r>
              <a:rPr lang="ar-JO" sz="2800" dirty="0" smtClean="0"/>
              <a:t>13- </a:t>
            </a:r>
            <a:r>
              <a:rPr lang="ar-JO" sz="2800" dirty="0" smtClean="0">
                <a:solidFill>
                  <a:srgbClr val="FF0000"/>
                </a:solidFill>
              </a:rPr>
              <a:t>الجمع</a:t>
            </a:r>
            <a:r>
              <a:rPr lang="ar-JO" sz="2800" dirty="0" smtClean="0"/>
              <a:t>: هو أن يجمع المتكلم بين شيئين أو أشياء في حكم واحد.</a:t>
            </a:r>
          </a:p>
          <a:p>
            <a:pPr algn="just" rtl="1">
              <a:buFontTx/>
              <a:buChar char="-"/>
            </a:pPr>
            <a:r>
              <a:rPr lang="ar-JO" sz="2800" dirty="0" smtClean="0"/>
              <a:t>مثاله قوله تعالى: ”المال والبنون زينة الحياة الدنيا“. جمع المال والبنين في الزينة.</a:t>
            </a:r>
          </a:p>
          <a:p>
            <a:pPr algn="just" rtl="1">
              <a:buFontTx/>
              <a:buChar char="-"/>
            </a:pPr>
            <a:r>
              <a:rPr lang="ar-JO" sz="2800" dirty="0" smtClean="0"/>
              <a:t>وقوله تعالى: ”الشمس والقمر بحسبان، والنجم والشجر يسجدان“.</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(14- التفريق)</a:t>
            </a:r>
            <a:endParaRPr lang="ar-AE" sz="3200" dirty="0"/>
          </a:p>
        </p:txBody>
      </p:sp>
      <p:sp>
        <p:nvSpPr>
          <p:cNvPr id="3" name="عنصر نائب للمحتوى 2"/>
          <p:cNvSpPr>
            <a:spLocks noGrp="1"/>
          </p:cNvSpPr>
          <p:nvPr>
            <p:ph idx="1"/>
          </p:nvPr>
        </p:nvSpPr>
        <p:spPr/>
        <p:txBody>
          <a:bodyPr/>
          <a:lstStyle/>
          <a:p>
            <a:pPr algn="just" rtl="1"/>
            <a:r>
              <a:rPr lang="ar-JO" sz="2800" dirty="0" smtClean="0"/>
              <a:t>14- </a:t>
            </a:r>
            <a:r>
              <a:rPr lang="ar-JO" sz="2800" dirty="0" smtClean="0">
                <a:solidFill>
                  <a:srgbClr val="FF0000"/>
                </a:solidFill>
              </a:rPr>
              <a:t>التفريق</a:t>
            </a:r>
            <a:r>
              <a:rPr lang="ar-JO" sz="2800" dirty="0" smtClean="0"/>
              <a:t>: هو أن يباين المتكلم بين أمرين أو أكثر من نوع واحد اشتركت فيه، وقد فرق بينهما؛ ليفيد زيادة أحدهما على الآخر.</a:t>
            </a:r>
          </a:p>
          <a:p>
            <a:pPr algn="just" rtl="1">
              <a:buFontTx/>
              <a:buChar char="-"/>
            </a:pPr>
            <a:r>
              <a:rPr lang="ar-JO" sz="2800" dirty="0" smtClean="0"/>
              <a:t>مثاله قال تعالى: ”وما يستوي البحران: هذا عذب فرات سائغ شرابه، وهذا ملح أجاج“.</a:t>
            </a:r>
          </a:p>
          <a:p>
            <a:pPr algn="just" rtl="1">
              <a:buFontTx/>
              <a:buChar char="-"/>
            </a:pPr>
            <a:r>
              <a:rPr lang="ar-JO" sz="2800" dirty="0" smtClean="0"/>
              <a:t>قال تعالى: ”وهو الذي مرج البحرين: هذا عذب فرات، وهذا ملح أجاج“. </a:t>
            </a:r>
          </a:p>
          <a:p>
            <a:pPr algn="just" rtl="1">
              <a:buFontTx/>
              <a:buChar char="-"/>
            </a:pPr>
            <a:r>
              <a:rPr lang="ar-JO" sz="2800" dirty="0" smtClean="0"/>
              <a:t>ما نوال الغمام وقت الربيع	كنوال الأمير يوم سخاء</a:t>
            </a:r>
          </a:p>
          <a:p>
            <a:pPr algn="just" rtl="1"/>
            <a:r>
              <a:rPr lang="ar-JO" sz="2800" dirty="0" smtClean="0"/>
              <a:t>	فنوال الأمير بدرة عين	ونوال الغمام قطرة ماء</a:t>
            </a:r>
          </a:p>
          <a:p>
            <a:pPr algn="just" rtl="1">
              <a:buFontTx/>
              <a:buChar char="-"/>
            </a:pPr>
            <a:r>
              <a:rPr lang="ar-JO" sz="2800" dirty="0" smtClean="0"/>
              <a:t>من قاس جدواك بالغمام فما	أنصف في الحكم بين شكلين</a:t>
            </a:r>
          </a:p>
          <a:p>
            <a:pPr algn="just" rtl="1"/>
            <a:r>
              <a:rPr lang="ar-JO" sz="2800" dirty="0" smtClean="0"/>
              <a:t>	أنت إذا جدت ضاحك أبدا	وهو إذا جاد دامع العين</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المعنوية </a:t>
            </a:r>
            <a:br>
              <a:rPr lang="ar-JO" sz="3200" dirty="0" smtClean="0"/>
            </a:br>
            <a:r>
              <a:rPr lang="ar-JO" sz="3200" dirty="0" smtClean="0"/>
              <a:t>(15- الجمع مع التفريق)</a:t>
            </a:r>
            <a:endParaRPr lang="ar-AE" sz="3200" dirty="0"/>
          </a:p>
        </p:txBody>
      </p:sp>
      <p:sp>
        <p:nvSpPr>
          <p:cNvPr id="3" name="عنصر نائب للمحتوى 2"/>
          <p:cNvSpPr>
            <a:spLocks noGrp="1"/>
          </p:cNvSpPr>
          <p:nvPr>
            <p:ph idx="1"/>
          </p:nvPr>
        </p:nvSpPr>
        <p:spPr/>
        <p:txBody>
          <a:bodyPr/>
          <a:lstStyle/>
          <a:p>
            <a:pPr algn="just" rtl="1"/>
            <a:r>
              <a:rPr lang="ar-JO" sz="2800" dirty="0" smtClean="0"/>
              <a:t>15- </a:t>
            </a:r>
            <a:r>
              <a:rPr lang="ar-JO" sz="2800" dirty="0" smtClean="0">
                <a:solidFill>
                  <a:srgbClr val="FF0000"/>
                </a:solidFill>
              </a:rPr>
              <a:t>الجمع مع التفريق</a:t>
            </a:r>
            <a:r>
              <a:rPr lang="ar-JO" sz="2800" dirty="0" smtClean="0"/>
              <a:t>: هو أن يدخل المتكلم شيئين في معنى واحد، ويفرق بين جهتي الإدخال.</a:t>
            </a:r>
          </a:p>
          <a:p>
            <a:pPr algn="just" rtl="1"/>
            <a:r>
              <a:rPr lang="ar-JO" sz="2800" dirty="0" smtClean="0"/>
              <a:t>نحو قول الشاعر:</a:t>
            </a:r>
          </a:p>
          <a:p>
            <a:pPr algn="just" rtl="1">
              <a:buFontTx/>
              <a:buChar char="-"/>
            </a:pPr>
            <a:r>
              <a:rPr lang="ar-JO" sz="2800" dirty="0" smtClean="0"/>
              <a:t>تشابه </a:t>
            </a:r>
            <a:r>
              <a:rPr lang="ar-JO" sz="2800" dirty="0" err="1" smtClean="0"/>
              <a:t>دمعانا</a:t>
            </a:r>
            <a:r>
              <a:rPr lang="ar-JO" sz="2800" dirty="0" smtClean="0"/>
              <a:t> غداة فراقنا		مشابهة في قصة دون قصةِ</a:t>
            </a:r>
          </a:p>
          <a:p>
            <a:pPr algn="just" rtl="1"/>
            <a:r>
              <a:rPr lang="ar-JO" sz="2800" dirty="0" smtClean="0"/>
              <a:t>	فوجنتها تكسو المدامع حمرة		ودمعي يكسو حمرة اللون وجنتي</a:t>
            </a:r>
          </a:p>
          <a:p>
            <a:pPr algn="just" rtl="1"/>
            <a:r>
              <a:rPr lang="ar-JO" sz="2800" dirty="0" smtClean="0"/>
              <a:t>فقد جمع الشاعر بين </a:t>
            </a:r>
            <a:r>
              <a:rPr lang="ar-JO" sz="2800" dirty="0" err="1" smtClean="0"/>
              <a:t>الدمعين</a:t>
            </a:r>
            <a:r>
              <a:rPr lang="ar-JO" sz="2800" dirty="0" smtClean="0"/>
              <a:t> في الشبه ثم فرق بينهما بأن دمعها أبيض، فإذا جرى على خدها صار أحمر بسبب احمرار خدها، وأن دمعه أحمر لأنه يبكي دماً، وجسده في النحول أصفر، فإذا جرى عليه الدمع حمره.</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3810</TotalTime>
  <Words>796</Words>
  <Application>Microsoft Office PowerPoint</Application>
  <PresentationFormat>A4 Paper (210x297 mm)‎</PresentationFormat>
  <Paragraphs>130</Paragraphs>
  <Slides>15</Slides>
  <Notes>0</Notes>
  <HiddenSlides>0</HiddenSlides>
  <MMClips>0</MMClips>
  <ScaleCrop>false</ScaleCrop>
  <HeadingPairs>
    <vt:vector size="6" baseType="variant">
      <vt:variant>
        <vt:lpstr>سمة</vt:lpstr>
      </vt:variant>
      <vt:variant>
        <vt:i4>1</vt:i4>
      </vt:variant>
      <vt:variant>
        <vt:lpstr>عناوين الشرائح</vt:lpstr>
      </vt:variant>
      <vt:variant>
        <vt:i4>15</vt:i4>
      </vt:variant>
      <vt:variant>
        <vt:lpstr>عروض مخصصة</vt:lpstr>
      </vt:variant>
      <vt:variant>
        <vt:i4>1</vt:i4>
      </vt:variant>
    </vt:vector>
  </HeadingPairs>
  <TitlesOfParts>
    <vt:vector size="17" baseType="lpstr">
      <vt:lpstr>Office Theme</vt:lpstr>
      <vt:lpstr>الشريحة 1</vt:lpstr>
      <vt:lpstr>المحاضرة الثانية عشرة</vt:lpstr>
      <vt:lpstr>عناصر المحاضرة</vt:lpstr>
      <vt:lpstr>المحسنات المعنوية  (10- التورية)</vt:lpstr>
      <vt:lpstr>المحسنات المعنوية   (10- التورية)</vt:lpstr>
      <vt:lpstr>المحسنات المعنوية  (11- الاستخدام).</vt:lpstr>
      <vt:lpstr>المحسنات المعنوية  (11- الاستخدام).</vt:lpstr>
      <vt:lpstr>المحسنات المعنوية   (11- الاستخدام).</vt:lpstr>
      <vt:lpstr>المحسنات المعنوية  (12- اللف والنشر).</vt:lpstr>
      <vt:lpstr>المحسنات المعنوية   (12- اللف والنشر).</vt:lpstr>
      <vt:lpstr>المحسنات المعنوية   (12- اللف والنشر).</vt:lpstr>
      <vt:lpstr>المحسنات المعنوية  (13- الجمع).</vt:lpstr>
      <vt:lpstr>المحسنات المعنوية  (14- التفريق)</vt:lpstr>
      <vt:lpstr>المحسنات المعنوية  (15- الجمع مع التفريق)</vt:lpstr>
      <vt:lpstr>الشريحة 15</vt:lpstr>
      <vt:lpstr>عرض مخصص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524</cp:revision>
  <dcterms:created xsi:type="dcterms:W3CDTF">2009-10-14T19:14:34Z</dcterms:created>
  <dcterms:modified xsi:type="dcterms:W3CDTF">2011-03-22T05:27:23Z</dcterms:modified>
</cp:coreProperties>
</file>