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30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266" r:id="rId20"/>
  </p:sldIdLst>
  <p:sldSz cx="9906000" cy="6858000" type="A4"/>
  <p:notesSz cx="6858000" cy="9144000"/>
  <p:custShowLst>
    <p:custShow name="عرض مخصص 1" id="0">
      <p:sldLst>
        <p:sld r:id="rId2"/>
        <p:sld r:id="rId3"/>
        <p:sld r:id="rId4"/>
        <p:sld r:id="rId5"/>
        <p:sld r:id="rId20"/>
      </p:sldLst>
    </p:custShow>
  </p:custShow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324600"/>
            <a:ext cx="533400" cy="39687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800" b="1" dirty="0" smtClean="0">
                <a:solidFill>
                  <a:schemeClr val="accent1">
                    <a:lumMod val="50000"/>
                  </a:schemeClr>
                </a:solidFill>
                <a:latin typeface="AYM Wadiy S_U normal."/>
                <a:cs typeface="Times New Roman" pitchFamily="18" charset="0"/>
              </a:rPr>
              <a:t>اسم المقرر</a:t>
            </a:r>
            <a:endParaRPr lang="ar-SA" sz="4800" b="1" dirty="0" smtClean="0">
              <a:solidFill>
                <a:schemeClr val="accent1">
                  <a:lumMod val="50000"/>
                </a:schemeClr>
              </a:solidFill>
              <a:latin typeface="AYM Wadiy S_U normal."/>
              <a:cs typeface="Times New Roman" pitchFamily="18" charset="0"/>
            </a:endParaRPr>
          </a:p>
          <a:p>
            <a:pPr algn="ctr"/>
            <a:r>
              <a:rPr lang="ar-JO" sz="3600" b="1" dirty="0" smtClean="0">
                <a:solidFill>
                  <a:srgbClr val="7F7F7F"/>
                </a:solidFill>
                <a:latin typeface="Calibri" pitchFamily="34" charset="0"/>
                <a:cs typeface="Times New Roman" pitchFamily="18" charset="0"/>
              </a:rPr>
              <a:t>البلاغة 2 (البيان والبديع)</a:t>
            </a:r>
            <a:endParaRPr lang="en-US" sz="3600" b="1" dirty="0" smtClean="0">
              <a:solidFill>
                <a:srgbClr val="7F7F7F"/>
              </a:solidFill>
              <a:latin typeface="Calibri" pitchFamily="34" charset="0"/>
            </a:endParaRPr>
          </a:p>
          <a:p>
            <a:pPr algn="ctr"/>
            <a:r>
              <a:rPr lang="ar-JO" sz="3600" b="1" dirty="0" smtClean="0">
                <a:solidFill>
                  <a:schemeClr val="accent1">
                    <a:lumMod val="50000"/>
                  </a:schemeClr>
                </a:solidFill>
                <a:latin typeface="Calibri" pitchFamily="34" charset="0"/>
                <a:cs typeface="Times New Roman" pitchFamily="18" charset="0"/>
              </a:rPr>
              <a:t>أ.</a:t>
            </a:r>
            <a:r>
              <a:rPr lang="ar-SA" sz="3600" b="1" dirty="0" smtClean="0">
                <a:solidFill>
                  <a:schemeClr val="accent1">
                    <a:lumMod val="50000"/>
                  </a:schemeClr>
                </a:solidFill>
                <a:latin typeface="Calibri" pitchFamily="34" charset="0"/>
                <a:cs typeface="Times New Roman" pitchFamily="18" charset="0"/>
              </a:rPr>
              <a:t>د</a:t>
            </a:r>
            <a:r>
              <a:rPr lang="ar-JO" sz="3600" b="1" dirty="0" smtClean="0">
                <a:solidFill>
                  <a:schemeClr val="accent1">
                    <a:lumMod val="50000"/>
                  </a:schemeClr>
                </a:solidFill>
                <a:latin typeface="Calibri" pitchFamily="34" charset="0"/>
                <a:cs typeface="Times New Roman" pitchFamily="18" charset="0"/>
              </a:rPr>
              <a:t>. </a:t>
            </a:r>
            <a:r>
              <a:rPr lang="ar-JO" sz="3600" b="1" dirty="0" smtClean="0">
                <a:solidFill>
                  <a:schemeClr val="bg2">
                    <a:lumMod val="25000"/>
                  </a:schemeClr>
                </a:solidFill>
                <a:latin typeface="Calibri" pitchFamily="34" charset="0"/>
                <a:cs typeface="Times New Roman" pitchFamily="18" charset="0"/>
              </a:rPr>
              <a:t>فايز عارف القرعان</a:t>
            </a:r>
            <a:r>
              <a:rPr lang="en-US" sz="2600" b="1" dirty="0" smtClean="0">
                <a:solidFill>
                  <a:srgbClr val="7F7F7F"/>
                </a:solidFill>
                <a:latin typeface="Calibri" pitchFamily="34" charset="0"/>
                <a:cs typeface="Times New Roman" pitchFamily="18" charset="0"/>
              </a:rPr>
              <a:t>.</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JO"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219200" y="3810000"/>
            <a:ext cx="7429500" cy="1752600"/>
          </a:xfrm>
        </p:spPr>
        <p:txBody>
          <a:bodyPr/>
          <a:lstStyle/>
          <a:p>
            <a:pPr eaLnBrk="1" hangingPunct="1"/>
            <a:endParaRPr lang="ar-JO" b="1" dirty="0" smtClean="0">
              <a:solidFill>
                <a:schemeClr val="tx1"/>
              </a:solidFill>
              <a:cs typeface="Arial" pitchFamily="34" charset="0"/>
            </a:endParaRPr>
          </a:p>
          <a:p>
            <a:pPr eaLnBrk="1" hangingPunct="1"/>
            <a:r>
              <a:rPr lang="ar-JO" b="1" dirty="0" smtClean="0">
                <a:solidFill>
                  <a:schemeClr val="tx1"/>
                </a:solidFill>
                <a:cs typeface="Arial" pitchFamily="34" charset="0"/>
              </a:rPr>
              <a:t>علم </a:t>
            </a:r>
            <a:r>
              <a:rPr lang="ar-JO" b="1" smtClean="0">
                <a:solidFill>
                  <a:schemeClr val="tx1"/>
                </a:solidFill>
                <a:cs typeface="Arial" pitchFamily="34" charset="0"/>
              </a:rPr>
              <a:t>البديع (5)</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a:r>
              <a:rPr lang="ar-JO" dirty="0" smtClean="0"/>
              <a:t>المحسنات اللفظية: </a:t>
            </a:r>
          </a:p>
          <a:p>
            <a:pPr rtl="1"/>
            <a:r>
              <a:rPr lang="ar-JO" dirty="0" smtClean="0"/>
              <a:t>1- الجناس وأقسامه.</a:t>
            </a:r>
          </a:p>
          <a:p>
            <a:pPr rtl="1"/>
            <a:r>
              <a:rPr lang="ar-JO" dirty="0" smtClean="0"/>
              <a:t>2- رد الأعجاز على الصدور.</a:t>
            </a:r>
          </a:p>
          <a:p>
            <a:pPr rtl="1"/>
            <a:r>
              <a:rPr lang="ar-JO" dirty="0" smtClean="0"/>
              <a:t>3- السجع.</a:t>
            </a:r>
          </a:p>
          <a:p>
            <a:pPr rtl="1"/>
            <a:endParaRPr lang="en-US" b="1" dirty="0" smtClean="0">
              <a:cs typeface="Arial" pitchFamily="34" charset="0"/>
            </a:endParaRPr>
          </a:p>
          <a:p>
            <a:pPr rtl="1"/>
            <a:endParaRPr lang="en-US" b="1" dirty="0" smtClean="0">
              <a:cs typeface="Arial" pitchFamily="34" charset="0"/>
            </a:endParaRPr>
          </a:p>
          <a:p>
            <a:pPr rtl="1"/>
            <a:endParaRPr lang="en-US"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(1- الجناس: مفهومه)</a:t>
            </a:r>
            <a:endParaRPr lang="ar-AE" sz="3600" dirty="0"/>
          </a:p>
        </p:txBody>
      </p:sp>
      <p:sp>
        <p:nvSpPr>
          <p:cNvPr id="3" name="عنصر نائب للمحتوى 2"/>
          <p:cNvSpPr>
            <a:spLocks noGrp="1"/>
          </p:cNvSpPr>
          <p:nvPr>
            <p:ph idx="1"/>
          </p:nvPr>
        </p:nvSpPr>
        <p:spPr/>
        <p:txBody>
          <a:bodyPr/>
          <a:lstStyle/>
          <a:p>
            <a:pPr algn="just" rtl="1"/>
            <a:r>
              <a:rPr lang="ar-JO" sz="2800" dirty="0" smtClean="0"/>
              <a:t>1- </a:t>
            </a:r>
            <a:r>
              <a:rPr lang="ar-JO" sz="2800" dirty="0" smtClean="0">
                <a:solidFill>
                  <a:srgbClr val="FF0000"/>
                </a:solidFill>
              </a:rPr>
              <a:t>الجناس</a:t>
            </a:r>
            <a:r>
              <a:rPr lang="ar-JO" sz="2800" dirty="0" smtClean="0"/>
              <a:t>: هو تشابه اللفظين في النطق واختلافهما في المعنى. وهذان اللفظان المتشابهان نطقاً المختلفان معنى يسميان ”ركني الجناس“. ولا يشترط في الجناس تشابه جميع الحروف، بل يكفي في التشابه ما نعرف </a:t>
            </a:r>
            <a:r>
              <a:rPr lang="ar-JO" sz="2800" dirty="0" err="1" smtClean="0"/>
              <a:t>به</a:t>
            </a:r>
            <a:r>
              <a:rPr lang="ar-JO" sz="2800" dirty="0" smtClean="0"/>
              <a:t> المجانسة.</a:t>
            </a:r>
          </a:p>
          <a:p>
            <a:pPr algn="just" rtl="1"/>
            <a:r>
              <a:rPr lang="ar-JO" sz="2800" dirty="0" smtClean="0"/>
              <a:t>مثاله قوله تعالى: ”ويوم تقوم </a:t>
            </a:r>
            <a:r>
              <a:rPr lang="ar-JO" sz="2800" dirty="0" smtClean="0">
                <a:solidFill>
                  <a:srgbClr val="FF0000"/>
                </a:solidFill>
              </a:rPr>
              <a:t>الساعة</a:t>
            </a:r>
            <a:r>
              <a:rPr lang="ar-JO" sz="2800" dirty="0" smtClean="0"/>
              <a:t> يقسم المجرمون ما لبثوا غير </a:t>
            </a:r>
            <a:r>
              <a:rPr lang="ar-JO" sz="2800" dirty="0" smtClean="0">
                <a:solidFill>
                  <a:srgbClr val="FF0000"/>
                </a:solidFill>
              </a:rPr>
              <a:t>ساعة</a:t>
            </a:r>
            <a:r>
              <a:rPr lang="ar-JO" sz="2800" dirty="0" smtClean="0"/>
              <a:t>“.</a:t>
            </a:r>
          </a:p>
          <a:p>
            <a:pPr algn="just" rtl="1"/>
            <a:r>
              <a:rPr lang="ar-JO" sz="2800" dirty="0" smtClean="0"/>
              <a:t>المراد بالساعة الأولى: يوم الآخرة، والساعة الثانية الساعة الزمنية.</a:t>
            </a:r>
          </a:p>
          <a:p>
            <a:pPr algn="just" rtl="1"/>
            <a:r>
              <a:rPr lang="ar-JO" sz="2800" u="sng" dirty="0" smtClean="0">
                <a:solidFill>
                  <a:srgbClr val="FF0000"/>
                </a:solidFill>
              </a:rPr>
              <a:t>أقسام الجناس:</a:t>
            </a:r>
          </a:p>
          <a:p>
            <a:pPr algn="just" rtl="1"/>
            <a:r>
              <a:rPr lang="ar-JO" sz="2800" dirty="0" smtClean="0"/>
              <a:t>1- الجناس التام.</a:t>
            </a:r>
          </a:p>
          <a:p>
            <a:pPr algn="just" rtl="1"/>
            <a:r>
              <a:rPr lang="ar-JO" sz="2800" dirty="0" smtClean="0"/>
              <a:t>2- الجناس الناقص.</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dirty="0"/>
          </a:p>
        </p:txBody>
      </p:sp>
      <p:sp>
        <p:nvSpPr>
          <p:cNvPr id="4" name="مستطيل 3"/>
          <p:cNvSpPr/>
          <p:nvPr/>
        </p:nvSpPr>
        <p:spPr>
          <a:xfrm>
            <a:off x="5029200" y="6324600"/>
            <a:ext cx="311303" cy="369332"/>
          </a:xfrm>
          <a:prstGeom prst="rect">
            <a:avLst/>
          </a:prstGeom>
        </p:spPr>
        <p:txBody>
          <a:bodyPr wrap="none">
            <a:spAutoFit/>
          </a:bodyPr>
          <a:lstStyle/>
          <a:p>
            <a:fld id="{E1D16D93-8795-4AD6-9A1F-54CC01E741BE}" type="slidenum">
              <a:rPr lang="ar-SA"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 </a:t>
            </a:r>
            <a:br>
              <a:rPr lang="ar-JO" sz="3200" dirty="0" smtClean="0"/>
            </a:br>
            <a:r>
              <a:rPr lang="ar-JO" sz="3200" dirty="0" smtClean="0"/>
              <a:t>(أقسام الجناس- الجناس التام)</a:t>
            </a:r>
            <a:endParaRPr lang="ar-AE" sz="2800" dirty="0"/>
          </a:p>
        </p:txBody>
      </p:sp>
      <p:sp>
        <p:nvSpPr>
          <p:cNvPr id="3" name="عنصر نائب للمحتوى 2"/>
          <p:cNvSpPr>
            <a:spLocks noGrp="1"/>
          </p:cNvSpPr>
          <p:nvPr>
            <p:ph idx="1"/>
          </p:nvPr>
        </p:nvSpPr>
        <p:spPr/>
        <p:txBody>
          <a:bodyPr/>
          <a:lstStyle/>
          <a:p>
            <a:pPr algn="just" rtl="1"/>
            <a:r>
              <a:rPr lang="ar-JO" sz="2800" dirty="0" smtClean="0"/>
              <a:t>أولاً- </a:t>
            </a:r>
            <a:r>
              <a:rPr lang="ar-JO" sz="2800" u="sng" dirty="0" smtClean="0">
                <a:solidFill>
                  <a:srgbClr val="FF0000"/>
                </a:solidFill>
              </a:rPr>
              <a:t>الجناس التام</a:t>
            </a:r>
            <a:r>
              <a:rPr lang="ar-JO" sz="2800" dirty="0" smtClean="0"/>
              <a:t>: هو ما اتفق فيه اللفظان في أربعة أمور هي:</a:t>
            </a:r>
          </a:p>
          <a:p>
            <a:pPr algn="just" rtl="1"/>
            <a:r>
              <a:rPr lang="ar-JO" sz="2800" dirty="0" smtClean="0"/>
              <a:t>	1- أنواع الحروف.</a:t>
            </a:r>
          </a:p>
          <a:p>
            <a:pPr algn="just" rtl="1"/>
            <a:r>
              <a:rPr lang="ar-JO" sz="2800" dirty="0" smtClean="0"/>
              <a:t>	2- أعدادها.</a:t>
            </a:r>
          </a:p>
          <a:p>
            <a:pPr algn="just" rtl="1"/>
            <a:r>
              <a:rPr lang="ar-JO" sz="2800" dirty="0" smtClean="0"/>
              <a:t>	3- هيئتها الحاصلة من الحركات والسكنات.</a:t>
            </a:r>
          </a:p>
          <a:p>
            <a:pPr algn="just" rtl="1"/>
            <a:r>
              <a:rPr lang="ar-JO" sz="2800" dirty="0" smtClean="0"/>
              <a:t>	4- ترتيبها.</a:t>
            </a:r>
          </a:p>
          <a:p>
            <a:pPr algn="just" rtl="1"/>
            <a:r>
              <a:rPr lang="ar-JO" sz="2800" dirty="0" smtClean="0"/>
              <a:t>مثالها:</a:t>
            </a:r>
          </a:p>
          <a:p>
            <a:pPr algn="ctr" rtl="1"/>
            <a:r>
              <a:rPr lang="ar-JO" sz="2800" dirty="0" smtClean="0">
                <a:solidFill>
                  <a:srgbClr val="FF0000"/>
                </a:solidFill>
              </a:rPr>
              <a:t>سلا</a:t>
            </a:r>
            <a:r>
              <a:rPr lang="ar-JO" sz="2800" dirty="0" smtClean="0"/>
              <a:t> مصر هل </a:t>
            </a:r>
            <a:r>
              <a:rPr lang="ar-JO" sz="2800" dirty="0" smtClean="0">
                <a:solidFill>
                  <a:srgbClr val="FF0000"/>
                </a:solidFill>
              </a:rPr>
              <a:t>سلا</a:t>
            </a:r>
            <a:r>
              <a:rPr lang="ar-JO" sz="2800" dirty="0" smtClean="0"/>
              <a:t> القلب عنها</a:t>
            </a:r>
          </a:p>
          <a:p>
            <a:pPr algn="just" rtl="1"/>
            <a:endParaRPr lang="ar-JO" sz="2800" dirty="0" smtClean="0"/>
          </a:p>
          <a:p>
            <a:pPr algn="just" rtl="1"/>
            <a:endParaRPr lang="ar-JO" sz="2800" dirty="0" smtClean="0"/>
          </a:p>
          <a:p>
            <a:r>
              <a:rPr lang="ar-JO" dirty="0" smtClean="0"/>
              <a:t> </a:t>
            </a:r>
            <a:endParaRPr lang="ar-A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600" dirty="0" smtClean="0"/>
              <a:t>المحسنات اللفظية </a:t>
            </a:r>
            <a:br>
              <a:rPr lang="ar-JO" sz="3600" dirty="0" smtClean="0"/>
            </a:br>
            <a:r>
              <a:rPr lang="ar-JO" sz="3600" dirty="0" smtClean="0"/>
              <a:t>(أقسام الجناس التام- الجناس المماثل)</a:t>
            </a:r>
            <a:r>
              <a:rPr lang="en-US" sz="3600" dirty="0" smtClean="0"/>
              <a:t> </a:t>
            </a:r>
            <a:endParaRPr lang="ar-AE" dirty="0"/>
          </a:p>
        </p:txBody>
      </p:sp>
      <p:sp>
        <p:nvSpPr>
          <p:cNvPr id="3" name="عنصر نائب للمحتوى 2"/>
          <p:cNvSpPr>
            <a:spLocks noGrp="1"/>
          </p:cNvSpPr>
          <p:nvPr>
            <p:ph idx="1"/>
          </p:nvPr>
        </p:nvSpPr>
        <p:spPr/>
        <p:txBody>
          <a:bodyPr/>
          <a:lstStyle/>
          <a:p>
            <a:pPr algn="just" rtl="1"/>
            <a:r>
              <a:rPr lang="ar-JO" sz="2800" b="1" u="sng" dirty="0" smtClean="0"/>
              <a:t>أقسام الجناس التام:</a:t>
            </a:r>
          </a:p>
          <a:p>
            <a:pPr algn="just" rtl="1"/>
            <a:r>
              <a:rPr lang="ar-JO" sz="2800" dirty="0" smtClean="0"/>
              <a:t>1- </a:t>
            </a:r>
            <a:r>
              <a:rPr lang="ar-JO" sz="2800" b="1" dirty="0" smtClean="0">
                <a:solidFill>
                  <a:srgbClr val="FF0000"/>
                </a:solidFill>
              </a:rPr>
              <a:t>الجناس المماثل</a:t>
            </a:r>
            <a:r>
              <a:rPr lang="ar-JO" sz="2800" dirty="0" smtClean="0"/>
              <a:t>: هو ما كان ركناه أي لفظاه من نوع واحد من أنواع الكلمة، بمعنى أن يكونا اسمين، أو فعلين.</a:t>
            </a:r>
          </a:p>
          <a:p>
            <a:pPr algn="just" rtl="1">
              <a:buFontTx/>
              <a:buChar char="-"/>
            </a:pPr>
            <a:r>
              <a:rPr lang="ar-JO" sz="2800" u="sng" dirty="0" smtClean="0"/>
              <a:t>من أمثلة الجناس المماثل بين اسمين </a:t>
            </a:r>
            <a:r>
              <a:rPr lang="ar-JO" sz="2800" dirty="0" smtClean="0"/>
              <a:t>قوله تعالى: ”ويوم تقوم </a:t>
            </a:r>
            <a:r>
              <a:rPr lang="ar-JO" sz="2800" dirty="0" smtClean="0">
                <a:solidFill>
                  <a:srgbClr val="FF0000"/>
                </a:solidFill>
              </a:rPr>
              <a:t>الساعة</a:t>
            </a:r>
            <a:r>
              <a:rPr lang="ar-JO" sz="2800" dirty="0" smtClean="0"/>
              <a:t> يقسم المجرمون ما لبثوا غير </a:t>
            </a:r>
            <a:r>
              <a:rPr lang="ar-JO" sz="2800" dirty="0" smtClean="0">
                <a:solidFill>
                  <a:srgbClr val="FF0000"/>
                </a:solidFill>
              </a:rPr>
              <a:t>ساعة</a:t>
            </a:r>
            <a:r>
              <a:rPr lang="ar-JO" sz="2800" dirty="0" smtClean="0"/>
              <a:t>“.</a:t>
            </a:r>
          </a:p>
          <a:p>
            <a:pPr algn="just" rtl="1">
              <a:buFontTx/>
              <a:buChar char="-"/>
            </a:pPr>
            <a:r>
              <a:rPr lang="ar-JO" sz="2800" dirty="0" smtClean="0"/>
              <a:t>وقوله تعالى: ”يكاد سنا برقه يذهب </a:t>
            </a:r>
            <a:r>
              <a:rPr lang="ar-JO" sz="2800" dirty="0" smtClean="0">
                <a:solidFill>
                  <a:srgbClr val="FF0000"/>
                </a:solidFill>
              </a:rPr>
              <a:t>بالأبصار</a:t>
            </a:r>
            <a:r>
              <a:rPr lang="ar-JO" sz="2800" dirty="0" smtClean="0"/>
              <a:t>، يقلب الله الليل والنهار إن في ذلك لعبرة لأولي </a:t>
            </a:r>
            <a:r>
              <a:rPr lang="ar-JO" sz="2800" dirty="0" smtClean="0">
                <a:solidFill>
                  <a:srgbClr val="FF0000"/>
                </a:solidFill>
              </a:rPr>
              <a:t>الأبصار</a:t>
            </a:r>
            <a:r>
              <a:rPr lang="ar-JO" sz="2800" dirty="0" smtClean="0"/>
              <a:t>“. الأبصار الأولى بمعنى الأنظار، والثانية بمعنى العقول.</a:t>
            </a:r>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 (أقسام الجناس التام- الجناس المماثل)</a:t>
            </a:r>
            <a:r>
              <a:rPr lang="en-US" sz="3200" dirty="0" smtClean="0"/>
              <a:t> </a:t>
            </a:r>
            <a:endParaRPr lang="ar-AE" dirty="0"/>
          </a:p>
        </p:txBody>
      </p:sp>
      <p:sp>
        <p:nvSpPr>
          <p:cNvPr id="3" name="عنصر نائب للمحتوى 2"/>
          <p:cNvSpPr>
            <a:spLocks noGrp="1"/>
          </p:cNvSpPr>
          <p:nvPr>
            <p:ph idx="1"/>
          </p:nvPr>
        </p:nvSpPr>
        <p:spPr/>
        <p:txBody>
          <a:bodyPr/>
          <a:lstStyle/>
          <a:p>
            <a:pPr algn="just" rtl="1"/>
            <a:r>
              <a:rPr lang="ar-JO" sz="2800" dirty="0" smtClean="0"/>
              <a:t>- </a:t>
            </a:r>
            <a:r>
              <a:rPr lang="ar-JO" sz="2800" dirty="0" smtClean="0">
                <a:solidFill>
                  <a:srgbClr val="FF0000"/>
                </a:solidFill>
              </a:rPr>
              <a:t>عباس</a:t>
            </a:r>
            <a:r>
              <a:rPr lang="ar-JO" sz="2800" dirty="0" smtClean="0"/>
              <a:t> </a:t>
            </a:r>
            <a:r>
              <a:rPr lang="ar-JO" sz="2800" dirty="0" smtClean="0">
                <a:solidFill>
                  <a:srgbClr val="FF0000"/>
                </a:solidFill>
              </a:rPr>
              <a:t>عباس</a:t>
            </a:r>
            <a:r>
              <a:rPr lang="ar-JO" sz="2800" dirty="0" smtClean="0"/>
              <a:t> إذا احتدم الوغى		</a:t>
            </a:r>
            <a:r>
              <a:rPr lang="ar-JO" sz="2800" u="sng" dirty="0" smtClean="0">
                <a:solidFill>
                  <a:srgbClr val="FF0000"/>
                </a:solidFill>
              </a:rPr>
              <a:t>والفضل</a:t>
            </a:r>
            <a:r>
              <a:rPr lang="ar-JO" sz="2800" dirty="0" smtClean="0"/>
              <a:t> </a:t>
            </a:r>
            <a:r>
              <a:rPr lang="ar-JO" sz="2800" u="sng" dirty="0" smtClean="0">
                <a:solidFill>
                  <a:srgbClr val="FF0000"/>
                </a:solidFill>
              </a:rPr>
              <a:t>فضل</a:t>
            </a:r>
            <a:r>
              <a:rPr lang="ar-JO" sz="2800" dirty="0" smtClean="0"/>
              <a:t> </a:t>
            </a:r>
            <a:r>
              <a:rPr lang="ar-JO" sz="2800" b="1" dirty="0" smtClean="0">
                <a:solidFill>
                  <a:srgbClr val="FF0000"/>
                </a:solidFill>
              </a:rPr>
              <a:t>والربيع</a:t>
            </a:r>
            <a:r>
              <a:rPr lang="ar-JO" sz="2800" dirty="0" smtClean="0"/>
              <a:t> </a:t>
            </a:r>
            <a:r>
              <a:rPr lang="ar-JO" sz="2800" b="1" dirty="0" smtClean="0">
                <a:solidFill>
                  <a:srgbClr val="FF0000"/>
                </a:solidFill>
              </a:rPr>
              <a:t>ربيع</a:t>
            </a:r>
          </a:p>
          <a:p>
            <a:pPr algn="just" rtl="1"/>
            <a:r>
              <a:rPr lang="ar-JO" sz="2800" dirty="0" smtClean="0"/>
              <a:t>عباس الأول علم والثانية من العبوس، والفضل الأول علم والثاني من التفضل، والربيع الأول علم والثاني بمعنى فصل من فصول العام.</a:t>
            </a:r>
          </a:p>
          <a:p>
            <a:pPr algn="just" rtl="1">
              <a:buFontTx/>
              <a:buChar char="-"/>
            </a:pPr>
            <a:r>
              <a:rPr lang="ar-JO" sz="2800" dirty="0" smtClean="0"/>
              <a:t>إذا </a:t>
            </a:r>
            <a:r>
              <a:rPr lang="ar-JO" sz="2800" dirty="0" smtClean="0">
                <a:solidFill>
                  <a:srgbClr val="FF0000"/>
                </a:solidFill>
              </a:rPr>
              <a:t>العين</a:t>
            </a:r>
            <a:r>
              <a:rPr lang="ar-JO" sz="2800" dirty="0" smtClean="0"/>
              <a:t> راحت وهي </a:t>
            </a:r>
            <a:r>
              <a:rPr lang="ar-JO" sz="2800" dirty="0" smtClean="0">
                <a:solidFill>
                  <a:srgbClr val="FF0000"/>
                </a:solidFill>
              </a:rPr>
              <a:t>عين</a:t>
            </a:r>
            <a:r>
              <a:rPr lang="ar-JO" sz="2800" dirty="0" smtClean="0"/>
              <a:t> على الهوى	فليس بسر ما تسر </a:t>
            </a:r>
            <a:r>
              <a:rPr lang="ar-JO" sz="2800" dirty="0" err="1" smtClean="0"/>
              <a:t>الأضالع</a:t>
            </a:r>
            <a:endParaRPr lang="ar-JO" sz="2800" dirty="0" smtClean="0"/>
          </a:p>
          <a:p>
            <a:pPr algn="just" rtl="1"/>
            <a:r>
              <a:rPr lang="ar-JO" sz="2800" dirty="0" smtClean="0"/>
              <a:t>العين الأولى </a:t>
            </a:r>
            <a:r>
              <a:rPr lang="ar-JO" sz="2800" dirty="0" err="1" smtClean="0"/>
              <a:t>الباصرة</a:t>
            </a:r>
            <a:r>
              <a:rPr lang="ar-JO" sz="2800" dirty="0" smtClean="0"/>
              <a:t> والثانية الجاسوس.</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(أقسام الجناس التام- الجناس المماثل) </a:t>
            </a:r>
            <a:endParaRPr lang="ar-AE" dirty="0"/>
          </a:p>
        </p:txBody>
      </p:sp>
      <p:sp>
        <p:nvSpPr>
          <p:cNvPr id="3" name="عنصر نائب للمحتوى 2"/>
          <p:cNvSpPr>
            <a:spLocks noGrp="1"/>
          </p:cNvSpPr>
          <p:nvPr>
            <p:ph idx="1"/>
          </p:nvPr>
        </p:nvSpPr>
        <p:spPr/>
        <p:txBody>
          <a:bodyPr/>
          <a:lstStyle/>
          <a:p>
            <a:pPr algn="just" rtl="1">
              <a:buFontTx/>
              <a:buChar char="-"/>
            </a:pPr>
            <a:r>
              <a:rPr lang="ar-JO" sz="2800" u="sng" dirty="0" smtClean="0"/>
              <a:t>ومن الجناس المماثل بين ”فعلين“:</a:t>
            </a:r>
          </a:p>
          <a:p>
            <a:pPr algn="just" rtl="1">
              <a:buFontTx/>
              <a:buChar char="-"/>
            </a:pPr>
            <a:r>
              <a:rPr lang="ar-JO" sz="2800" dirty="0" smtClean="0"/>
              <a:t>قوم لو أنهمُ </a:t>
            </a:r>
            <a:r>
              <a:rPr lang="ar-JO" sz="2800" dirty="0" err="1" smtClean="0"/>
              <a:t>ارتاضوا</a:t>
            </a:r>
            <a:r>
              <a:rPr lang="ar-JO" sz="2800" dirty="0" smtClean="0"/>
              <a:t> لما قرضوا	أو أنهم </a:t>
            </a:r>
            <a:r>
              <a:rPr lang="ar-JO" sz="2800" dirty="0" err="1" smtClean="0">
                <a:solidFill>
                  <a:srgbClr val="FF0000"/>
                </a:solidFill>
              </a:rPr>
              <a:t>شعروا</a:t>
            </a:r>
            <a:r>
              <a:rPr lang="ar-JO" sz="2800" dirty="0" smtClean="0"/>
              <a:t> بالنقص ما </a:t>
            </a:r>
            <a:r>
              <a:rPr lang="ar-JO" sz="2800" dirty="0" err="1" smtClean="0">
                <a:solidFill>
                  <a:srgbClr val="FF0000"/>
                </a:solidFill>
              </a:rPr>
              <a:t>شعروا</a:t>
            </a:r>
            <a:endParaRPr lang="ar-JO" sz="2800" dirty="0" smtClean="0">
              <a:solidFill>
                <a:srgbClr val="FF0000"/>
              </a:solidFill>
            </a:endParaRPr>
          </a:p>
          <a:p>
            <a:pPr algn="just" rtl="1"/>
            <a:r>
              <a:rPr lang="ar-JO" sz="2800" dirty="0" err="1" smtClean="0"/>
              <a:t>شعروا</a:t>
            </a:r>
            <a:r>
              <a:rPr lang="ar-JO" sz="2800" dirty="0" smtClean="0"/>
              <a:t> الأولى من الإحساس والثانية من نظم الشعر.</a:t>
            </a:r>
          </a:p>
          <a:p>
            <a:pPr algn="just" rtl="1">
              <a:buFontTx/>
              <a:buChar char="-"/>
            </a:pPr>
            <a:r>
              <a:rPr lang="ar-JO" sz="2800" dirty="0" smtClean="0"/>
              <a:t>يا أخوتي مذ بانت </a:t>
            </a:r>
            <a:r>
              <a:rPr lang="ar-JO" sz="2800" dirty="0" err="1" smtClean="0"/>
              <a:t>النجب</a:t>
            </a:r>
            <a:r>
              <a:rPr lang="ar-JO" sz="2800" dirty="0" smtClean="0"/>
              <a:t>	وجب الفؤاد وكان لا </a:t>
            </a:r>
            <a:r>
              <a:rPr lang="ar-JO" sz="2800" dirty="0" smtClean="0">
                <a:solidFill>
                  <a:srgbClr val="FF0000"/>
                </a:solidFill>
              </a:rPr>
              <a:t>يجب</a:t>
            </a:r>
          </a:p>
          <a:p>
            <a:pPr algn="just" rtl="1"/>
            <a:r>
              <a:rPr lang="ar-JO" sz="2800" dirty="0" smtClean="0"/>
              <a:t>	فارقتكم وبقيت </a:t>
            </a:r>
            <a:r>
              <a:rPr lang="ar-JO" sz="2800" dirty="0" err="1" smtClean="0"/>
              <a:t>بعدكمو</a:t>
            </a:r>
            <a:r>
              <a:rPr lang="ar-JO" sz="2800" dirty="0" smtClean="0"/>
              <a:t>	ما هكذا كان الذي </a:t>
            </a:r>
            <a:r>
              <a:rPr lang="ar-JO" sz="2800" dirty="0" smtClean="0">
                <a:solidFill>
                  <a:srgbClr val="FF0000"/>
                </a:solidFill>
              </a:rPr>
              <a:t>يجب</a:t>
            </a:r>
          </a:p>
          <a:p>
            <a:pPr algn="just" rtl="1"/>
            <a:r>
              <a:rPr lang="ar-JO" sz="2800" dirty="0" smtClean="0"/>
              <a:t>يجب في آخر البيت الأول من الوجيب وهو الارتجاف، والثانية في آخر البيت الثاني من الوجوب وهو اللزوم والثبوت.</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(أقسام الجناس التام- الجناس المستوفى)</a:t>
            </a:r>
            <a:endParaRPr lang="ar-AE" dirty="0"/>
          </a:p>
        </p:txBody>
      </p:sp>
      <p:sp>
        <p:nvSpPr>
          <p:cNvPr id="3" name="عنصر نائب للمحتوى 2"/>
          <p:cNvSpPr>
            <a:spLocks noGrp="1"/>
          </p:cNvSpPr>
          <p:nvPr>
            <p:ph idx="1"/>
          </p:nvPr>
        </p:nvSpPr>
        <p:spPr/>
        <p:txBody>
          <a:bodyPr/>
          <a:lstStyle/>
          <a:p>
            <a:pPr algn="just" rtl="1"/>
            <a:r>
              <a:rPr lang="ar-JO" sz="2800" dirty="0" smtClean="0"/>
              <a:t>2- </a:t>
            </a:r>
            <a:r>
              <a:rPr lang="ar-JO" sz="2800" dirty="0" smtClean="0">
                <a:solidFill>
                  <a:srgbClr val="FF0000"/>
                </a:solidFill>
              </a:rPr>
              <a:t>الجناس المستوفى</a:t>
            </a:r>
            <a:r>
              <a:rPr lang="ar-JO" sz="2800" dirty="0" smtClean="0"/>
              <a:t>: هو ما كان ركناه من نوعين مختلفين من أنواع الكلمة، بأن يكون أحدهما حرفاً والآخر اسماً أو فعلاً.</a:t>
            </a:r>
          </a:p>
          <a:p>
            <a:pPr algn="just" rtl="1"/>
            <a:r>
              <a:rPr lang="ar-JO" sz="2800" u="sng" dirty="0" smtClean="0"/>
              <a:t>فمن أمثلة الجناس المستوفى بين الاسم والفعل</a:t>
            </a:r>
            <a:r>
              <a:rPr lang="ar-JO" sz="2800" dirty="0" smtClean="0"/>
              <a:t>:</a:t>
            </a:r>
          </a:p>
          <a:p>
            <a:pPr algn="just" rtl="1">
              <a:buFontTx/>
              <a:buChar char="-"/>
            </a:pPr>
            <a:r>
              <a:rPr lang="ar-JO" sz="2800" dirty="0" smtClean="0"/>
              <a:t>وسميته </a:t>
            </a:r>
            <a:r>
              <a:rPr lang="ar-JO" sz="2800" dirty="0" smtClean="0">
                <a:solidFill>
                  <a:srgbClr val="FF0000"/>
                </a:solidFill>
              </a:rPr>
              <a:t>يحيى</a:t>
            </a:r>
            <a:r>
              <a:rPr lang="ar-JO" sz="2800" dirty="0" smtClean="0"/>
              <a:t> </a:t>
            </a:r>
            <a:r>
              <a:rPr lang="ar-JO" sz="2800" dirty="0" smtClean="0">
                <a:solidFill>
                  <a:srgbClr val="FF0000"/>
                </a:solidFill>
              </a:rPr>
              <a:t>ليحيا</a:t>
            </a:r>
            <a:r>
              <a:rPr lang="ar-JO" sz="2800" dirty="0" smtClean="0"/>
              <a:t> ولم يكن		إلى رد أمر الله فيه سبيل</a:t>
            </a:r>
          </a:p>
          <a:p>
            <a:pPr algn="just" rtl="1"/>
            <a:r>
              <a:rPr lang="ar-JO" sz="2800" dirty="0" smtClean="0"/>
              <a:t>	تيممت فيه الفأل حين رُزِقْتُه		ولم أدر أن الفأل فيه </a:t>
            </a:r>
            <a:r>
              <a:rPr lang="ar-JO" sz="2800" dirty="0" err="1" smtClean="0"/>
              <a:t>يفيل</a:t>
            </a:r>
            <a:endParaRPr lang="ar-JO" sz="2800" dirty="0" smtClean="0"/>
          </a:p>
          <a:p>
            <a:pPr algn="just" rtl="1">
              <a:buFontTx/>
              <a:buChar char="-"/>
            </a:pPr>
            <a:r>
              <a:rPr lang="ar-JO" sz="2800" dirty="0" smtClean="0"/>
              <a:t>إذا رماك الدهر في معشر		وأجمع الناس على بغضهم</a:t>
            </a:r>
          </a:p>
          <a:p>
            <a:pPr algn="just" rtl="1"/>
            <a:r>
              <a:rPr lang="ar-JO" sz="2800" dirty="0" smtClean="0">
                <a:solidFill>
                  <a:srgbClr val="FF0000"/>
                </a:solidFill>
              </a:rPr>
              <a:t>	</a:t>
            </a:r>
            <a:r>
              <a:rPr lang="ar-JO" sz="2800" u="sng" dirty="0" smtClean="0">
                <a:solidFill>
                  <a:srgbClr val="FF0000"/>
                </a:solidFill>
              </a:rPr>
              <a:t>فدارهم</a:t>
            </a:r>
            <a:r>
              <a:rPr lang="ar-JO" sz="2800" dirty="0" smtClean="0"/>
              <a:t> ما دمت في </a:t>
            </a:r>
            <a:r>
              <a:rPr lang="ar-JO" sz="2800" u="sng" dirty="0" smtClean="0">
                <a:solidFill>
                  <a:srgbClr val="FF0000"/>
                </a:solidFill>
              </a:rPr>
              <a:t>دارهم</a:t>
            </a:r>
            <a:r>
              <a:rPr lang="ar-JO" sz="2800" dirty="0" smtClean="0"/>
              <a:t>		</a:t>
            </a:r>
            <a:r>
              <a:rPr lang="ar-JO" sz="2800" dirty="0" smtClean="0">
                <a:solidFill>
                  <a:srgbClr val="FF0000"/>
                </a:solidFill>
              </a:rPr>
              <a:t>وأرضهم</a:t>
            </a:r>
            <a:r>
              <a:rPr lang="ar-JO" sz="2800" dirty="0" smtClean="0"/>
              <a:t> ما دمت في </a:t>
            </a:r>
            <a:r>
              <a:rPr lang="ar-JO" sz="2800" dirty="0" smtClean="0">
                <a:solidFill>
                  <a:srgbClr val="FF0000"/>
                </a:solidFill>
              </a:rPr>
              <a:t>أرضهم</a:t>
            </a:r>
          </a:p>
          <a:p>
            <a:pPr algn="just" rtl="1">
              <a:buFontTx/>
              <a:buChar char="-"/>
            </a:pPr>
            <a:endParaRPr lang="ar-JO" sz="2800" dirty="0" smtClean="0">
              <a:solidFill>
                <a:srgbClr val="FF0000"/>
              </a:solidFill>
            </a:endParaRP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(أقسام الجناس التام- الجناس المستوفى)</a:t>
            </a:r>
            <a:endParaRPr lang="ar-AE" sz="3200" dirty="0"/>
          </a:p>
        </p:txBody>
      </p:sp>
      <p:sp>
        <p:nvSpPr>
          <p:cNvPr id="3" name="عنصر نائب للمحتوى 2"/>
          <p:cNvSpPr>
            <a:spLocks noGrp="1"/>
          </p:cNvSpPr>
          <p:nvPr>
            <p:ph idx="1"/>
          </p:nvPr>
        </p:nvSpPr>
        <p:spPr/>
        <p:txBody>
          <a:bodyPr/>
          <a:lstStyle/>
          <a:p>
            <a:pPr algn="just" rtl="1"/>
            <a:r>
              <a:rPr lang="ar-JO" sz="2800" u="sng" dirty="0" smtClean="0"/>
              <a:t>فمن أمثلة الجناس المستوفى بين الفعل والحرف:</a:t>
            </a:r>
          </a:p>
          <a:p>
            <a:pPr algn="just" rtl="1">
              <a:buFontTx/>
              <a:buChar char="-"/>
            </a:pPr>
            <a:r>
              <a:rPr lang="ar-JO" sz="2800" dirty="0" smtClean="0">
                <a:solidFill>
                  <a:srgbClr val="FF0000"/>
                </a:solidFill>
              </a:rPr>
              <a:t>علا</a:t>
            </a:r>
            <a:r>
              <a:rPr lang="ar-JO" sz="2800" dirty="0" smtClean="0"/>
              <a:t> نجمه في عالم الشعر فجأة	</a:t>
            </a:r>
            <a:r>
              <a:rPr lang="ar-JO" sz="2800" dirty="0" smtClean="0">
                <a:solidFill>
                  <a:srgbClr val="FF0000"/>
                </a:solidFill>
              </a:rPr>
              <a:t>على</a:t>
            </a:r>
            <a:r>
              <a:rPr lang="ar-JO" sz="2800" dirty="0" smtClean="0"/>
              <a:t> أنه ما زال في الشعر شاديا</a:t>
            </a:r>
          </a:p>
          <a:p>
            <a:pPr algn="just" rtl="1">
              <a:buFontTx/>
              <a:buChar char="-"/>
            </a:pPr>
            <a:r>
              <a:rPr lang="ar-JO" sz="2800" dirty="0" smtClean="0"/>
              <a:t>ولو </a:t>
            </a:r>
            <a:r>
              <a:rPr lang="ar-JO" sz="2800" dirty="0" smtClean="0">
                <a:solidFill>
                  <a:srgbClr val="FF0000"/>
                </a:solidFill>
              </a:rPr>
              <a:t>أنّ</a:t>
            </a:r>
            <a:r>
              <a:rPr lang="ar-JO" sz="2800" dirty="0" smtClean="0"/>
              <a:t> وصلاً عللوه بقربه		لما </a:t>
            </a:r>
            <a:r>
              <a:rPr lang="ar-JO" sz="2800" dirty="0" smtClean="0">
                <a:solidFill>
                  <a:srgbClr val="FF0000"/>
                </a:solidFill>
              </a:rPr>
              <a:t>أنّ</a:t>
            </a:r>
            <a:r>
              <a:rPr lang="ar-JO" sz="2800" dirty="0" smtClean="0"/>
              <a:t> من حمل الصبابة والجوى</a:t>
            </a:r>
          </a:p>
          <a:p>
            <a:pPr algn="just" rtl="1">
              <a:buFontTx/>
              <a:buChar char="-"/>
            </a:pPr>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(أقسام الجناس التام- جناس التركيب)</a:t>
            </a:r>
            <a:endParaRPr lang="ar-AE" sz="3200" dirty="0"/>
          </a:p>
        </p:txBody>
      </p:sp>
      <p:sp>
        <p:nvSpPr>
          <p:cNvPr id="3" name="عنصر نائب للمحتوى 2"/>
          <p:cNvSpPr>
            <a:spLocks noGrp="1"/>
          </p:cNvSpPr>
          <p:nvPr>
            <p:ph idx="1"/>
          </p:nvPr>
        </p:nvSpPr>
        <p:spPr/>
        <p:txBody>
          <a:bodyPr/>
          <a:lstStyle/>
          <a:p>
            <a:pPr algn="just" rtl="1"/>
            <a:r>
              <a:rPr lang="ar-JO" sz="2800" dirty="0" smtClean="0"/>
              <a:t>3- </a:t>
            </a:r>
            <a:r>
              <a:rPr lang="ar-JO" sz="2800" dirty="0" smtClean="0">
                <a:solidFill>
                  <a:srgbClr val="FF0000"/>
                </a:solidFill>
              </a:rPr>
              <a:t>جناس التركيب</a:t>
            </a:r>
            <a:r>
              <a:rPr lang="ar-JO" sz="2800" dirty="0" smtClean="0"/>
              <a:t>: وهو ما كان أحد ركنيه كلمة واحدة والأخرى مركبة من كلمتين.</a:t>
            </a:r>
          </a:p>
          <a:p>
            <a:pPr algn="just" rtl="1"/>
            <a:r>
              <a:rPr lang="ar-JO" sz="2800" dirty="0" smtClean="0"/>
              <a:t>مثاله:</a:t>
            </a:r>
          </a:p>
          <a:p>
            <a:pPr algn="just" rtl="1">
              <a:buFontTx/>
              <a:buChar char="-"/>
            </a:pPr>
            <a:r>
              <a:rPr lang="ar-JO" sz="2800" dirty="0" smtClean="0"/>
              <a:t>إذا ملك لم يكن </a:t>
            </a:r>
            <a:r>
              <a:rPr lang="ar-JO" sz="2800" u="sng" dirty="0" smtClean="0">
                <a:solidFill>
                  <a:srgbClr val="FF0000"/>
                </a:solidFill>
              </a:rPr>
              <a:t>ذا</a:t>
            </a:r>
            <a:r>
              <a:rPr lang="ar-JO" sz="2800" dirty="0" smtClean="0"/>
              <a:t> </a:t>
            </a:r>
            <a:r>
              <a:rPr lang="ar-JO" sz="2800" u="sng" dirty="0" smtClean="0">
                <a:solidFill>
                  <a:srgbClr val="FF0000"/>
                </a:solidFill>
              </a:rPr>
              <a:t>هبهْ</a:t>
            </a:r>
            <a:r>
              <a:rPr lang="ar-JO" sz="2800" dirty="0" smtClean="0"/>
              <a:t>	فدعه فدولته </a:t>
            </a:r>
            <a:r>
              <a:rPr lang="ar-JO" sz="2800" u="sng" dirty="0" err="1" smtClean="0">
                <a:solidFill>
                  <a:srgbClr val="FF0000"/>
                </a:solidFill>
              </a:rPr>
              <a:t>ذاهبهْ</a:t>
            </a:r>
            <a:endParaRPr lang="ar-JO" sz="2800" u="sng" dirty="0" smtClean="0">
              <a:solidFill>
                <a:srgbClr val="FF0000"/>
              </a:solidFill>
            </a:endParaRPr>
          </a:p>
          <a:p>
            <a:pPr algn="just" rtl="1">
              <a:buFontTx/>
              <a:buChar char="-"/>
            </a:pPr>
            <a:r>
              <a:rPr lang="ar-JO" sz="2800" dirty="0" smtClean="0"/>
              <a:t>يا سيداً حاز رقى		بما </a:t>
            </a:r>
            <a:r>
              <a:rPr lang="ar-JO" sz="2800" dirty="0" err="1" smtClean="0"/>
              <a:t>حباني</a:t>
            </a:r>
            <a:r>
              <a:rPr lang="ar-JO" sz="2800" dirty="0" smtClean="0"/>
              <a:t> </a:t>
            </a:r>
            <a:r>
              <a:rPr lang="ar-JO" sz="2800" b="1" u="sng" dirty="0" smtClean="0">
                <a:solidFill>
                  <a:srgbClr val="FF0000"/>
                </a:solidFill>
              </a:rPr>
              <a:t>وأولى</a:t>
            </a:r>
          </a:p>
          <a:p>
            <a:pPr algn="just" rtl="1"/>
            <a:r>
              <a:rPr lang="ar-JO" sz="2800" dirty="0" smtClean="0"/>
              <a:t>	أحسنت بِراً فقل لي		أحسنت في الشكر </a:t>
            </a:r>
            <a:r>
              <a:rPr lang="ar-JO" sz="2800" b="1" u="sng" dirty="0" smtClean="0">
                <a:solidFill>
                  <a:srgbClr val="FF0000"/>
                </a:solidFill>
              </a:rPr>
              <a:t>أو</a:t>
            </a:r>
            <a:r>
              <a:rPr lang="ar-JO" sz="2800" dirty="0" smtClean="0"/>
              <a:t> </a:t>
            </a:r>
            <a:r>
              <a:rPr lang="ar-JO" sz="2800" b="1" u="sng" dirty="0" smtClean="0">
                <a:solidFill>
                  <a:srgbClr val="FF0000"/>
                </a:solidFill>
              </a:rPr>
              <a:t>لا</a:t>
            </a:r>
            <a:r>
              <a:rPr lang="ar-JO" sz="2800" dirty="0" smtClean="0"/>
              <a:t>؟	</a:t>
            </a:r>
          </a:p>
          <a:p>
            <a:pPr algn="just" rtl="1"/>
            <a:r>
              <a:rPr lang="ar-JO" sz="2800" dirty="0" smtClean="0"/>
              <a:t>(أولى) كلمة مفردة بمعنى منح وأعطى </a:t>
            </a:r>
            <a:r>
              <a:rPr lang="ar-JO" sz="2800" dirty="0" err="1" smtClean="0"/>
              <a:t>و</a:t>
            </a:r>
            <a:r>
              <a:rPr lang="ar-JO" sz="2800" dirty="0" smtClean="0"/>
              <a:t>(أو لا) كلمتان مكونتان من (أو) العاطفة </a:t>
            </a:r>
            <a:r>
              <a:rPr lang="ar-JO" sz="2800" dirty="0" err="1" smtClean="0"/>
              <a:t>و</a:t>
            </a:r>
            <a:r>
              <a:rPr lang="ar-JO" sz="2800" dirty="0" smtClean="0"/>
              <a:t>(لا) النافية.</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en-US" sz="2800" dirty="0" smtClean="0"/>
          </a:p>
          <a:p>
            <a:pPr algn="just" rtl="1"/>
            <a:endParaRPr lang="ar-AE"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(الجناس الناقص)</a:t>
            </a:r>
            <a:endParaRPr lang="ar-AE" sz="3200" dirty="0"/>
          </a:p>
        </p:txBody>
      </p:sp>
      <p:sp>
        <p:nvSpPr>
          <p:cNvPr id="3" name="عنصر نائب للمحتوى 2"/>
          <p:cNvSpPr>
            <a:spLocks noGrp="1"/>
          </p:cNvSpPr>
          <p:nvPr>
            <p:ph idx="1"/>
          </p:nvPr>
        </p:nvSpPr>
        <p:spPr/>
        <p:txBody>
          <a:bodyPr/>
          <a:lstStyle/>
          <a:p>
            <a:pPr algn="just" rtl="1"/>
            <a:r>
              <a:rPr lang="ar-JO" sz="2800" dirty="0" smtClean="0"/>
              <a:t>ثانياً- </a:t>
            </a:r>
            <a:r>
              <a:rPr lang="ar-JO" sz="2800" dirty="0" smtClean="0">
                <a:solidFill>
                  <a:srgbClr val="FF0000"/>
                </a:solidFill>
              </a:rPr>
              <a:t>الجناس الناقص</a:t>
            </a:r>
            <a:r>
              <a:rPr lang="ar-JO" sz="2800" dirty="0" smtClean="0"/>
              <a:t>: هو أن يختلف ركنا الجناس في أحد الشروط الأربعة (نوع الحروف، أو شكلها, أو عددها، أو ترتيبها).</a:t>
            </a:r>
          </a:p>
          <a:p>
            <a:pPr algn="just" rtl="1"/>
            <a:endParaRPr lang="ar-JO" sz="2800" dirty="0" smtClean="0"/>
          </a:p>
          <a:p>
            <a:pPr algn="just" rtl="1"/>
            <a:r>
              <a:rPr lang="ar-JO" sz="2800" b="1" u="sng" dirty="0" smtClean="0"/>
              <a:t>مثال الاختلاف في نوع الحروف:</a:t>
            </a:r>
          </a:p>
          <a:p>
            <a:pPr algn="just" rtl="1">
              <a:buFontTx/>
              <a:buChar char="-"/>
            </a:pPr>
            <a:r>
              <a:rPr lang="ar-JO" sz="2800" dirty="0" smtClean="0"/>
              <a:t>قال تعالى: ”فأما اليتيم فلا </a:t>
            </a:r>
            <a:r>
              <a:rPr lang="ar-JO" sz="2800" dirty="0" smtClean="0">
                <a:solidFill>
                  <a:srgbClr val="FF0000"/>
                </a:solidFill>
              </a:rPr>
              <a:t>تقهر</a:t>
            </a:r>
            <a:r>
              <a:rPr lang="ar-JO" sz="2800" dirty="0" smtClean="0"/>
              <a:t>، وأما السائل فلا </a:t>
            </a:r>
            <a:r>
              <a:rPr lang="ar-JO" sz="2800" dirty="0" smtClean="0">
                <a:solidFill>
                  <a:srgbClr val="FF0000"/>
                </a:solidFill>
              </a:rPr>
              <a:t>تنهر</a:t>
            </a:r>
            <a:r>
              <a:rPr lang="ar-JO" sz="2800" dirty="0" smtClean="0"/>
              <a:t>“.</a:t>
            </a:r>
          </a:p>
          <a:p>
            <a:pPr algn="just" rtl="1">
              <a:buFontTx/>
              <a:buChar char="-"/>
            </a:pPr>
            <a:r>
              <a:rPr lang="ar-JO" sz="2800" dirty="0" smtClean="0"/>
              <a:t>قال تعالى: ”وهم </a:t>
            </a:r>
            <a:r>
              <a:rPr lang="ar-JO" sz="2800" dirty="0" smtClean="0">
                <a:solidFill>
                  <a:srgbClr val="FF0000"/>
                </a:solidFill>
              </a:rPr>
              <a:t>ينهون</a:t>
            </a:r>
            <a:r>
              <a:rPr lang="ar-JO" sz="2800" dirty="0" smtClean="0"/>
              <a:t> عنه </a:t>
            </a:r>
            <a:r>
              <a:rPr lang="ar-JO" sz="2800" dirty="0" err="1" smtClean="0">
                <a:solidFill>
                  <a:srgbClr val="FF0000"/>
                </a:solidFill>
              </a:rPr>
              <a:t>وينئون</a:t>
            </a:r>
            <a:r>
              <a:rPr lang="ar-JO" sz="2800" dirty="0" smtClean="0"/>
              <a:t> عنه“.</a:t>
            </a:r>
          </a:p>
          <a:p>
            <a:pPr algn="just" rtl="1">
              <a:buFontTx/>
              <a:buChar char="-"/>
            </a:pPr>
            <a:r>
              <a:rPr lang="ar-JO" sz="2800" dirty="0" smtClean="0"/>
              <a:t>قال رسول الله صلى الله عليه وآله وسلم: ”</a:t>
            </a:r>
            <a:r>
              <a:rPr lang="ar-JO" sz="2800" dirty="0" smtClean="0">
                <a:solidFill>
                  <a:srgbClr val="FF0000"/>
                </a:solidFill>
              </a:rPr>
              <a:t>الخيل</a:t>
            </a:r>
            <a:r>
              <a:rPr lang="ar-JO" sz="2800" dirty="0" smtClean="0"/>
              <a:t> معقود في نواصيها </a:t>
            </a:r>
            <a:r>
              <a:rPr lang="ar-JO" sz="2800" dirty="0" smtClean="0">
                <a:solidFill>
                  <a:srgbClr val="FF0000"/>
                </a:solidFill>
              </a:rPr>
              <a:t>الخير</a:t>
            </a:r>
            <a:r>
              <a:rPr lang="ar-JO" sz="2800" dirty="0" smtClean="0"/>
              <a:t>“.</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(الجناس الناقص)</a:t>
            </a:r>
            <a:endParaRPr lang="ar-AE" sz="3200" dirty="0"/>
          </a:p>
        </p:txBody>
      </p:sp>
      <p:sp>
        <p:nvSpPr>
          <p:cNvPr id="3" name="عنصر نائب للمحتوى 2"/>
          <p:cNvSpPr>
            <a:spLocks noGrp="1"/>
          </p:cNvSpPr>
          <p:nvPr>
            <p:ph idx="1"/>
          </p:nvPr>
        </p:nvSpPr>
        <p:spPr/>
        <p:txBody>
          <a:bodyPr/>
          <a:lstStyle/>
          <a:p>
            <a:pPr algn="just" rtl="1">
              <a:buFontTx/>
              <a:buChar char="-"/>
            </a:pPr>
            <a:r>
              <a:rPr lang="ar-JO" sz="2800" b="1" u="sng" dirty="0" smtClean="0"/>
              <a:t>مثال الاختلاف في شكل الحروف:</a:t>
            </a:r>
          </a:p>
          <a:p>
            <a:pPr algn="just" rtl="1">
              <a:buFontTx/>
              <a:buChar char="-"/>
            </a:pPr>
            <a:r>
              <a:rPr lang="ar-JO" sz="2800" dirty="0" smtClean="0"/>
              <a:t>هلا </a:t>
            </a:r>
            <a:r>
              <a:rPr lang="ar-JO" sz="2800" b="1" dirty="0" smtClean="0">
                <a:solidFill>
                  <a:srgbClr val="FF0000"/>
                </a:solidFill>
              </a:rPr>
              <a:t>نَهاك</a:t>
            </a:r>
            <a:r>
              <a:rPr lang="ar-JO" sz="2800" dirty="0" smtClean="0"/>
              <a:t> </a:t>
            </a:r>
            <a:r>
              <a:rPr lang="ar-JO" sz="2800" b="1" dirty="0" smtClean="0">
                <a:solidFill>
                  <a:srgbClr val="FF0000"/>
                </a:solidFill>
              </a:rPr>
              <a:t>نُهاك</a:t>
            </a:r>
            <a:r>
              <a:rPr lang="ar-JO" sz="2800" dirty="0" smtClean="0">
                <a:solidFill>
                  <a:srgbClr val="FF0000"/>
                </a:solidFill>
              </a:rPr>
              <a:t> </a:t>
            </a:r>
            <a:r>
              <a:rPr lang="ar-JO" sz="2800" dirty="0" smtClean="0"/>
              <a:t>عن لوم امرئ	لم يٌلْفَ غيرَ منعم بشقاء</a:t>
            </a:r>
          </a:p>
          <a:p>
            <a:pPr algn="just" rtl="1">
              <a:buFontTx/>
              <a:buChar char="-"/>
            </a:pPr>
            <a:r>
              <a:rPr lang="ar-JO" sz="2800" dirty="0" smtClean="0"/>
              <a:t>والحسن يظهر في بيتين رونقه	بيت من </a:t>
            </a:r>
            <a:r>
              <a:rPr lang="ar-JO" sz="2800" b="1" dirty="0" smtClean="0">
                <a:solidFill>
                  <a:srgbClr val="FF0000"/>
                </a:solidFill>
              </a:rPr>
              <a:t>الشِّعْر</a:t>
            </a:r>
            <a:r>
              <a:rPr lang="ar-JO" sz="2800" dirty="0" smtClean="0"/>
              <a:t> أو بيت من </a:t>
            </a:r>
            <a:r>
              <a:rPr lang="ar-JO" sz="2800" b="1" dirty="0" smtClean="0">
                <a:solidFill>
                  <a:srgbClr val="FF0000"/>
                </a:solidFill>
              </a:rPr>
              <a:t>الشَّعَر</a:t>
            </a:r>
          </a:p>
          <a:p>
            <a:pPr algn="just" rtl="1">
              <a:buFontTx/>
              <a:buChar char="-"/>
            </a:pPr>
            <a:r>
              <a:rPr lang="ar-JO" sz="2800" dirty="0" smtClean="0"/>
              <a:t>قال تعالى: ”ولقد أرسلنا فيهم </a:t>
            </a:r>
            <a:r>
              <a:rPr lang="ar-JO" sz="2800" dirty="0" smtClean="0">
                <a:solidFill>
                  <a:srgbClr val="FF0000"/>
                </a:solidFill>
              </a:rPr>
              <a:t>مُنْذِرِين</a:t>
            </a:r>
            <a:r>
              <a:rPr lang="ar-JO" sz="2800" dirty="0" smtClean="0"/>
              <a:t>, فانظر كيف كان عاقبة </a:t>
            </a:r>
            <a:r>
              <a:rPr lang="ar-JO" sz="2800" dirty="0" smtClean="0">
                <a:solidFill>
                  <a:srgbClr val="FF0000"/>
                </a:solidFill>
              </a:rPr>
              <a:t>المُنْذَرين</a:t>
            </a:r>
            <a:r>
              <a:rPr lang="ar-JO" sz="2800" dirty="0" smtClean="0"/>
              <a:t>“.</a:t>
            </a:r>
          </a:p>
          <a:p>
            <a:pPr algn="just" rtl="1">
              <a:buFontTx/>
              <a:buChar char="-"/>
            </a:pPr>
            <a:r>
              <a:rPr lang="ar-JO" sz="2800" b="1" u="sng" dirty="0" smtClean="0"/>
              <a:t>مثال الاختلاف في عدد الحروف:</a:t>
            </a:r>
          </a:p>
          <a:p>
            <a:pPr algn="just" rtl="1">
              <a:buFontTx/>
              <a:buChar char="-"/>
            </a:pPr>
            <a:r>
              <a:rPr lang="ar-JO" sz="2800" dirty="0" smtClean="0"/>
              <a:t>قال تعالى: ”والتفت الساق </a:t>
            </a:r>
            <a:r>
              <a:rPr lang="ar-JO" sz="2800" dirty="0" smtClean="0">
                <a:solidFill>
                  <a:srgbClr val="FF0000"/>
                </a:solidFill>
              </a:rPr>
              <a:t>بالساق</a:t>
            </a:r>
            <a:r>
              <a:rPr lang="ar-JO" sz="2800" dirty="0" smtClean="0"/>
              <a:t>، إلى ربك يومئذ </a:t>
            </a:r>
            <a:r>
              <a:rPr lang="ar-JO" sz="2800" dirty="0" smtClean="0">
                <a:solidFill>
                  <a:srgbClr val="FF0000"/>
                </a:solidFill>
              </a:rPr>
              <a:t>المساق</a:t>
            </a:r>
            <a:r>
              <a:rPr lang="ar-JO" sz="2800" dirty="0" smtClean="0"/>
              <a:t>“.</a:t>
            </a:r>
          </a:p>
          <a:p>
            <a:pPr algn="just" rtl="1">
              <a:buFontTx/>
              <a:buChar char="-"/>
            </a:pPr>
            <a:r>
              <a:rPr lang="ar-JO" sz="2800" dirty="0" smtClean="0"/>
              <a:t>إن البكاء هو الشِّفاءُ		من </a:t>
            </a:r>
            <a:r>
              <a:rPr lang="ar-JO" sz="2800" dirty="0" smtClean="0">
                <a:solidFill>
                  <a:srgbClr val="FF0000"/>
                </a:solidFill>
              </a:rPr>
              <a:t>الجوى</a:t>
            </a:r>
            <a:r>
              <a:rPr lang="ar-JO" sz="2800" dirty="0" smtClean="0"/>
              <a:t> بين </a:t>
            </a:r>
            <a:r>
              <a:rPr lang="ar-JO" sz="2800" dirty="0" smtClean="0">
                <a:solidFill>
                  <a:srgbClr val="FF0000"/>
                </a:solidFill>
              </a:rPr>
              <a:t>الجوانح</a:t>
            </a:r>
          </a:p>
          <a:p>
            <a:pPr algn="just" rtl="1">
              <a:buFontTx/>
              <a:buChar char="-"/>
            </a:pPr>
            <a:r>
              <a:rPr lang="ar-JO" sz="2800" dirty="0" smtClean="0"/>
              <a:t>يمدون من أيدٍ </a:t>
            </a:r>
            <a:r>
              <a:rPr lang="ar-JO" sz="2800" dirty="0" err="1" smtClean="0">
                <a:solidFill>
                  <a:srgbClr val="FF0000"/>
                </a:solidFill>
              </a:rPr>
              <a:t>عواصٍ</a:t>
            </a:r>
            <a:r>
              <a:rPr lang="ar-JO" sz="2800" dirty="0" smtClean="0"/>
              <a:t> </a:t>
            </a:r>
            <a:r>
              <a:rPr lang="ar-JO" sz="2800" dirty="0" smtClean="0">
                <a:solidFill>
                  <a:srgbClr val="FF0000"/>
                </a:solidFill>
              </a:rPr>
              <a:t>عواصمٍ</a:t>
            </a:r>
            <a:r>
              <a:rPr lang="ar-JO" sz="2800" dirty="0" smtClean="0"/>
              <a:t>	تصول بأسيافٍ </a:t>
            </a:r>
            <a:r>
              <a:rPr lang="ar-JO" sz="2800" dirty="0" err="1" smtClean="0">
                <a:solidFill>
                  <a:srgbClr val="FF0000"/>
                </a:solidFill>
              </a:rPr>
              <a:t>قواضٍ</a:t>
            </a:r>
            <a:r>
              <a:rPr lang="ar-JO" sz="2800" dirty="0" smtClean="0"/>
              <a:t> </a:t>
            </a:r>
            <a:r>
              <a:rPr lang="ar-JO" sz="2800" dirty="0" err="1" smtClean="0">
                <a:solidFill>
                  <a:srgbClr val="FF0000"/>
                </a:solidFill>
              </a:rPr>
              <a:t>قواضب</a:t>
            </a:r>
            <a:endParaRPr lang="ar-JO" sz="2800" dirty="0" smtClean="0">
              <a:solidFill>
                <a:srgbClr val="FF0000"/>
              </a:solidFill>
            </a:endParaRP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(الجناس الناقص)</a:t>
            </a:r>
            <a:endParaRPr lang="ar-AE" sz="3200" dirty="0"/>
          </a:p>
        </p:txBody>
      </p:sp>
      <p:sp>
        <p:nvSpPr>
          <p:cNvPr id="3" name="عنصر نائب للمحتوى 2"/>
          <p:cNvSpPr>
            <a:spLocks noGrp="1"/>
          </p:cNvSpPr>
          <p:nvPr>
            <p:ph idx="1"/>
          </p:nvPr>
        </p:nvSpPr>
        <p:spPr/>
        <p:txBody>
          <a:bodyPr/>
          <a:lstStyle/>
          <a:p>
            <a:pPr algn="just" rtl="1"/>
            <a:r>
              <a:rPr lang="ar-JO" sz="2800" b="1" u="sng" dirty="0" smtClean="0"/>
              <a:t>مثال الاختلاف في ترتيب الحروف:</a:t>
            </a:r>
          </a:p>
          <a:p>
            <a:pPr algn="just" rtl="1">
              <a:buFontTx/>
              <a:buChar char="-"/>
            </a:pPr>
            <a:r>
              <a:rPr lang="ar-JO" sz="2800" dirty="0" smtClean="0"/>
              <a:t>وتحمله الناقة </a:t>
            </a:r>
            <a:r>
              <a:rPr lang="ar-JO" sz="2800" dirty="0" err="1" smtClean="0"/>
              <a:t>الأدماء</a:t>
            </a:r>
            <a:r>
              <a:rPr lang="ar-JO" sz="2800" dirty="0" smtClean="0"/>
              <a:t> </a:t>
            </a:r>
            <a:r>
              <a:rPr lang="ar-JO" sz="2800" dirty="0" err="1" smtClean="0"/>
              <a:t>مُعْتَجِراً</a:t>
            </a:r>
            <a:r>
              <a:rPr lang="ar-JO" sz="2800" dirty="0" smtClean="0"/>
              <a:t>		</a:t>
            </a:r>
            <a:r>
              <a:rPr lang="ar-JO" sz="2800" dirty="0" smtClean="0">
                <a:solidFill>
                  <a:srgbClr val="FF0000"/>
                </a:solidFill>
              </a:rPr>
              <a:t>بالبُرْدِ</a:t>
            </a:r>
            <a:r>
              <a:rPr lang="ar-JO" sz="2800" dirty="0" smtClean="0"/>
              <a:t> </a:t>
            </a:r>
            <a:r>
              <a:rPr lang="ar-JO" sz="2800" dirty="0" smtClean="0">
                <a:solidFill>
                  <a:srgbClr val="FF0000"/>
                </a:solidFill>
              </a:rPr>
              <a:t>كالبدر</a:t>
            </a:r>
            <a:r>
              <a:rPr lang="ar-JO" sz="2800" dirty="0" smtClean="0"/>
              <a:t> </a:t>
            </a:r>
            <a:r>
              <a:rPr lang="ar-JO" sz="2800" dirty="0" err="1" smtClean="0"/>
              <a:t>جلَى</a:t>
            </a:r>
            <a:r>
              <a:rPr lang="ar-JO" sz="2800" dirty="0" smtClean="0"/>
              <a:t> نورُه </a:t>
            </a:r>
            <a:r>
              <a:rPr lang="ar-JO" sz="2800" dirty="0" err="1" smtClean="0"/>
              <a:t>الظلما</a:t>
            </a:r>
            <a:endParaRPr lang="ar-JO" sz="2800" dirty="0" smtClean="0"/>
          </a:p>
          <a:p>
            <a:pPr algn="just" rtl="1">
              <a:buFontTx/>
              <a:buChar char="-"/>
            </a:pPr>
            <a:r>
              <a:rPr lang="ar-JO" sz="2800" dirty="0" smtClean="0">
                <a:solidFill>
                  <a:srgbClr val="FF0000"/>
                </a:solidFill>
              </a:rPr>
              <a:t>مُنَعَّمَةٌ</a:t>
            </a:r>
            <a:r>
              <a:rPr lang="ar-JO" sz="2800" dirty="0" smtClean="0"/>
              <a:t> </a:t>
            </a:r>
            <a:r>
              <a:rPr lang="ar-JO" sz="2800" dirty="0" err="1" smtClean="0">
                <a:solidFill>
                  <a:srgbClr val="FF0000"/>
                </a:solidFill>
              </a:rPr>
              <a:t>مُمَنَّعَةٌ</a:t>
            </a:r>
            <a:r>
              <a:rPr lang="ar-JO" sz="2800" dirty="0" smtClean="0"/>
              <a:t> </a:t>
            </a:r>
            <a:r>
              <a:rPr lang="ar-JO" sz="2800" dirty="0" err="1" smtClean="0"/>
              <a:t>رداحٌ</a:t>
            </a:r>
            <a:r>
              <a:rPr lang="ar-JO" sz="2800" dirty="0" smtClean="0"/>
              <a:t>		يُكَلِّفُ لفْظُها الطَّيْرَ </a:t>
            </a:r>
            <a:r>
              <a:rPr lang="ar-JO" sz="2800" dirty="0" err="1" smtClean="0"/>
              <a:t>الوقوعا</a:t>
            </a:r>
            <a:endParaRPr lang="ar-JO" sz="2800" dirty="0" smtClean="0"/>
          </a:p>
          <a:p>
            <a:pPr algn="just" rtl="1">
              <a:buFontTx/>
              <a:buChar char="-"/>
            </a:pPr>
            <a:r>
              <a:rPr lang="ar-JO" sz="2800" dirty="0" smtClean="0"/>
              <a:t>بيض </a:t>
            </a:r>
            <a:r>
              <a:rPr lang="ar-JO" sz="2800" dirty="0" smtClean="0">
                <a:solidFill>
                  <a:srgbClr val="FF0000"/>
                </a:solidFill>
              </a:rPr>
              <a:t>الصفائح</a:t>
            </a:r>
            <a:r>
              <a:rPr lang="ar-JO" sz="2800" dirty="0" smtClean="0"/>
              <a:t> لا سود </a:t>
            </a:r>
            <a:r>
              <a:rPr lang="ar-JO" sz="2800" dirty="0" smtClean="0">
                <a:solidFill>
                  <a:srgbClr val="FF0000"/>
                </a:solidFill>
              </a:rPr>
              <a:t>الصحائف</a:t>
            </a:r>
            <a:r>
              <a:rPr lang="ar-JO" sz="2800" dirty="0" smtClean="0"/>
              <a:t> في		متونهن جلاء الشك والريب</a:t>
            </a:r>
          </a:p>
          <a:p>
            <a:pPr algn="just" rtl="1">
              <a:buFontTx/>
              <a:buChar char="-"/>
            </a:pPr>
            <a:r>
              <a:rPr lang="ar-JO" sz="2800" dirty="0" smtClean="0"/>
              <a:t>حسامك فيه للأحباب </a:t>
            </a:r>
            <a:r>
              <a:rPr lang="ar-JO" sz="2800" dirty="0" smtClean="0">
                <a:solidFill>
                  <a:srgbClr val="FF0000"/>
                </a:solidFill>
              </a:rPr>
              <a:t>فتح</a:t>
            </a:r>
            <a:r>
              <a:rPr lang="ar-JO" sz="2800" dirty="0" smtClean="0"/>
              <a:t>	ورمحك فيه للأعداء </a:t>
            </a:r>
            <a:r>
              <a:rPr lang="ar-JO" sz="2800" dirty="0" smtClean="0">
                <a:solidFill>
                  <a:srgbClr val="FF0000"/>
                </a:solidFill>
              </a:rPr>
              <a:t>حتف</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(رد الأعجاز على الصدور)</a:t>
            </a:r>
            <a:endParaRPr lang="ar-AE" sz="3200" dirty="0"/>
          </a:p>
        </p:txBody>
      </p:sp>
      <p:sp>
        <p:nvSpPr>
          <p:cNvPr id="3" name="عنصر نائب للمحتوى 2"/>
          <p:cNvSpPr>
            <a:spLocks noGrp="1"/>
          </p:cNvSpPr>
          <p:nvPr>
            <p:ph idx="1"/>
          </p:nvPr>
        </p:nvSpPr>
        <p:spPr/>
        <p:txBody>
          <a:bodyPr/>
          <a:lstStyle/>
          <a:p>
            <a:pPr rtl="1"/>
            <a:r>
              <a:rPr lang="ar-JO" sz="2800" dirty="0" smtClean="0"/>
              <a:t>2- </a:t>
            </a:r>
            <a:r>
              <a:rPr lang="ar-JO" sz="2800" dirty="0" smtClean="0">
                <a:solidFill>
                  <a:srgbClr val="FF0000"/>
                </a:solidFill>
              </a:rPr>
              <a:t>رد الأعجاز على الصدور</a:t>
            </a:r>
            <a:r>
              <a:rPr lang="ar-JO" sz="2800" dirty="0" smtClean="0"/>
              <a:t>: هو أن يأتي المتكلم بلفظين مكررين أو متجانسين (بمعنى أنهما متشابهان لفظاً لا معنى) فيجعل أحدهما في أول الجملة والآخر في آخرها وهذا في النثر، وأما في الشعر فيكون الأول في صدر البيت أو في بعض العجز والثاني في عجزه أو قافيته. </a:t>
            </a:r>
          </a:p>
          <a:p>
            <a:pPr algn="just" rtl="1"/>
            <a:r>
              <a:rPr lang="ar-JO" sz="2800" b="1" u="sng" dirty="0" smtClean="0"/>
              <a:t>مثاله في النثر:</a:t>
            </a:r>
          </a:p>
          <a:p>
            <a:pPr algn="just" rtl="1">
              <a:buFontTx/>
              <a:buChar char="-"/>
            </a:pPr>
            <a:r>
              <a:rPr lang="ar-JO" sz="2800" dirty="0" smtClean="0"/>
              <a:t>قوله تعالى: ”</a:t>
            </a:r>
            <a:r>
              <a:rPr lang="ar-JO" sz="2800" dirty="0" smtClean="0">
                <a:solidFill>
                  <a:srgbClr val="FF0000"/>
                </a:solidFill>
              </a:rPr>
              <a:t>وتخشى</a:t>
            </a:r>
            <a:r>
              <a:rPr lang="ar-JO" sz="2800" dirty="0" smtClean="0"/>
              <a:t> الناس والله أحق أن </a:t>
            </a:r>
            <a:r>
              <a:rPr lang="ar-JO" sz="2800" dirty="0" smtClean="0">
                <a:solidFill>
                  <a:srgbClr val="FF0000"/>
                </a:solidFill>
              </a:rPr>
              <a:t>تخشاه</a:t>
            </a:r>
            <a:r>
              <a:rPr lang="ar-JO" sz="2800" dirty="0" smtClean="0"/>
              <a:t>“.</a:t>
            </a:r>
          </a:p>
          <a:p>
            <a:pPr algn="just" rtl="1">
              <a:buFontTx/>
              <a:buChar char="-"/>
            </a:pPr>
            <a:r>
              <a:rPr lang="ar-JO" sz="2800" dirty="0" smtClean="0"/>
              <a:t>وقول قائل: </a:t>
            </a:r>
            <a:r>
              <a:rPr lang="ar-JO" sz="2800" dirty="0" smtClean="0">
                <a:solidFill>
                  <a:srgbClr val="FF0000"/>
                </a:solidFill>
              </a:rPr>
              <a:t>سائل</a:t>
            </a:r>
            <a:r>
              <a:rPr lang="ar-JO" sz="2800" dirty="0" smtClean="0"/>
              <a:t> اللئيم يرجع ودمه </a:t>
            </a:r>
            <a:r>
              <a:rPr lang="ar-JO" sz="2800" dirty="0" smtClean="0">
                <a:solidFill>
                  <a:srgbClr val="FF0000"/>
                </a:solidFill>
              </a:rPr>
              <a:t>سائل</a:t>
            </a:r>
            <a:r>
              <a:rPr lang="ar-JO" sz="2800" dirty="0" smtClean="0"/>
              <a:t>.</a:t>
            </a:r>
          </a:p>
          <a:p>
            <a:pPr algn="just" rtl="1">
              <a:buFontTx/>
              <a:buChar char="-"/>
            </a:pPr>
            <a:r>
              <a:rPr lang="ar-JO" sz="2800" dirty="0" smtClean="0"/>
              <a:t>وقوله تعالى: ”</a:t>
            </a:r>
            <a:r>
              <a:rPr lang="ar-JO" sz="2800" dirty="0" smtClean="0">
                <a:solidFill>
                  <a:srgbClr val="FF0000"/>
                </a:solidFill>
              </a:rPr>
              <a:t>استغفروا</a:t>
            </a:r>
            <a:r>
              <a:rPr lang="ar-JO" sz="2800" dirty="0" smtClean="0"/>
              <a:t> ربكم إنه كان </a:t>
            </a:r>
            <a:r>
              <a:rPr lang="ar-JO" sz="2800" dirty="0" smtClean="0">
                <a:solidFill>
                  <a:srgbClr val="FF0000"/>
                </a:solidFill>
              </a:rPr>
              <a:t>غفاراً</a:t>
            </a:r>
            <a:r>
              <a:rPr lang="ar-JO" sz="2800" dirty="0" smtClean="0"/>
              <a:t>“.</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(رد الأعجاز على الصدور)</a:t>
            </a:r>
            <a:endParaRPr lang="ar-AE" sz="3200" dirty="0"/>
          </a:p>
        </p:txBody>
      </p:sp>
      <p:sp>
        <p:nvSpPr>
          <p:cNvPr id="3" name="عنصر نائب للمحتوى 2"/>
          <p:cNvSpPr>
            <a:spLocks noGrp="1"/>
          </p:cNvSpPr>
          <p:nvPr>
            <p:ph idx="1"/>
          </p:nvPr>
        </p:nvSpPr>
        <p:spPr>
          <a:xfrm>
            <a:off x="533400" y="1600200"/>
            <a:ext cx="8915400" cy="4525963"/>
          </a:xfrm>
        </p:spPr>
        <p:txBody>
          <a:bodyPr/>
          <a:lstStyle/>
          <a:p>
            <a:pPr algn="just" rtl="1"/>
            <a:r>
              <a:rPr lang="ar-JO" sz="2800" b="1" u="sng" dirty="0" smtClean="0"/>
              <a:t>ومثاله من الشعر:</a:t>
            </a:r>
          </a:p>
          <a:p>
            <a:pPr algn="just" rtl="1">
              <a:buFontTx/>
              <a:buChar char="-"/>
            </a:pPr>
            <a:r>
              <a:rPr lang="ar-JO" sz="2800" dirty="0" smtClean="0">
                <a:solidFill>
                  <a:srgbClr val="FF0000"/>
                </a:solidFill>
              </a:rPr>
              <a:t>سريع</a:t>
            </a:r>
            <a:r>
              <a:rPr lang="ar-JO" sz="2800" dirty="0" smtClean="0"/>
              <a:t> إلى ابن العم يشتم عرضه	وليس إلى داعي الندى </a:t>
            </a:r>
            <a:r>
              <a:rPr lang="ar-JO" sz="2800" dirty="0" smtClean="0">
                <a:solidFill>
                  <a:srgbClr val="FF0000"/>
                </a:solidFill>
              </a:rPr>
              <a:t>بسريع</a:t>
            </a:r>
          </a:p>
          <a:p>
            <a:pPr algn="just" rtl="1">
              <a:buFontTx/>
              <a:buChar char="-"/>
            </a:pPr>
            <a:r>
              <a:rPr lang="ar-JO" sz="2800" dirty="0" smtClean="0"/>
              <a:t>عميد بني سليم أقْصَدَتْه	</a:t>
            </a:r>
            <a:r>
              <a:rPr lang="ar-JO" sz="2800" dirty="0" smtClean="0">
                <a:solidFill>
                  <a:srgbClr val="FF0000"/>
                </a:solidFill>
              </a:rPr>
              <a:t>سهام</a:t>
            </a:r>
            <a:r>
              <a:rPr lang="ar-JO" sz="2800" dirty="0" smtClean="0"/>
              <a:t> الموت وهي له </a:t>
            </a:r>
            <a:r>
              <a:rPr lang="ar-JO" sz="2800" dirty="0" smtClean="0">
                <a:solidFill>
                  <a:srgbClr val="FF0000"/>
                </a:solidFill>
              </a:rPr>
              <a:t>سهام</a:t>
            </a:r>
          </a:p>
          <a:p>
            <a:pPr algn="just" rtl="1">
              <a:buFontTx/>
              <a:buChar char="-"/>
            </a:pPr>
            <a:r>
              <a:rPr lang="ar-JO" sz="2800" dirty="0" smtClean="0"/>
              <a:t>ليت </a:t>
            </a:r>
            <a:r>
              <a:rPr lang="ar-JO" sz="2800" dirty="0" err="1" smtClean="0"/>
              <a:t>هنداً</a:t>
            </a:r>
            <a:r>
              <a:rPr lang="ar-JO" sz="2800" dirty="0" smtClean="0"/>
              <a:t> </a:t>
            </a:r>
            <a:r>
              <a:rPr lang="ar-JO" sz="2800" dirty="0" err="1" smtClean="0"/>
              <a:t>أنجزتنا</a:t>
            </a:r>
            <a:r>
              <a:rPr lang="ar-JO" sz="2800" dirty="0" smtClean="0"/>
              <a:t> ما تعد	وشفت أنفسنا مما تجد</a:t>
            </a:r>
          </a:p>
          <a:p>
            <a:pPr algn="just" rtl="1"/>
            <a:r>
              <a:rPr lang="ar-JO" sz="2800" dirty="0" smtClean="0"/>
              <a:t>	</a:t>
            </a:r>
            <a:r>
              <a:rPr lang="ar-JO" sz="2800" dirty="0" smtClean="0">
                <a:solidFill>
                  <a:srgbClr val="FF0000"/>
                </a:solidFill>
              </a:rPr>
              <a:t>واستبدت</a:t>
            </a:r>
            <a:r>
              <a:rPr lang="ar-JO" sz="2800" dirty="0" smtClean="0"/>
              <a:t> مرة واحدة		إنما العاجز من لا </a:t>
            </a:r>
            <a:r>
              <a:rPr lang="ar-JO" sz="2800" dirty="0" smtClean="0">
                <a:solidFill>
                  <a:srgbClr val="FF0000"/>
                </a:solidFill>
              </a:rPr>
              <a:t>يستبد</a:t>
            </a:r>
          </a:p>
          <a:p>
            <a:pPr algn="just" rtl="1">
              <a:buFontTx/>
              <a:buChar char="-"/>
            </a:pPr>
            <a:r>
              <a:rPr lang="ar-JO" sz="2800" dirty="0" smtClean="0"/>
              <a:t>ومن كان </a:t>
            </a:r>
            <a:r>
              <a:rPr lang="ar-JO" sz="2800" dirty="0" smtClean="0">
                <a:solidFill>
                  <a:srgbClr val="FF0000"/>
                </a:solidFill>
              </a:rPr>
              <a:t>بالبيض</a:t>
            </a:r>
            <a:r>
              <a:rPr lang="ar-JO" sz="2800" dirty="0" smtClean="0"/>
              <a:t> الكواعب </a:t>
            </a:r>
            <a:r>
              <a:rPr lang="ar-JO" sz="2800" dirty="0" smtClean="0">
                <a:solidFill>
                  <a:srgbClr val="FF0000"/>
                </a:solidFill>
              </a:rPr>
              <a:t>مغرماً</a:t>
            </a:r>
            <a:r>
              <a:rPr lang="ar-JO" sz="2800" dirty="0" smtClean="0"/>
              <a:t>	فإني </a:t>
            </a:r>
            <a:r>
              <a:rPr lang="ar-JO" sz="2800" dirty="0" smtClean="0">
                <a:solidFill>
                  <a:srgbClr val="FF0000"/>
                </a:solidFill>
              </a:rPr>
              <a:t>بالبيض</a:t>
            </a:r>
            <a:r>
              <a:rPr lang="ar-JO" sz="2800" dirty="0" smtClean="0"/>
              <a:t> </a:t>
            </a:r>
            <a:r>
              <a:rPr lang="ar-JO" sz="2800" dirty="0" err="1" smtClean="0"/>
              <a:t>القواضب</a:t>
            </a:r>
            <a:r>
              <a:rPr lang="ar-JO" sz="2800" dirty="0" smtClean="0"/>
              <a:t> </a:t>
            </a:r>
            <a:r>
              <a:rPr lang="ar-JO" sz="2800" dirty="0" smtClean="0">
                <a:solidFill>
                  <a:srgbClr val="FF0000"/>
                </a:solidFill>
              </a:rPr>
              <a:t>مغرم</a:t>
            </a:r>
          </a:p>
          <a:p>
            <a:pPr algn="just" rtl="1">
              <a:buFontTx/>
              <a:buChar char="-"/>
            </a:pPr>
            <a:r>
              <a:rPr lang="ar-JO" sz="2800" dirty="0" smtClean="0"/>
              <a:t>فمشغوف بآيات </a:t>
            </a:r>
            <a:r>
              <a:rPr lang="ar-JO" sz="2800" dirty="0" err="1" smtClean="0">
                <a:solidFill>
                  <a:srgbClr val="FF0000"/>
                </a:solidFill>
              </a:rPr>
              <a:t>المثاني</a:t>
            </a:r>
            <a:r>
              <a:rPr lang="ar-JO" sz="2800" dirty="0" smtClean="0"/>
              <a:t>	ومفتون برنات </a:t>
            </a:r>
            <a:r>
              <a:rPr lang="ar-JO" sz="2800" dirty="0" err="1" smtClean="0">
                <a:solidFill>
                  <a:srgbClr val="FF0000"/>
                </a:solidFill>
              </a:rPr>
              <a:t>المثاني</a:t>
            </a:r>
            <a:endParaRPr lang="ar-JO" sz="2800" dirty="0" smtClean="0">
              <a:solidFill>
                <a:srgbClr val="FF0000"/>
              </a:solidFill>
            </a:endParaRPr>
          </a:p>
          <a:p>
            <a:pPr algn="just" rtl="1">
              <a:buFontTx/>
              <a:buChar char="-"/>
            </a:pPr>
            <a:endParaRPr lang="en-US" sz="2800" dirty="0" smtClean="0"/>
          </a:p>
          <a:p>
            <a:pPr algn="just" rtl="1"/>
            <a:endParaRPr lang="en-US" sz="2800" dirty="0" smtClean="0"/>
          </a:p>
          <a:p>
            <a:pPr algn="just" rtl="1"/>
            <a:endParaRPr lang="en-US" sz="2800" dirty="0" smtClean="0"/>
          </a:p>
          <a:p>
            <a:pPr algn="just" rtl="1"/>
            <a:endParaRPr lang="en-US" sz="2800" dirty="0" smtClean="0"/>
          </a:p>
          <a:p>
            <a:pPr algn="just" rtl="1"/>
            <a:endParaRPr lang="en-US" sz="2800" dirty="0" smtClean="0"/>
          </a:p>
          <a:p>
            <a:pPr algn="just" rtl="1"/>
            <a:endParaRPr lang="en-US" sz="2800" dirty="0" smtClean="0"/>
          </a:p>
          <a:p>
            <a:pPr algn="just" rtl="1"/>
            <a:endParaRPr lang="en-US" sz="2800" dirty="0" smtClean="0"/>
          </a:p>
          <a:p>
            <a:pPr algn="just" rtl="1"/>
            <a:endParaRPr lang="en-US" sz="2800" dirty="0" smtClean="0"/>
          </a:p>
          <a:p>
            <a:pPr algn="just" rtl="1"/>
            <a:endParaRPr lang="ar-AE"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(السجع)</a:t>
            </a:r>
            <a:endParaRPr lang="ar-AE" sz="3200" dirty="0"/>
          </a:p>
        </p:txBody>
      </p:sp>
      <p:sp>
        <p:nvSpPr>
          <p:cNvPr id="3" name="عنصر نائب للمحتوى 2"/>
          <p:cNvSpPr>
            <a:spLocks noGrp="1"/>
          </p:cNvSpPr>
          <p:nvPr>
            <p:ph idx="1"/>
          </p:nvPr>
        </p:nvSpPr>
        <p:spPr/>
        <p:txBody>
          <a:bodyPr/>
          <a:lstStyle/>
          <a:p>
            <a:pPr algn="just" rtl="1"/>
            <a:r>
              <a:rPr lang="ar-JO" sz="2800" dirty="0" smtClean="0"/>
              <a:t>3- </a:t>
            </a:r>
            <a:r>
              <a:rPr lang="ar-JO" sz="2800" dirty="0" smtClean="0">
                <a:solidFill>
                  <a:srgbClr val="FF0000"/>
                </a:solidFill>
              </a:rPr>
              <a:t>السجع</a:t>
            </a:r>
            <a:r>
              <a:rPr lang="ar-JO" sz="2800" dirty="0" smtClean="0"/>
              <a:t>: هو أن تتفق الفاصلتان في الحرف الأخير، والفاصلة في النثر كالقافية في الشعر، وتسمى كل من الجملتين فقرة، وأحسن السجع ما تساوت فقره.</a:t>
            </a:r>
          </a:p>
          <a:p>
            <a:pPr algn="just" rtl="1"/>
            <a:r>
              <a:rPr lang="ar-JO" sz="2800" dirty="0" smtClean="0"/>
              <a:t>مثاله في النثر:</a:t>
            </a:r>
          </a:p>
          <a:p>
            <a:pPr algn="just" rtl="1">
              <a:buFontTx/>
              <a:buChar char="-"/>
            </a:pPr>
            <a:r>
              <a:rPr lang="ar-JO" sz="2800" dirty="0" smtClean="0"/>
              <a:t>قوله تعالى: ”ما لكم لا ترجون لله </a:t>
            </a:r>
            <a:r>
              <a:rPr lang="ar-JO" sz="2800" dirty="0" smtClean="0">
                <a:solidFill>
                  <a:srgbClr val="FF0000"/>
                </a:solidFill>
              </a:rPr>
              <a:t>وقاراً</a:t>
            </a:r>
            <a:r>
              <a:rPr lang="ar-JO" sz="2800" dirty="0" smtClean="0"/>
              <a:t>، وقد خلقكم </a:t>
            </a:r>
            <a:r>
              <a:rPr lang="ar-JO" sz="2800" dirty="0" smtClean="0">
                <a:solidFill>
                  <a:srgbClr val="FF0000"/>
                </a:solidFill>
              </a:rPr>
              <a:t>أطواراً</a:t>
            </a:r>
            <a:r>
              <a:rPr lang="ar-JO" sz="2800" dirty="0" smtClean="0"/>
              <a:t>“.</a:t>
            </a:r>
          </a:p>
          <a:p>
            <a:pPr algn="just" rtl="1">
              <a:buFontTx/>
              <a:buChar char="-"/>
            </a:pPr>
            <a:r>
              <a:rPr lang="ar-JO" sz="2800" dirty="0" smtClean="0"/>
              <a:t>وقوله تعالى: ”إن الأبرار لفي </a:t>
            </a:r>
            <a:r>
              <a:rPr lang="ar-JO" sz="2800" dirty="0" smtClean="0">
                <a:solidFill>
                  <a:srgbClr val="FF0000"/>
                </a:solidFill>
              </a:rPr>
              <a:t>نعيم</a:t>
            </a:r>
            <a:r>
              <a:rPr lang="ar-JO" sz="2800" dirty="0" smtClean="0"/>
              <a:t>، وإن الفجار لفي </a:t>
            </a:r>
            <a:r>
              <a:rPr lang="ar-JO" sz="2800" dirty="0" smtClean="0">
                <a:solidFill>
                  <a:srgbClr val="FF0000"/>
                </a:solidFill>
              </a:rPr>
              <a:t>جحيم</a:t>
            </a:r>
            <a:r>
              <a:rPr lang="ar-JO" sz="2800" dirty="0" smtClean="0"/>
              <a:t>“.</a:t>
            </a:r>
          </a:p>
          <a:p>
            <a:pPr algn="just" rtl="1">
              <a:buFontTx/>
              <a:buChar char="-"/>
            </a:pPr>
            <a:r>
              <a:rPr lang="ar-JO" sz="2800" dirty="0" smtClean="0"/>
              <a:t>وقوله تعالى: ”إن إلينا </a:t>
            </a:r>
            <a:r>
              <a:rPr lang="ar-JO" sz="2800" dirty="0" smtClean="0">
                <a:solidFill>
                  <a:srgbClr val="FF0000"/>
                </a:solidFill>
              </a:rPr>
              <a:t>إيابهم</a:t>
            </a:r>
            <a:r>
              <a:rPr lang="ar-JO" sz="2800" dirty="0" smtClean="0"/>
              <a:t>، ثم إن علينا </a:t>
            </a:r>
            <a:r>
              <a:rPr lang="ar-JO" sz="2800" dirty="0" smtClean="0">
                <a:solidFill>
                  <a:srgbClr val="FF0000"/>
                </a:solidFill>
              </a:rPr>
              <a:t>حسابهم</a:t>
            </a:r>
            <a:r>
              <a:rPr lang="ar-JO" sz="2800" dirty="0" smtClean="0"/>
              <a:t>“.</a:t>
            </a:r>
          </a:p>
          <a:p>
            <a:pPr algn="just" rtl="1">
              <a:buFontTx/>
              <a:buChar char="-"/>
            </a:pPr>
            <a:r>
              <a:rPr lang="ar-JO" sz="2800" dirty="0" smtClean="0"/>
              <a:t>وقوله تعالى: ”فيها سرر مرفوعة، وأكواب موضوعة“.</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JO" sz="3200" dirty="0" smtClean="0"/>
              <a:t>المحسنات اللفظية</a:t>
            </a:r>
            <a:br>
              <a:rPr lang="ar-JO" sz="3200" dirty="0" smtClean="0"/>
            </a:br>
            <a:r>
              <a:rPr lang="ar-JO" sz="3200" dirty="0" smtClean="0"/>
              <a:t>(السجع)</a:t>
            </a:r>
            <a:endParaRPr lang="ar-AE" sz="3200" dirty="0"/>
          </a:p>
        </p:txBody>
      </p:sp>
      <p:sp>
        <p:nvSpPr>
          <p:cNvPr id="3" name="عنصر نائب للمحتوى 2"/>
          <p:cNvSpPr>
            <a:spLocks noGrp="1"/>
          </p:cNvSpPr>
          <p:nvPr>
            <p:ph idx="1"/>
          </p:nvPr>
        </p:nvSpPr>
        <p:spPr/>
        <p:txBody>
          <a:bodyPr/>
          <a:lstStyle/>
          <a:p>
            <a:pPr algn="just" rtl="1"/>
            <a:r>
              <a:rPr lang="ar-JO" sz="2800" dirty="0" smtClean="0"/>
              <a:t>ومثاله في الشعر:</a:t>
            </a:r>
          </a:p>
          <a:p>
            <a:pPr algn="just" rtl="1"/>
            <a:r>
              <a:rPr lang="ar-JO" sz="2800" dirty="0" smtClean="0"/>
              <a:t>- تجلى </a:t>
            </a:r>
            <a:r>
              <a:rPr lang="ar-JO" sz="2800" dirty="0" err="1" smtClean="0"/>
              <a:t>به</a:t>
            </a:r>
            <a:r>
              <a:rPr lang="ar-JO" sz="2800" dirty="0" smtClean="0"/>
              <a:t> </a:t>
            </a:r>
            <a:r>
              <a:rPr lang="ar-JO" sz="2800" u="sng" dirty="0" smtClean="0">
                <a:solidFill>
                  <a:srgbClr val="FF0000"/>
                </a:solidFill>
              </a:rPr>
              <a:t>رشدي</a:t>
            </a:r>
            <a:r>
              <a:rPr lang="ar-JO" sz="2800" dirty="0" smtClean="0"/>
              <a:t>، وأثْرَت </a:t>
            </a:r>
            <a:r>
              <a:rPr lang="ar-JO" sz="2800" dirty="0" err="1" smtClean="0"/>
              <a:t>به</a:t>
            </a:r>
            <a:r>
              <a:rPr lang="ar-JO" sz="2800" dirty="0" smtClean="0"/>
              <a:t> </a:t>
            </a:r>
            <a:r>
              <a:rPr lang="ar-JO" sz="2800" u="sng" dirty="0" smtClean="0">
                <a:solidFill>
                  <a:srgbClr val="FF0000"/>
                </a:solidFill>
              </a:rPr>
              <a:t>يدي</a:t>
            </a:r>
            <a:r>
              <a:rPr lang="ar-JO" sz="2800" dirty="0" smtClean="0"/>
              <a:t>	وفاض </a:t>
            </a:r>
            <a:r>
              <a:rPr lang="ar-JO" sz="2800" dirty="0" err="1" smtClean="0"/>
              <a:t>به</a:t>
            </a:r>
            <a:r>
              <a:rPr lang="ar-JO" sz="2800" dirty="0" smtClean="0"/>
              <a:t> </a:t>
            </a:r>
            <a:r>
              <a:rPr lang="ar-JO" sz="2800" u="sng" dirty="0" err="1" smtClean="0">
                <a:solidFill>
                  <a:srgbClr val="FF0000"/>
                </a:solidFill>
              </a:rPr>
              <a:t>ثمدي</a:t>
            </a:r>
            <a:r>
              <a:rPr lang="ar-JO" sz="2800" dirty="0" smtClean="0"/>
              <a:t>، وأورى </a:t>
            </a:r>
            <a:r>
              <a:rPr lang="ar-JO" sz="2800" dirty="0" err="1" smtClean="0"/>
              <a:t>به</a:t>
            </a:r>
            <a:r>
              <a:rPr lang="ar-JO" sz="2800" dirty="0" smtClean="0"/>
              <a:t> </a:t>
            </a:r>
            <a:r>
              <a:rPr lang="ar-JO" sz="2800" u="sng" dirty="0" smtClean="0">
                <a:solidFill>
                  <a:srgbClr val="FF0000"/>
                </a:solidFill>
              </a:rPr>
              <a:t>زندي</a:t>
            </a:r>
          </a:p>
          <a:p>
            <a:pPr algn="just" rtl="1">
              <a:buFontTx/>
              <a:buChar char="-"/>
            </a:pPr>
            <a:r>
              <a:rPr lang="ar-JO" sz="2800" dirty="0" smtClean="0"/>
              <a:t>فيا يومها كم من مناف </a:t>
            </a:r>
            <a:r>
              <a:rPr lang="ar-JO" sz="2800" dirty="0" smtClean="0">
                <a:solidFill>
                  <a:srgbClr val="FF0000"/>
                </a:solidFill>
              </a:rPr>
              <a:t>منافق</a:t>
            </a:r>
            <a:r>
              <a:rPr lang="ar-JO" sz="2800" dirty="0" smtClean="0"/>
              <a:t>		ويا ليلها كم من مواف </a:t>
            </a:r>
            <a:r>
              <a:rPr lang="ar-JO" sz="2800" dirty="0" smtClean="0">
                <a:solidFill>
                  <a:srgbClr val="FF0000"/>
                </a:solidFill>
              </a:rPr>
              <a:t>موافق</a:t>
            </a:r>
          </a:p>
          <a:p>
            <a:pPr algn="just" rtl="1">
              <a:buFontTx/>
              <a:buChar char="-"/>
            </a:pPr>
            <a:r>
              <a:rPr lang="ar-JO" sz="2800" dirty="0" smtClean="0"/>
              <a:t>فنحن في </a:t>
            </a:r>
            <a:r>
              <a:rPr lang="ar-JO" sz="2800" dirty="0" smtClean="0">
                <a:solidFill>
                  <a:srgbClr val="FF0000"/>
                </a:solidFill>
              </a:rPr>
              <a:t>جذل</a:t>
            </a:r>
            <a:r>
              <a:rPr lang="ar-JO" sz="2800" dirty="0" smtClean="0"/>
              <a:t>، والروم في </a:t>
            </a:r>
            <a:r>
              <a:rPr lang="ar-JO" sz="2800" dirty="0" smtClean="0">
                <a:solidFill>
                  <a:srgbClr val="FF0000"/>
                </a:solidFill>
              </a:rPr>
              <a:t>وجل</a:t>
            </a:r>
            <a:r>
              <a:rPr lang="ar-JO" sz="2800" dirty="0" smtClean="0"/>
              <a:t>	والبر في </a:t>
            </a:r>
            <a:r>
              <a:rPr lang="ar-JO" sz="2800" dirty="0" smtClean="0">
                <a:solidFill>
                  <a:srgbClr val="FF0000"/>
                </a:solidFill>
              </a:rPr>
              <a:t>شغل</a:t>
            </a:r>
            <a:r>
              <a:rPr lang="ar-JO" sz="2800" dirty="0" smtClean="0"/>
              <a:t>، والبحر في </a:t>
            </a:r>
            <a:r>
              <a:rPr lang="ar-JO" sz="2800" dirty="0" smtClean="0">
                <a:solidFill>
                  <a:srgbClr val="FF0000"/>
                </a:solidFill>
              </a:rPr>
              <a:t>خجل</a:t>
            </a:r>
          </a:p>
          <a:p>
            <a:pPr algn="just" rtl="1">
              <a:buFontTx/>
              <a:buChar char="-"/>
            </a:pPr>
            <a:r>
              <a:rPr lang="ar-JO" sz="2800" dirty="0" smtClean="0"/>
              <a:t>تدبير معتصم بالله منتقم	لله </a:t>
            </a:r>
            <a:r>
              <a:rPr lang="ar-JO" sz="2800" dirty="0" err="1" smtClean="0">
                <a:solidFill>
                  <a:srgbClr val="FF0000"/>
                </a:solidFill>
              </a:rPr>
              <a:t>مرتغب</a:t>
            </a:r>
            <a:r>
              <a:rPr lang="ar-JO" sz="2800" dirty="0" smtClean="0"/>
              <a:t>، في الله </a:t>
            </a:r>
            <a:r>
              <a:rPr lang="ar-JO" sz="2800" dirty="0" smtClean="0">
                <a:solidFill>
                  <a:srgbClr val="FF0000"/>
                </a:solidFill>
              </a:rPr>
              <a:t>مرتقب</a:t>
            </a:r>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JO" sz="2800" dirty="0" smtClean="0"/>
          </a:p>
          <a:p>
            <a:pPr algn="just" rtl="1"/>
            <a:endParaRPr lang="ar-AE"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2989</TotalTime>
  <Words>640</Words>
  <Application>Microsoft Office PowerPoint</Application>
  <PresentationFormat>A4 Paper (210x297 mm)</PresentationFormat>
  <Paragraphs>195</Paragraphs>
  <Slides>19</Slides>
  <Notes>0</Notes>
  <HiddenSlides>0</HiddenSlides>
  <MMClips>0</MMClips>
  <ScaleCrop>false</ScaleCrop>
  <HeadingPairs>
    <vt:vector size="6" baseType="variant">
      <vt:variant>
        <vt:lpstr>Theme</vt:lpstr>
      </vt:variant>
      <vt:variant>
        <vt:i4>1</vt:i4>
      </vt:variant>
      <vt:variant>
        <vt:lpstr>Slide Titles</vt:lpstr>
      </vt:variant>
      <vt:variant>
        <vt:i4>19</vt:i4>
      </vt:variant>
      <vt:variant>
        <vt:lpstr>Custom Shows</vt:lpstr>
      </vt:variant>
      <vt:variant>
        <vt:i4>1</vt:i4>
      </vt:variant>
    </vt:vector>
  </HeadingPairs>
  <TitlesOfParts>
    <vt:vector size="21" baseType="lpstr">
      <vt:lpstr>Office Theme</vt:lpstr>
      <vt:lpstr>Slide 1</vt:lpstr>
      <vt:lpstr>المحاضرة الرابعة عشرة</vt:lpstr>
      <vt:lpstr>عناصر المحاضرة</vt:lpstr>
      <vt:lpstr>المحسنات اللفظية (1- الجناس: مفهومه)</vt:lpstr>
      <vt:lpstr>المحسنات اللفظية  (أقسام الجناس- الجناس التام)</vt:lpstr>
      <vt:lpstr>المحسنات اللفظية  (أقسام الجناس التام- الجناس المماثل) </vt:lpstr>
      <vt:lpstr>المحسنات اللفظية  (أقسام الجناس التام- الجناس المماثل) </vt:lpstr>
      <vt:lpstr>المحسنات اللفظية (أقسام الجناس التام- الجناس المماثل) </vt:lpstr>
      <vt:lpstr>المحسنات اللفظية (أقسام الجناس التام- الجناس المستوفى)</vt:lpstr>
      <vt:lpstr>المحسنات اللفظية (أقسام الجناس التام- الجناس المستوفى)</vt:lpstr>
      <vt:lpstr>المحسنات اللفظية (أقسام الجناس التام- جناس التركيب)</vt:lpstr>
      <vt:lpstr>المحسنات اللفظية (الجناس الناقص)</vt:lpstr>
      <vt:lpstr>المحسنات اللفظية (الجناس الناقص)</vt:lpstr>
      <vt:lpstr>المحسنات اللفظية (الجناس الناقص)</vt:lpstr>
      <vt:lpstr>المحسنات اللفظية (رد الأعجاز على الصدور)</vt:lpstr>
      <vt:lpstr>المحسنات اللفظية (رد الأعجاز على الصدور)</vt:lpstr>
      <vt:lpstr>المحسنات اللفظية (السجع)</vt:lpstr>
      <vt:lpstr>المحسنات اللفظية (السجع)</vt:lpstr>
      <vt:lpstr>Slide 19</vt:lpstr>
      <vt:lpstr>عرض مخصص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550</cp:revision>
  <dcterms:created xsi:type="dcterms:W3CDTF">2009-10-14T19:14:34Z</dcterms:created>
  <dcterms:modified xsi:type="dcterms:W3CDTF">2011-03-28T11:10:25Z</dcterms:modified>
</cp:coreProperties>
</file>