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8" r:id="rId4"/>
    <p:sldId id="279" r:id="rId5"/>
    <p:sldId id="280" r:id="rId6"/>
    <p:sldId id="290" r:id="rId7"/>
    <p:sldId id="281" r:id="rId8"/>
    <p:sldId id="282" r:id="rId9"/>
    <p:sldId id="283" r:id="rId10"/>
    <p:sldId id="291" r:id="rId11"/>
    <p:sldId id="284" r:id="rId12"/>
    <p:sldId id="285" r:id="rId13"/>
    <p:sldId id="286" r:id="rId14"/>
    <p:sldId id="292" r:id="rId15"/>
    <p:sldId id="287" r:id="rId16"/>
    <p:sldId id="293" r:id="rId17"/>
    <p:sldId id="288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709256"/>
    <a:srgbClr val="AD9968"/>
    <a:srgbClr val="3B84A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5" d="100"/>
          <a:sy n="65" d="100"/>
        </p:scale>
        <p:origin x="-129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نحو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نائب الفاعل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نائب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أسباب غياب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أشكال نائب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صيغة الفعل المبني للمجهول.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ما ينوب عن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العامل في نائب الفاعل.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محمد</a:t>
            </a:r>
            <a:r>
              <a:rPr lang="ar-SA" dirty="0" smtClean="0">
                <a:cs typeface="Arial" pitchFamily="34" charset="0"/>
              </a:rPr>
              <a:t> مدير مؤسسة كبرى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وعليّ</a:t>
            </a:r>
            <a:r>
              <a:rPr lang="ar-SA" dirty="0" smtClean="0">
                <a:cs typeface="Arial" pitchFamily="34" charset="0"/>
              </a:rPr>
              <a:t> هو مساعده، عندما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يغيب</a:t>
            </a:r>
            <a:r>
              <a:rPr lang="ar-SA" dirty="0" smtClean="0">
                <a:cs typeface="Arial" pitchFamily="34" charset="0"/>
              </a:rPr>
              <a:t> محمد فإن علياً </a:t>
            </a:r>
            <a:r>
              <a:rPr lang="ar-SA" dirty="0" smtClean="0">
                <a:solidFill>
                  <a:srgbClr val="009900"/>
                </a:solidFill>
                <a:cs typeface="Arial" pitchFamily="34" charset="0"/>
              </a:rPr>
              <a:t>ينوب</a:t>
            </a:r>
            <a:r>
              <a:rPr lang="ar-SA" dirty="0" smtClean="0">
                <a:cs typeface="Arial" pitchFamily="34" charset="0"/>
              </a:rPr>
              <a:t> عنه فيأخذ كل صلاحياته، لذا نسمي علياً </a:t>
            </a:r>
            <a:r>
              <a:rPr lang="ar-SA" dirty="0" smtClean="0">
                <a:solidFill>
                  <a:srgbClr val="009900"/>
                </a:solidFill>
                <a:cs typeface="Arial" pitchFamily="34" charset="0"/>
              </a:rPr>
              <a:t>نائب</a:t>
            </a:r>
            <a:r>
              <a:rPr lang="ar-SA" dirty="0" smtClean="0">
                <a:cs typeface="Arial" pitchFamily="34" charset="0"/>
              </a:rPr>
              <a:t> المدير، أما خالدٌ فهو موظف صغير في تلك المؤسسة، وغيابه لا يؤثر في سير العمل، لذا لا أحد ينوب عنه إن غاب.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الفاعل ركن أساسي في الجملة ولا تصح جملة من دونه، لذا فإن غاب الفاعل لا بد من وجود نائب عنه.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فعندما يغيب الفاعل(يحذف) يترتب على ذلك أمران: أولهما: تغيير بنية الفعل أي شكله، وثانيهما إقامة نائب ينوب عن الفاعل.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 نائب الفاعل</a:t>
            </a:r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7848600" y="2743200"/>
            <a:ext cx="7620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5105400" y="2590800"/>
            <a:ext cx="2514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 flipV="1">
            <a:off x="2133600" y="2514600"/>
            <a:ext cx="2438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هو لفظ(اسم أو تركيب) يحل محل الفاعل عند غيابه ويأخذ أحكامه ويصير عمدةً لا يمكن الاستغناء عنه:</a:t>
            </a:r>
          </a:p>
          <a:p>
            <a:r>
              <a:rPr lang="ar-SA" dirty="0" smtClean="0"/>
              <a:t>       فاعل  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     نائب فاعل مرفوع</a:t>
            </a:r>
          </a:p>
          <a:p>
            <a:endParaRPr lang="ar-SA" dirty="0" smtClean="0"/>
          </a:p>
          <a:p>
            <a:r>
              <a:rPr lang="ar-SA" dirty="0" smtClean="0"/>
              <a:t>شربَ </a:t>
            </a:r>
            <a:r>
              <a:rPr lang="ar-SA" dirty="0" smtClean="0">
                <a:solidFill>
                  <a:srgbClr val="FF0000"/>
                </a:solidFill>
              </a:rPr>
              <a:t>الولدُ</a:t>
            </a:r>
            <a:r>
              <a:rPr lang="ar-SA" dirty="0" smtClean="0"/>
              <a:t>   </a:t>
            </a:r>
            <a:r>
              <a:rPr lang="ar-SA" u="sng" dirty="0" smtClean="0">
                <a:solidFill>
                  <a:srgbClr val="00B050"/>
                </a:solidFill>
              </a:rPr>
              <a:t>الحليبَ</a:t>
            </a:r>
            <a:r>
              <a:rPr lang="ar-SA" dirty="0" smtClean="0"/>
              <a:t>   كلّه          شُربَ </a:t>
            </a:r>
            <a:r>
              <a:rPr lang="ar-SA" u="sng" dirty="0" smtClean="0">
                <a:solidFill>
                  <a:srgbClr val="FF0000"/>
                </a:solidFill>
              </a:rPr>
              <a:t>الحليبُ</a:t>
            </a:r>
            <a:r>
              <a:rPr lang="ar-SA" dirty="0" smtClean="0"/>
              <a:t> كلُّه.  </a:t>
            </a:r>
          </a:p>
          <a:p>
            <a:r>
              <a:rPr lang="en-US" dirty="0" smtClean="0"/>
              <a:t>           </a:t>
            </a:r>
            <a:r>
              <a:rPr lang="ar-SA" dirty="0" smtClean="0"/>
              <a:t>علم </a:t>
            </a:r>
            <a:r>
              <a:rPr lang="ar-SA" dirty="0" smtClean="0">
                <a:solidFill>
                  <a:srgbClr val="FF0000"/>
                </a:solidFill>
              </a:rPr>
              <a:t>أخي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9900"/>
                </a:solidFill>
              </a:rPr>
              <a:t>أنّ الدرس بدأ</a:t>
            </a:r>
            <a:r>
              <a:rPr lang="ar-SA" dirty="0" smtClean="0">
                <a:solidFill>
                  <a:srgbClr val="009900"/>
                </a:solidFill>
              </a:rPr>
              <a:t>             </a:t>
            </a:r>
            <a:r>
              <a:rPr lang="ar-SA" dirty="0" smtClean="0"/>
              <a:t>عُلِمَ </a:t>
            </a:r>
            <a:r>
              <a:rPr lang="ar-SA" u="sng" dirty="0" smtClean="0">
                <a:solidFill>
                  <a:srgbClr val="FF0000"/>
                </a:solidFill>
              </a:rPr>
              <a:t>أنّ الدرسَ بدأ</a:t>
            </a:r>
          </a:p>
          <a:p>
            <a:r>
              <a:rPr lang="ar-SA" u="sng" dirty="0" smtClean="0">
                <a:solidFill>
                  <a:srgbClr val="FF0000"/>
                </a:solidFill>
              </a:rPr>
              <a:t>ويسمي أغلب العلماء القدماء الفعل المبني للمجهول: ما لم يُسمّ فاعله.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>
            <a:off x="8229600" y="3352800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للأسفل 6"/>
          <p:cNvSpPr/>
          <p:nvPr/>
        </p:nvSpPr>
        <p:spPr>
          <a:xfrm>
            <a:off x="6964681" y="3352800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للأسفل 8"/>
          <p:cNvSpPr/>
          <p:nvPr/>
        </p:nvSpPr>
        <p:spPr>
          <a:xfrm>
            <a:off x="3505200" y="35052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 نائب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قال تعالى:[قُل أُوحِيَ اليَّ </a:t>
            </a:r>
            <a:r>
              <a:rPr lang="ar-SA" dirty="0" smtClean="0">
                <a:solidFill>
                  <a:srgbClr val="FF0000"/>
                </a:solidFill>
              </a:rPr>
              <a:t>أنّه استمعَ </a:t>
            </a:r>
            <a:r>
              <a:rPr lang="ar-SA" dirty="0" smtClean="0"/>
              <a:t>نَفَرٌ من الجن]</a:t>
            </a:r>
          </a:p>
          <a:p>
            <a:r>
              <a:rPr lang="ar-SA" dirty="0" smtClean="0"/>
              <a:t>فالأصل هنا: قل: أوحى اللهُ إليّ أنه......فالله فاعل وجملة </a:t>
            </a:r>
            <a:r>
              <a:rPr lang="ar-SA" dirty="0" smtClean="0"/>
              <a:t>(أنّ </a:t>
            </a:r>
            <a:r>
              <a:rPr lang="ar-SA" dirty="0" smtClean="0"/>
              <a:t>واسمها </a:t>
            </a:r>
            <a:r>
              <a:rPr lang="ar-SA" dirty="0" smtClean="0"/>
              <a:t>وخبرها) </a:t>
            </a:r>
            <a:r>
              <a:rPr lang="ar-SA" dirty="0" smtClean="0"/>
              <a:t>في محل نصب مفعول به، فلما حذف الفاعل(الله) بني الفعل أَوْحى للمجهول فأصبح (أُوحيَ) ونابت جملة (أن واسمها وخبرها) عن الفاعل، فلاحظ ما يلي:</a:t>
            </a:r>
          </a:p>
          <a:p>
            <a:r>
              <a:rPr lang="ar-SA" dirty="0" smtClean="0"/>
              <a:t>أولا: تغيّر بناء الفعل من أوحى إلى أُوحي.</a:t>
            </a:r>
          </a:p>
          <a:p>
            <a:r>
              <a:rPr lang="ar-SA" dirty="0" smtClean="0"/>
              <a:t>ثانياً: جملة إن واسمها وخبرها كانت في محل نصب فصارت في محل رفع.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أسباب غياب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أسباب كثيرة تدفع المتكلم إلى عدم ذكر الفاعل منها:</a:t>
            </a:r>
          </a:p>
          <a:p>
            <a:pPr rtl="1"/>
            <a:r>
              <a:rPr lang="ar-SA" dirty="0" smtClean="0"/>
              <a:t>1 </a:t>
            </a:r>
            <a:r>
              <a:rPr lang="ar-SA" dirty="0" err="1" smtClean="0"/>
              <a:t>ـ</a:t>
            </a:r>
            <a:r>
              <a:rPr lang="ar-SA" dirty="0" smtClean="0"/>
              <a:t> العلم </a:t>
            </a:r>
            <a:r>
              <a:rPr lang="ar-SA" dirty="0" err="1" smtClean="0"/>
              <a:t>به</a:t>
            </a:r>
            <a:r>
              <a:rPr lang="ar-SA" dirty="0" smtClean="0"/>
              <a:t>،  نحو قوله تعالى : ” وخُلِق الإنسان ضعيفا “. </a:t>
            </a:r>
          </a:p>
          <a:p>
            <a:pPr rtl="1"/>
            <a:r>
              <a:rPr lang="ar-SA" dirty="0" smtClean="0"/>
              <a:t>2 </a:t>
            </a:r>
            <a:r>
              <a:rPr lang="ar-SA" dirty="0" err="1" smtClean="0"/>
              <a:t>ـ</a:t>
            </a:r>
            <a:r>
              <a:rPr lang="ar-SA" dirty="0" smtClean="0"/>
              <a:t> عدم أهميته: ”إذا قيل لكم تفسحوا في المجالس فافسحوا“</a:t>
            </a:r>
          </a:p>
          <a:p>
            <a:pPr rtl="1"/>
            <a:r>
              <a:rPr lang="ar-SA" dirty="0" smtClean="0"/>
              <a:t>3-  الخوف منه أو عليه ، كُسِر الزجاجُ(إذا كنا نعرف الفاعل)</a:t>
            </a:r>
          </a:p>
          <a:p>
            <a:pPr rtl="1"/>
            <a:r>
              <a:rPr lang="ar-SA" dirty="0" smtClean="0"/>
              <a:t>4- الجهل </a:t>
            </a:r>
            <a:r>
              <a:rPr lang="ar-SA" dirty="0" err="1" smtClean="0"/>
              <a:t>به</a:t>
            </a:r>
            <a:r>
              <a:rPr lang="ar-SA" dirty="0" smtClean="0"/>
              <a:t>: سُرِق المتاعُ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وهناك أسباب أخرى كثيرة يهتم </a:t>
            </a:r>
            <a:r>
              <a:rPr lang="ar-SA" dirty="0" err="1" smtClean="0"/>
              <a:t>بها</a:t>
            </a:r>
            <a:r>
              <a:rPr lang="ar-SA" dirty="0" smtClean="0"/>
              <a:t> علماء البلاغة أكثر من علماء النحو.</a:t>
            </a:r>
            <a:endParaRPr lang="ar-SA" dirty="0" smtClean="0"/>
          </a:p>
          <a:p>
            <a:pPr rtl="1"/>
            <a:r>
              <a:rPr lang="ar-SA" dirty="0" smtClean="0"/>
              <a:t>   </a:t>
            </a:r>
          </a:p>
          <a:p>
            <a:pPr rtl="1"/>
            <a:r>
              <a:rPr lang="ar-SA" dirty="0" smtClean="0"/>
              <a:t> 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أشكال نائب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تختلف أشكال نائب الفاعل فهو مثل الفاعل يأتي:</a:t>
            </a:r>
            <a:endParaRPr lang="ar-SA" dirty="0" smtClean="0"/>
          </a:p>
          <a:p>
            <a:pPr rtl="1"/>
            <a:r>
              <a:rPr lang="ar-SA" b="1" dirty="0" smtClean="0"/>
              <a:t>1. اسماً ظاهراً ، مثل : سُرِقَ </a:t>
            </a:r>
            <a:r>
              <a:rPr lang="ar-SA" b="1" u="sng" dirty="0" smtClean="0">
                <a:solidFill>
                  <a:srgbClr val="FF0000"/>
                </a:solidFill>
              </a:rPr>
              <a:t>المتاعُ</a:t>
            </a:r>
            <a:r>
              <a:rPr lang="ar-SA" b="1" dirty="0" smtClean="0"/>
              <a:t>.</a:t>
            </a:r>
            <a:endParaRPr lang="ar-SA" dirty="0" smtClean="0"/>
          </a:p>
          <a:p>
            <a:pPr rtl="1"/>
            <a:r>
              <a:rPr lang="ar-SA" b="1" dirty="0" smtClean="0"/>
              <a:t>2. ضميراً متصلاً : كوفئ</a:t>
            </a:r>
            <a:r>
              <a:rPr lang="ar-SA" b="1" u="sng" dirty="0" smtClean="0">
                <a:solidFill>
                  <a:srgbClr val="FF0000"/>
                </a:solidFill>
              </a:rPr>
              <a:t>تُ</a:t>
            </a:r>
            <a:r>
              <a:rPr lang="ar-SA" b="1" dirty="0" smtClean="0"/>
              <a:t> لأمانتي.</a:t>
            </a:r>
            <a:endParaRPr lang="ar-SA" dirty="0" smtClean="0"/>
          </a:p>
          <a:p>
            <a:pPr rtl="1"/>
            <a:r>
              <a:rPr lang="ar-SA" b="1" dirty="0" smtClean="0"/>
              <a:t>         أو منفصلاً : ما يُستثنى إلا </a:t>
            </a:r>
            <a:r>
              <a:rPr lang="ar-SA" b="1" u="sng" dirty="0" smtClean="0">
                <a:solidFill>
                  <a:srgbClr val="FF0000"/>
                </a:solidFill>
              </a:rPr>
              <a:t>أنا</a:t>
            </a:r>
            <a:r>
              <a:rPr lang="ar-SA" b="1" dirty="0" smtClean="0"/>
              <a:t> .</a:t>
            </a:r>
            <a:endParaRPr lang="ar-SA" dirty="0" smtClean="0"/>
          </a:p>
          <a:p>
            <a:pPr rtl="1"/>
            <a:r>
              <a:rPr lang="ar-SA" b="1" dirty="0" smtClean="0"/>
              <a:t>         أو مستتراً : هذا الزجاج لا يُكسر .نائب الفاعل ضمير مستتر تقديره هو يعود على الزجاج</a:t>
            </a:r>
            <a:endParaRPr lang="ar-SA" dirty="0" smtClean="0"/>
          </a:p>
          <a:p>
            <a:r>
              <a:rPr lang="ar-SA" b="1" dirty="0" smtClean="0"/>
              <a:t>3. مصدراً مؤولاً : يُحبَّبُ </a:t>
            </a:r>
            <a:r>
              <a:rPr lang="ar-SA" b="1" u="sng" dirty="0" smtClean="0">
                <a:solidFill>
                  <a:srgbClr val="FF0000"/>
                </a:solidFill>
              </a:rPr>
              <a:t>أن تستاك </a:t>
            </a:r>
            <a:r>
              <a:rPr lang="ar-SA" b="1" dirty="0" smtClean="0"/>
              <a:t>قبل الصلاة.</a:t>
            </a:r>
          </a:p>
          <a:p>
            <a:r>
              <a:rPr lang="ar-SA" b="1" dirty="0" smtClean="0"/>
              <a:t>4</a:t>
            </a:r>
            <a:r>
              <a:rPr lang="ar-SA" b="1" dirty="0" smtClean="0"/>
              <a:t>. جاراً ومجروراً: جُلِسَ </a:t>
            </a:r>
            <a:r>
              <a:rPr lang="ar-SA" b="1" dirty="0" smtClean="0">
                <a:solidFill>
                  <a:srgbClr val="FF0000"/>
                </a:solidFill>
              </a:rPr>
              <a:t>على </a:t>
            </a:r>
            <a:r>
              <a:rPr lang="ar-SA" b="1" dirty="0" smtClean="0">
                <a:solidFill>
                  <a:srgbClr val="FF0000"/>
                </a:solidFill>
              </a:rPr>
              <a:t>الكرسيّ.</a:t>
            </a:r>
            <a:endParaRPr lang="ar-SA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صيغة الفعل المبني للمجهول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متى حُذفَ الفاعلُ من الكلام وجب أن تتغيّر صورة الفعل المعلوم:</a:t>
            </a:r>
          </a:p>
          <a:p>
            <a:pPr rtl="1"/>
            <a:r>
              <a:rPr lang="ar-SA" dirty="0" smtClean="0"/>
              <a:t>1. فإن كان الفعل ماضياً يُكسر ما قبل آخره، ويُضم كل مُتحرك قبله، فتقولُ في ( كَسَرَ وأَكرَمَ وتَعلّمَ واستَغفرَ): "كُسِر واُكرِمَ وتُعلِّمَ واسْتُغْفِرَ"</a:t>
            </a:r>
          </a:p>
          <a:p>
            <a:pPr rtl="1"/>
            <a:r>
              <a:rPr lang="ar-SA" dirty="0" smtClean="0"/>
              <a:t>2. وإن كان مضارعاً يُضمّ </a:t>
            </a:r>
            <a:r>
              <a:rPr lang="ar-SA" dirty="0" smtClean="0"/>
              <a:t>أ</a:t>
            </a:r>
            <a:r>
              <a:rPr lang="ar-SA" dirty="0" smtClean="0"/>
              <a:t>وَّلهُ</a:t>
            </a:r>
            <a:r>
              <a:rPr lang="ar-SA" dirty="0" smtClean="0"/>
              <a:t>، ويُفتح ما قبلَ آخره، فتقول في يَكسِرُ ويُكرِمُ ويَتعلمُ ويَستغفِرُ "يُكسَرُ ويُكرَمُ ويُتعلَّمُ ويستغفَرُ".</a:t>
            </a:r>
          </a:p>
          <a:p>
            <a:pPr rtl="1"/>
            <a:r>
              <a:rPr lang="ar-SA" dirty="0" smtClean="0"/>
              <a:t>أما فعلُ الأمرِ فلا يكونُ مجهولاً أبداً.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بناء الفعل للمجهول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بناء ما قبل آخره حرف علة للمجهول</a:t>
            </a:r>
          </a:p>
          <a:p>
            <a:pPr rtl="1"/>
            <a:r>
              <a:rPr lang="ar-SA" dirty="0" smtClean="0"/>
              <a:t>إذا أُريدَ بناءُ الماضي - الذي قبلَ آخره ألفٌ - للمجهول (إن لم يكن سُداسيّاً) تُقلبُ ألفه ياءً، ويُكسَرُ كلُّ متحرَّكٍ قبلَها، فتقولُ في باعَ وقال "بِيع وقيلَ"، وفي ابتاعَ واقتادَ واجتاحَ "ابتِيعَ واقتيدَ واجْتِيحَ"؛ </a:t>
            </a:r>
          </a:p>
          <a:p>
            <a:pPr rtl="1"/>
            <a:r>
              <a:rPr lang="ar-SA" dirty="0" smtClean="0"/>
              <a:t>فإِن كان على ستة أحرفٍ - مثل استتابَ واستماحَ - تُقلَب ألِفُه ياءً، وتُضَمّ همزتُه وثالثُه، ويُكسَر ما قبلَ الياءِ، فتقول "أَستُتيبَ </a:t>
            </a:r>
            <a:r>
              <a:rPr lang="ar-SA" dirty="0" smtClean="0"/>
              <a:t>واُستُميحَ</a:t>
            </a:r>
            <a:r>
              <a:rPr lang="ar-SA" dirty="0" smtClean="0"/>
              <a:t>".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بناء الفعل للمجهول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وإن اتصلَ </a:t>
            </a:r>
            <a:r>
              <a:rPr lang="ar-SA" dirty="0" err="1" smtClean="0"/>
              <a:t>ب</a:t>
            </a:r>
            <a:r>
              <a:rPr lang="ar-SA" dirty="0" smtClean="0"/>
              <a:t>"</a:t>
            </a:r>
            <a:r>
              <a:rPr lang="ar-SA" dirty="0" err="1" smtClean="0"/>
              <a:t>سِيمَ</a:t>
            </a:r>
            <a:r>
              <a:rPr lang="ar-SA" dirty="0" smtClean="0"/>
              <a:t> ورِيمَ وقِيدَ" ضميرُ رفعٍ </a:t>
            </a:r>
            <a:r>
              <a:rPr lang="ar-SA" dirty="0" smtClean="0"/>
              <a:t>متحركٌ (ضمير الفاعل)، </a:t>
            </a:r>
            <a:r>
              <a:rPr lang="ar-SA" dirty="0" smtClean="0"/>
              <a:t>فإن كان يُضَمُّ أوَّلُه في المعلوم نحو "سُمتُه الأمرَ، ورُمتُ الخيرَ، وقُدْتُ الجيشَ" كُسِرَ في المجهول، كيلا يَلتبسَ معلوم الفعل بمجهوله، فتقولُ "سِمتُ الأمر، ورِمتُ بخيرٍ، وقِدتُ للقضاءِ".</a:t>
            </a:r>
          </a:p>
          <a:p>
            <a:pPr rtl="1"/>
            <a:r>
              <a:rPr lang="ar-SA" dirty="0" smtClean="0"/>
              <a:t>وإن كان يُكسَرُ أَوَّله في المعلوم - نحو "بعته الفرَسَ وضِمتُه، ونِلته بمعروفٍ" ضُمَّ في المجهول، فتقول "</a:t>
            </a:r>
            <a:r>
              <a:rPr lang="ar-SA" dirty="0" smtClean="0"/>
              <a:t>بُعتُ </a:t>
            </a:r>
            <a:r>
              <a:rPr lang="ar-SA" dirty="0" smtClean="0"/>
              <a:t>الفرَسَ، وضُمت، ونُلْتُ بمعروفٍ".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ينوب عن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ينوب عن الفاعل أشياء:</a:t>
            </a:r>
          </a:p>
          <a:p>
            <a:pPr rtl="1"/>
            <a:r>
              <a:rPr lang="ar-SA" dirty="0" smtClean="0"/>
              <a:t>أولاً: المفعول </a:t>
            </a:r>
            <a:r>
              <a:rPr lang="ar-SA" dirty="0" err="1" smtClean="0"/>
              <a:t>به</a:t>
            </a:r>
            <a:r>
              <a:rPr lang="ar-SA" dirty="0" smtClean="0"/>
              <a:t>، وهو الأصل فيما ينوب عن الفاعل:</a:t>
            </a:r>
          </a:p>
          <a:p>
            <a:pPr rtl="1"/>
            <a:r>
              <a:rPr lang="ar-SA" dirty="0" smtClean="0"/>
              <a:t> مددْتُ </a:t>
            </a:r>
            <a:r>
              <a:rPr lang="ar-SA" dirty="0" smtClean="0">
                <a:solidFill>
                  <a:srgbClr val="00B0F0"/>
                </a:solidFill>
              </a:rPr>
              <a:t>الحبلَ</a:t>
            </a:r>
            <a:r>
              <a:rPr lang="ar-SA" dirty="0" smtClean="0"/>
              <a:t>     مُدَّ </a:t>
            </a:r>
            <a:r>
              <a:rPr lang="ar-SA" u="sng" dirty="0" smtClean="0">
                <a:solidFill>
                  <a:srgbClr val="FF0000"/>
                </a:solidFill>
              </a:rPr>
              <a:t>الحبلُ</a:t>
            </a:r>
            <a:r>
              <a:rPr lang="ar-SA" dirty="0" smtClean="0"/>
              <a:t>: نائب فاعل مرفوع وعلامة رفعه الضمة.</a:t>
            </a:r>
          </a:p>
          <a:p>
            <a:pPr rtl="1"/>
            <a:r>
              <a:rPr lang="ar-SA" dirty="0" smtClean="0"/>
              <a:t>أعطيت </a:t>
            </a:r>
            <a:r>
              <a:rPr lang="ar-SA" dirty="0" smtClean="0">
                <a:solidFill>
                  <a:srgbClr val="00B0F0"/>
                </a:solidFill>
              </a:rPr>
              <a:t>زيداً</a:t>
            </a:r>
            <a:r>
              <a:rPr lang="ar-SA" dirty="0" smtClean="0"/>
              <a:t> مالاً      أعطي </a:t>
            </a:r>
            <a:r>
              <a:rPr lang="ar-SA" u="sng" dirty="0" smtClean="0">
                <a:solidFill>
                  <a:srgbClr val="FF0000"/>
                </a:solidFill>
              </a:rPr>
              <a:t>زيدٌ</a:t>
            </a:r>
            <a:r>
              <a:rPr lang="ar-SA" dirty="0" smtClean="0"/>
              <a:t> مالاً:نائب فاعل مرفوع وعلامة رفعه الضمة</a:t>
            </a:r>
          </a:p>
          <a:p>
            <a:pPr rtl="1"/>
            <a:r>
              <a:rPr lang="ar-SA" dirty="0" smtClean="0"/>
              <a:t>ثانياً:بعض الظروفً :</a:t>
            </a:r>
          </a:p>
          <a:p>
            <a:pPr rtl="1"/>
            <a:r>
              <a:rPr lang="ar-SA" dirty="0" smtClean="0"/>
              <a:t>صمتُ </a:t>
            </a:r>
            <a:r>
              <a:rPr lang="ar-SA" dirty="0" smtClean="0">
                <a:solidFill>
                  <a:srgbClr val="00B0F0"/>
                </a:solidFill>
              </a:rPr>
              <a:t>يومين</a:t>
            </a:r>
            <a:r>
              <a:rPr lang="ar-SA" dirty="0" smtClean="0"/>
              <a:t>    صيمَ </a:t>
            </a:r>
            <a:r>
              <a:rPr lang="ar-SA" u="sng" dirty="0" smtClean="0">
                <a:solidFill>
                  <a:srgbClr val="FF0000"/>
                </a:solidFill>
              </a:rPr>
              <a:t>يومان</a:t>
            </a:r>
            <a:r>
              <a:rPr lang="ar-SA" dirty="0" smtClean="0"/>
              <a:t>، نائب فاعل مرفوع وعلامة رفعه </a:t>
            </a:r>
            <a:r>
              <a:rPr lang="ar-SA" dirty="0" smtClean="0"/>
              <a:t>الألف </a:t>
            </a:r>
            <a:r>
              <a:rPr lang="ar-SA" dirty="0" smtClean="0"/>
              <a:t>لأنه مثنى.</a:t>
            </a:r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ينوب عن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ثالثاً: الجار والمجرور:</a:t>
            </a:r>
          </a:p>
          <a:p>
            <a:pPr rtl="1"/>
            <a:r>
              <a:rPr lang="ar-SA" dirty="0" smtClean="0"/>
              <a:t>جلستُ </a:t>
            </a:r>
            <a:r>
              <a:rPr lang="ar-SA" dirty="0" smtClean="0">
                <a:solidFill>
                  <a:srgbClr val="00B0F0"/>
                </a:solidFill>
              </a:rPr>
              <a:t>على الكرسي</a:t>
            </a:r>
            <a:r>
              <a:rPr lang="ar-SA" dirty="0" smtClean="0"/>
              <a:t>      جُلس </a:t>
            </a:r>
            <a:r>
              <a:rPr lang="ar-SA" dirty="0" smtClean="0">
                <a:solidFill>
                  <a:srgbClr val="FF0000"/>
                </a:solidFill>
              </a:rPr>
              <a:t>على الكرسيّ</a:t>
            </a:r>
            <a:r>
              <a:rPr lang="ar-SA" dirty="0" smtClean="0"/>
              <a:t>، الجار والمجرور في محل رفع نائب فاعل.</a:t>
            </a:r>
          </a:p>
          <a:p>
            <a:pPr rtl="1"/>
            <a:r>
              <a:rPr lang="ar-SA" dirty="0" smtClean="0"/>
              <a:t>رابعاً: المصدر:</a:t>
            </a:r>
          </a:p>
          <a:p>
            <a:pPr rtl="1"/>
            <a:r>
              <a:rPr lang="ar-SA" dirty="0" smtClean="0"/>
              <a:t>نمتُ </a:t>
            </a:r>
            <a:r>
              <a:rPr lang="ar-SA" dirty="0" smtClean="0">
                <a:solidFill>
                  <a:srgbClr val="00B0F0"/>
                </a:solidFill>
              </a:rPr>
              <a:t>نوماً</a:t>
            </a:r>
            <a:r>
              <a:rPr lang="ar-SA" dirty="0" smtClean="0"/>
              <a:t> عميقاً       نيم </a:t>
            </a:r>
            <a:r>
              <a:rPr lang="ar-SA" dirty="0" smtClean="0">
                <a:solidFill>
                  <a:srgbClr val="FF0000"/>
                </a:solidFill>
              </a:rPr>
              <a:t>نومٌ</a:t>
            </a:r>
            <a:r>
              <a:rPr lang="ar-SA" dirty="0" smtClean="0"/>
              <a:t> عميق، نائب فاعل مرفوع وعلامة رفعه الضمة.</a:t>
            </a:r>
          </a:p>
          <a:p>
            <a:pPr rtl="1"/>
            <a:r>
              <a:rPr lang="ar-SA" dirty="0" smtClean="0"/>
              <a:t>وإذا وجد المفعول </a:t>
            </a:r>
            <a:r>
              <a:rPr lang="ar-SA" dirty="0" err="1" smtClean="0"/>
              <a:t>به</a:t>
            </a:r>
            <a:r>
              <a:rPr lang="ar-SA" dirty="0" smtClean="0"/>
              <a:t> في جملة فلا يجوز أن ينوب غيره عن الفاعل عند البصريين وأجاز ذلك </a:t>
            </a:r>
            <a:r>
              <a:rPr lang="ar-SA" dirty="0" smtClean="0"/>
              <a:t>الكوفيون.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ينوب عن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وبناء على هذا الخلاف ففي جملة:“قابلتُ الوزيرَ يومَ الجمعةِ في مكتبه مقابلةً حسنةً“</a:t>
            </a:r>
          </a:p>
          <a:p>
            <a:r>
              <a:rPr lang="ar-SA" dirty="0" smtClean="0"/>
              <a:t>لا يجيز </a:t>
            </a:r>
            <a:r>
              <a:rPr lang="ar-SA" dirty="0" smtClean="0">
                <a:solidFill>
                  <a:srgbClr val="0070C0"/>
                </a:solidFill>
              </a:rPr>
              <a:t>البصريون</a:t>
            </a:r>
            <a:r>
              <a:rPr lang="ar-SA" dirty="0" smtClean="0"/>
              <a:t> في حالة حذف الفاعل إلا: قوبلَ </a:t>
            </a:r>
            <a:r>
              <a:rPr lang="ar-SA" dirty="0" smtClean="0">
                <a:solidFill>
                  <a:srgbClr val="FF0000"/>
                </a:solidFill>
              </a:rPr>
              <a:t>الوزيرُ</a:t>
            </a:r>
            <a:r>
              <a:rPr lang="ar-SA" dirty="0" smtClean="0"/>
              <a:t> يومَ الجمعةِ في مكتبه مقابلةً حسنةً. أما عند الكوفيون فتجوز هذه الجملة ويجوز أيضاً: قوبلَ الوزيرَ </a:t>
            </a:r>
            <a:r>
              <a:rPr lang="ar-SA" dirty="0" smtClean="0">
                <a:solidFill>
                  <a:srgbClr val="FF0000"/>
                </a:solidFill>
              </a:rPr>
              <a:t>يومُ</a:t>
            </a:r>
            <a:r>
              <a:rPr lang="ar-SA" dirty="0" smtClean="0"/>
              <a:t> الجمعةِ في مكتبه مقابلةً حسنةً. ويجوز:</a:t>
            </a:r>
          </a:p>
          <a:p>
            <a:r>
              <a:rPr lang="ar-SA" dirty="0" smtClean="0"/>
              <a:t>قوبلَ الوزيرَ يومَ الجمعةِ </a:t>
            </a:r>
            <a:r>
              <a:rPr lang="ar-SA" dirty="0" smtClean="0">
                <a:solidFill>
                  <a:srgbClr val="FF0000"/>
                </a:solidFill>
              </a:rPr>
              <a:t>في مكتبه </a:t>
            </a:r>
            <a:r>
              <a:rPr lang="ar-SA" dirty="0" smtClean="0"/>
              <a:t>مقابلةً حسنةً</a:t>
            </a:r>
            <a:r>
              <a:rPr lang="ar-SA" dirty="0" smtClean="0">
                <a:solidFill>
                  <a:srgbClr val="FF0000"/>
                </a:solidFill>
              </a:rPr>
              <a:t>. </a:t>
            </a:r>
            <a:r>
              <a:rPr lang="ar-SA" dirty="0" smtClean="0"/>
              <a:t>ويجوز أيضاً:</a:t>
            </a:r>
          </a:p>
          <a:p>
            <a:r>
              <a:rPr lang="ar-SA" dirty="0" smtClean="0"/>
              <a:t>قوبلَ الوزيرَ يومَ الجمعةِ في مكتبه </a:t>
            </a:r>
            <a:r>
              <a:rPr lang="ar-SA" dirty="0" smtClean="0">
                <a:solidFill>
                  <a:srgbClr val="FF0000"/>
                </a:solidFill>
              </a:rPr>
              <a:t>مقابلةٌ</a:t>
            </a:r>
            <a:r>
              <a:rPr lang="ar-SA" dirty="0" smtClean="0"/>
              <a:t> حسنةٌ</a:t>
            </a:r>
            <a:r>
              <a:rPr lang="ar-SA" dirty="0" smtClean="0"/>
              <a:t>.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بين </a:t>
            </a:r>
            <a:r>
              <a:rPr lang="ar-SA" dirty="0" err="1" smtClean="0">
                <a:solidFill>
                  <a:srgbClr val="0070C0"/>
                </a:solidFill>
              </a:rPr>
              <a:t>مالذي</a:t>
            </a:r>
            <a:r>
              <a:rPr lang="ar-SA" dirty="0" smtClean="0">
                <a:solidFill>
                  <a:srgbClr val="0070C0"/>
                </a:solidFill>
              </a:rPr>
              <a:t> ناب عن الفاعل في كل جملة مما تقدم.</a:t>
            </a:r>
            <a:endParaRPr lang="ar-SA" dirty="0" smtClean="0">
              <a:solidFill>
                <a:srgbClr val="0070C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العامل في نائب الفاعل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العامل في نائب الفاعل هو الفعل كما مرّ في الأمثلة السابقة، ولكن قد يعمل اسم المفعول فيرفع نائباً للفاعل، مثل:</a:t>
            </a:r>
          </a:p>
          <a:p>
            <a:r>
              <a:rPr lang="ar-SA" dirty="0" smtClean="0"/>
              <a:t>هذا تاجرٌ محمودٌ خلقُهُ.</a:t>
            </a:r>
          </a:p>
          <a:p>
            <a:r>
              <a:rPr lang="ar-SA" dirty="0" smtClean="0"/>
              <a:t>خلق: نائب فاعل لاسم المفعول(محمود) مرفوع وعلامة رفعه الضمة الظاهرة وهو مضاف والهاء ضمير متصل في محل جر مضاف إليه. (</a:t>
            </a:r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لاحظ أن الجملة لا فعل فيها</a:t>
            </a:r>
            <a:r>
              <a:rPr lang="ar-SA" dirty="0" smtClean="0"/>
              <a:t>)</a:t>
            </a:r>
          </a:p>
          <a:p>
            <a:pPr algn="ctr"/>
            <a:r>
              <a:rPr lang="ar-SA" b="1" u="sng" dirty="0" smtClean="0">
                <a:solidFill>
                  <a:srgbClr val="FF0000"/>
                </a:solidFill>
              </a:rPr>
              <a:t>ابحث عن المقصود بـاسم المفعول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الفعب</a:t>
            </a:r>
            <a:r>
              <a:rPr lang="ar-SA" dirty="0" smtClean="0"/>
              <a:t> الذي ينصب أكثر من مفعول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وإذا كان للفعل مفعولان أو ثلاثةٌ، </a:t>
            </a:r>
            <a:r>
              <a:rPr lang="ar-SA" sz="2800" dirty="0" smtClean="0"/>
              <a:t>ناب المفعولُ </a:t>
            </a:r>
            <a:r>
              <a:rPr lang="ar-SA" sz="2800" dirty="0" smtClean="0"/>
              <a:t>الأولُ </a:t>
            </a:r>
            <a:r>
              <a:rPr lang="ar-SA" sz="2800" dirty="0" smtClean="0"/>
              <a:t>عن الفاعل</a:t>
            </a:r>
            <a:r>
              <a:rPr lang="ar-SA" sz="2800" dirty="0" smtClean="0"/>
              <a:t>، فيرتفع على </a:t>
            </a:r>
            <a:r>
              <a:rPr lang="ar-SA" sz="2800" dirty="0" err="1" smtClean="0"/>
              <a:t>النائبيةِ</a:t>
            </a:r>
            <a:r>
              <a:rPr lang="ar-SA" sz="2800" dirty="0" smtClean="0"/>
              <a:t>، وينتصبُ غيرُه، نحو "أُعطيَ الفقيرُ </a:t>
            </a:r>
            <a:r>
              <a:rPr lang="ar-SA" sz="2800" dirty="0" smtClean="0"/>
              <a:t>دِرهماً“ فالأصل قبل حذف الفاعل: أعطى المحسنُ الفقيرَ درهماً، فلما حذف الفاعل(المحسن) صار المفعول الأول(الفقير) نائب فاعل، وبقي الثاني مفعولاً به منصوباً، ومثلها: ظُن </a:t>
            </a:r>
            <a:r>
              <a:rPr lang="ar-SA" sz="2800" dirty="0" smtClean="0"/>
              <a:t>زهيرُ مجتهداً، ودُريتَ وفيّاً بالعهد، وأُعلمتَ </a:t>
            </a:r>
            <a:r>
              <a:rPr lang="ar-SA" sz="2800" dirty="0" smtClean="0"/>
              <a:t>الأمرَ </a:t>
            </a:r>
            <a:r>
              <a:rPr lang="ar-SA" sz="2800" dirty="0" smtClean="0"/>
              <a:t>واقعاً".</a:t>
            </a:r>
          </a:p>
          <a:p>
            <a:pPr rtl="1"/>
            <a:r>
              <a:rPr lang="ar-SA" sz="2800" dirty="0" smtClean="0"/>
              <a:t>وقد تجوز نيابةُ المفعولِ الثاني في باب أعطى، </a:t>
            </a:r>
            <a:r>
              <a:rPr lang="ar-SA" sz="2800" dirty="0" smtClean="0">
                <a:solidFill>
                  <a:srgbClr val="FF0000"/>
                </a:solidFill>
              </a:rPr>
              <a:t>إن لم يقع لَبْسٌ</a:t>
            </a:r>
            <a:r>
              <a:rPr lang="ar-SA" sz="2800" dirty="0" smtClean="0"/>
              <a:t>، نحو "كُسيَ الفقيرَ ثوبٌ، وأُعطيَ المسكينُ دينارٌ".</a:t>
            </a:r>
          </a:p>
          <a:p>
            <a:pPr rtl="1"/>
            <a:r>
              <a:rPr lang="ar-SA" sz="2800" dirty="0" smtClean="0"/>
              <a:t>(</a:t>
            </a:r>
            <a:r>
              <a:rPr lang="ar-SA" sz="2800" dirty="0" smtClean="0"/>
              <a:t>فان لم يؤمن الالتباس، لم </a:t>
            </a:r>
            <a:r>
              <a:rPr lang="ar-SA" sz="2800" dirty="0" smtClean="0"/>
              <a:t>يجز </a:t>
            </a:r>
            <a:r>
              <a:rPr lang="ar-SA" sz="2800" dirty="0" smtClean="0"/>
              <a:t>إلا إنابة الأول، </a:t>
            </a:r>
            <a:r>
              <a:rPr lang="ar-SA" sz="2800" dirty="0" smtClean="0"/>
              <a:t>ففي جملة أعطت الأم محمداً علياً، لا يجوز إنابة الثاني، فيجب إنابة الأول لأنه هو الآخذ، فهو فاعل في المعنى.</a:t>
            </a:r>
            <a:endParaRPr lang="ar-SA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اختبر نفسك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 بين نائب الفاعل لكل فعل مبني للمجهول فيما يلي:</a:t>
            </a:r>
          </a:p>
          <a:p>
            <a:pPr rtl="1"/>
            <a:r>
              <a:rPr lang="ar-SA" b="1" dirty="0" smtClean="0"/>
              <a:t>[وَغِيضَ الْمَاءُ وَقُضِيَ الْأَمْرُ]</a:t>
            </a:r>
          </a:p>
          <a:p>
            <a:pPr rtl="1"/>
            <a:r>
              <a:rPr lang="ar-SA" b="1" dirty="0" smtClean="0"/>
              <a:t>[وَلَمَّا سُقِطَ فِي أَيْدِيهِمْ]</a:t>
            </a:r>
          </a:p>
          <a:p>
            <a:pPr rtl="1"/>
            <a:r>
              <a:rPr lang="ar-SA" b="1" dirty="0" smtClean="0"/>
              <a:t>{ وَمَا يَفْعَلُوا مِنْ خَيْرٍ فَلَنْ يُكْفَرُوهُ }</a:t>
            </a:r>
          </a:p>
          <a:p>
            <a:pPr rtl="1"/>
            <a:r>
              <a:rPr lang="ar-SA" dirty="0" smtClean="0"/>
              <a:t>[</a:t>
            </a:r>
            <a:r>
              <a:rPr lang="ar-SA" b="1" dirty="0" smtClean="0"/>
              <a:t>أَلَمْ يُؤْخَذْ عَلَيْهِمْ مِيثَاقُ الْكِتَابِ أَنْ لا يَقُولُوا عَلَى اللَّهِ إِلا الْحَقَّ </a:t>
            </a:r>
            <a:r>
              <a:rPr lang="ar-SA" b="1" dirty="0" smtClean="0"/>
              <a:t>]</a:t>
            </a:r>
          </a:p>
          <a:p>
            <a:pPr rtl="1"/>
            <a:r>
              <a:rPr lang="ar-SA" b="1" dirty="0" smtClean="0"/>
              <a:t>قرأ أحد القراء:[ليُجزى قوماً بما عملوا]</a:t>
            </a:r>
          </a:p>
          <a:p>
            <a:pPr rtl="1"/>
            <a:r>
              <a:rPr lang="ar-SA" b="1" dirty="0" smtClean="0"/>
              <a:t>عُلِّقْتُهَا عَرَضاً وَعُلِّقَتْ رَجُلاً ... </a:t>
            </a:r>
            <a:r>
              <a:rPr lang="ar-SA" b="1" dirty="0" err="1" smtClean="0"/>
              <a:t>غَيْرِى</a:t>
            </a:r>
            <a:r>
              <a:rPr lang="ar-SA" b="1" dirty="0" smtClean="0"/>
              <a:t> وَعُلِّقَ أُخْرَى ذَلِكَ الرَّجُلُ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1132</Words>
  <Application>Microsoft Office PowerPoint</Application>
  <PresentationFormat>A4 Paper (210x297 mm)‎</PresentationFormat>
  <Paragraphs>100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 الأولى</vt:lpstr>
      <vt:lpstr>عناصر المحاضرة</vt:lpstr>
      <vt:lpstr>مقدمة</vt:lpstr>
      <vt:lpstr>تعريف نائب الفاعل</vt:lpstr>
      <vt:lpstr>تعريف نائب الفاعل</vt:lpstr>
      <vt:lpstr>أسباب غياب الفاعل</vt:lpstr>
      <vt:lpstr>أشكال نائب الفاعل</vt:lpstr>
      <vt:lpstr>صيغة الفعل المبني للمجهول</vt:lpstr>
      <vt:lpstr>بناء الفعل للمجهول</vt:lpstr>
      <vt:lpstr>بناء الفعل للمجهول</vt:lpstr>
      <vt:lpstr>ما ينوب عن الفاعل</vt:lpstr>
      <vt:lpstr>ما ينوب عن الفاعل</vt:lpstr>
      <vt:lpstr>ما ينوب عن الفاعل</vt:lpstr>
      <vt:lpstr>العامل في نائب الفاعل</vt:lpstr>
      <vt:lpstr>الفعب الذي ينصب أكثر من مفعول</vt:lpstr>
      <vt:lpstr>اختبر نفسك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175</cp:revision>
  <dcterms:created xsi:type="dcterms:W3CDTF">2009-10-14T19:14:34Z</dcterms:created>
  <dcterms:modified xsi:type="dcterms:W3CDTF">2011-09-09T15:46:47Z</dcterms:modified>
</cp:coreProperties>
</file>