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009900"/>
    <a:srgbClr val="709256"/>
    <a:srgbClr val="AD9968"/>
    <a:srgbClr val="3B84AF"/>
    <a:srgbClr val="FF3300"/>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5" d="100"/>
          <a:sy n="75" d="100"/>
        </p:scale>
        <p:origin x="-19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3124200" y="3962400"/>
            <a:ext cx="3810000" cy="707886"/>
          </a:xfrm>
          <a:prstGeom prst="rect">
            <a:avLst/>
          </a:prstGeom>
          <a:noFill/>
        </p:spPr>
        <p:txBody>
          <a:bodyPr wrap="square" rtlCol="1">
            <a:spAutoFit/>
          </a:bodyPr>
          <a:lstStyle/>
          <a:p>
            <a:r>
              <a:rPr lang="ar-SA" sz="4000" dirty="0" smtClean="0"/>
              <a:t>المفعول المطلق</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algn="just" rtl="1" eaLnBrk="1" hangingPunct="1"/>
            <a:r>
              <a:rPr lang="ar-SA" sz="3000" b="1" dirty="0" err="1" smtClean="0">
                <a:cs typeface="Arial" pitchFamily="34" charset="0"/>
              </a:rPr>
              <a:t>اقرا</a:t>
            </a:r>
            <a:r>
              <a:rPr lang="ar-SA" sz="3000" b="1" dirty="0" smtClean="0">
                <a:cs typeface="Arial" pitchFamily="34" charset="0"/>
              </a:rPr>
              <a:t> الجملة التالية:</a:t>
            </a:r>
          </a:p>
          <a:p>
            <a:pPr algn="just" rtl="1" eaLnBrk="1" hangingPunct="1"/>
            <a:r>
              <a:rPr lang="ar-SA" sz="3000" b="1" dirty="0" smtClean="0">
                <a:cs typeface="Arial" pitchFamily="34" charset="0"/>
              </a:rPr>
              <a:t>”ضربَ السيّدُ عبدَهُ يومَ الجمعةِ وصلاةَ العصرِ تأديباً له ضرباً شديداً“</a:t>
            </a:r>
          </a:p>
          <a:p>
            <a:pPr algn="just" rtl="1" eaLnBrk="1" hangingPunct="1"/>
            <a:r>
              <a:rPr lang="ar-SA" sz="3000" b="1" dirty="0" smtClean="0">
                <a:cs typeface="Arial" pitchFamily="34" charset="0"/>
              </a:rPr>
              <a:t>الفعل المتعدي يقع على شيء فيسمّى المفعول </a:t>
            </a:r>
            <a:r>
              <a:rPr lang="ar-SA" sz="3000" b="1" dirty="0" smtClean="0">
                <a:solidFill>
                  <a:srgbClr val="FF0000"/>
                </a:solidFill>
                <a:cs typeface="Arial" pitchFamily="34" charset="0"/>
              </a:rPr>
              <a:t>ب</a:t>
            </a:r>
            <a:r>
              <a:rPr lang="ar-SA" sz="3000" b="1" dirty="0" smtClean="0">
                <a:cs typeface="Arial" pitchFamily="34" charset="0"/>
              </a:rPr>
              <a:t>ه(عبده)</a:t>
            </a:r>
          </a:p>
          <a:p>
            <a:pPr algn="just" rtl="1" eaLnBrk="1" hangingPunct="1"/>
            <a:r>
              <a:rPr lang="ar-SA" sz="3000" b="1" dirty="0" smtClean="0">
                <a:cs typeface="Arial" pitchFamily="34" charset="0"/>
              </a:rPr>
              <a:t>والفعل يقع في زمن معين فيسمى المفعول </a:t>
            </a:r>
            <a:r>
              <a:rPr lang="ar-SA" sz="3000" b="1" dirty="0" smtClean="0">
                <a:solidFill>
                  <a:srgbClr val="FF0000"/>
                </a:solidFill>
                <a:cs typeface="Arial" pitchFamily="34" charset="0"/>
              </a:rPr>
              <a:t>في</a:t>
            </a:r>
            <a:r>
              <a:rPr lang="ar-SA" sz="3000" b="1" dirty="0" smtClean="0">
                <a:cs typeface="Arial" pitchFamily="34" charset="0"/>
              </a:rPr>
              <a:t>ه(يوم)</a:t>
            </a:r>
          </a:p>
          <a:p>
            <a:pPr algn="just" rtl="1" eaLnBrk="1" hangingPunct="1"/>
            <a:r>
              <a:rPr lang="ar-SA" sz="3000" b="1" dirty="0" smtClean="0">
                <a:cs typeface="Arial" pitchFamily="34" charset="0"/>
              </a:rPr>
              <a:t>والفعل يقع لسبب معين فيسمى المفعول </a:t>
            </a:r>
            <a:r>
              <a:rPr lang="ar-SA" sz="3000" b="1" dirty="0" smtClean="0">
                <a:solidFill>
                  <a:srgbClr val="FF0000"/>
                </a:solidFill>
                <a:cs typeface="Arial" pitchFamily="34" charset="0"/>
              </a:rPr>
              <a:t>لأ</a:t>
            </a:r>
            <a:r>
              <a:rPr lang="ar-SA" sz="3000" b="1" dirty="0" smtClean="0">
                <a:cs typeface="Arial" pitchFamily="34" charset="0"/>
              </a:rPr>
              <a:t>جله(تأديباً)</a:t>
            </a:r>
          </a:p>
          <a:p>
            <a:pPr algn="just" rtl="1" eaLnBrk="1" hangingPunct="1"/>
            <a:r>
              <a:rPr lang="ar-SA" sz="3000" b="1" dirty="0" smtClean="0">
                <a:cs typeface="Arial" pitchFamily="34" charset="0"/>
              </a:rPr>
              <a:t>ويقع بصحبة حدث أو شيء معين فيسمى المفعول </a:t>
            </a:r>
            <a:r>
              <a:rPr lang="ar-SA" sz="3000" b="1" dirty="0" smtClean="0">
                <a:solidFill>
                  <a:srgbClr val="FF0000"/>
                </a:solidFill>
                <a:cs typeface="Arial" pitchFamily="34" charset="0"/>
              </a:rPr>
              <a:t>مع</a:t>
            </a:r>
            <a:r>
              <a:rPr lang="ar-SA" sz="3000" b="1" dirty="0" smtClean="0">
                <a:cs typeface="Arial" pitchFamily="34" charset="0"/>
              </a:rPr>
              <a:t>ه(صلاة)</a:t>
            </a:r>
          </a:p>
          <a:p>
            <a:pPr algn="just" rtl="1" eaLnBrk="1" hangingPunct="1"/>
            <a:r>
              <a:rPr lang="ar-SA" sz="3000" b="1" dirty="0" smtClean="0">
                <a:cs typeface="Arial" pitchFamily="34" charset="0"/>
              </a:rPr>
              <a:t>نلاحظ أن المفاعيل الأربعة السابقة مقيّدة بحرف جر(به، فيه، لأجله،معه) لكن هناك مفعولاً غير مقيد(مطلق) فسمي المفعول المطلق(ضرباً)</a:t>
            </a:r>
          </a:p>
          <a:p>
            <a:pPr algn="just" rtl="1" eaLnBrk="1" hangingPunct="1"/>
            <a:endParaRPr lang="ar-SA" sz="3000" b="1" dirty="0" smtClean="0">
              <a:cs typeface="Arial" pitchFamily="34" charset="0"/>
            </a:endParaRPr>
          </a:p>
          <a:p>
            <a:endParaRPr lang="ar-SA" sz="3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المفعول المطلق</a:t>
            </a:r>
            <a:endParaRPr lang="ar-SA" dirty="0"/>
          </a:p>
        </p:txBody>
      </p:sp>
      <p:sp>
        <p:nvSpPr>
          <p:cNvPr id="3" name="عنصر نائب للمحتوى 2"/>
          <p:cNvSpPr>
            <a:spLocks noGrp="1"/>
          </p:cNvSpPr>
          <p:nvPr>
            <p:ph idx="1"/>
          </p:nvPr>
        </p:nvSpPr>
        <p:spPr/>
        <p:txBody>
          <a:bodyPr/>
          <a:lstStyle/>
          <a:p>
            <a:r>
              <a:rPr lang="ar-SA" dirty="0" smtClean="0"/>
              <a:t>هو مصدر الفعل أو ما ينوب عنه يأتي لتوكيد الفعل أو بيان نوعه أو بيان عدد مرات حدوثه و</a:t>
            </a:r>
            <a:r>
              <a:rPr lang="ar-SA" dirty="0" smtClean="0">
                <a:solidFill>
                  <a:srgbClr val="FF0000"/>
                </a:solidFill>
              </a:rPr>
              <a:t>حكمه النصب</a:t>
            </a:r>
            <a:r>
              <a:rPr lang="ar-SA" dirty="0" smtClean="0"/>
              <a:t>.</a:t>
            </a:r>
          </a:p>
          <a:p>
            <a:r>
              <a:rPr lang="ar-SA" dirty="0" smtClean="0"/>
              <a:t>شرب الصادي الماء </a:t>
            </a:r>
            <a:r>
              <a:rPr lang="ar-SA" dirty="0" smtClean="0">
                <a:solidFill>
                  <a:srgbClr val="FF0000"/>
                </a:solidFill>
              </a:rPr>
              <a:t>شرباً</a:t>
            </a:r>
            <a:r>
              <a:rPr lang="ar-SA" dirty="0" smtClean="0"/>
              <a:t>.</a:t>
            </a:r>
          </a:p>
          <a:p>
            <a:r>
              <a:rPr lang="ar-SA" dirty="0" smtClean="0"/>
              <a:t>كلمة(شُرْب) هي مصدر الفعل شَرِبَ وقد أكّدت عملية الشرب وجاءت منصوبة لذا فهي مفعول مطلق منصوب وعلامة نصبه الفتحة.</a:t>
            </a: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أغراض المفعول المطلق</a:t>
            </a:r>
            <a:endParaRPr lang="ar-SA" dirty="0"/>
          </a:p>
        </p:txBody>
      </p:sp>
      <p:sp>
        <p:nvSpPr>
          <p:cNvPr id="3" name="عنصر نائب للمحتوى 2"/>
          <p:cNvSpPr>
            <a:spLocks noGrp="1"/>
          </p:cNvSpPr>
          <p:nvPr>
            <p:ph idx="1"/>
          </p:nvPr>
        </p:nvSpPr>
        <p:spPr/>
        <p:txBody>
          <a:bodyPr/>
          <a:lstStyle/>
          <a:p>
            <a:endParaRPr lang="ar-SA" sz="4800" dirty="0" smtClean="0">
              <a:solidFill>
                <a:srgbClr val="FF0000"/>
              </a:solidFill>
              <a:latin typeface="Arial" pitchFamily="34" charset="0"/>
              <a:cs typeface="Arial" pitchFamily="34" charset="0"/>
            </a:endParaRPr>
          </a:p>
        </p:txBody>
      </p:sp>
      <p:sp>
        <p:nvSpPr>
          <p:cNvPr id="8" name="مربع نص 7"/>
          <p:cNvSpPr txBox="1"/>
          <p:nvPr/>
        </p:nvSpPr>
        <p:spPr>
          <a:xfrm>
            <a:off x="6019800" y="2057400"/>
            <a:ext cx="2971800" cy="830997"/>
          </a:xfrm>
          <a:prstGeom prst="rect">
            <a:avLst/>
          </a:prstGeom>
          <a:noFill/>
        </p:spPr>
        <p:txBody>
          <a:bodyPr wrap="square" rtlCol="1">
            <a:spAutoFit/>
          </a:bodyPr>
          <a:lstStyle/>
          <a:p>
            <a:r>
              <a:rPr lang="ar-SA" sz="4800" dirty="0" smtClean="0">
                <a:solidFill>
                  <a:srgbClr val="FF0000"/>
                </a:solidFill>
              </a:rPr>
              <a:t>تأكيد فعله</a:t>
            </a:r>
            <a:endParaRPr lang="ar-SA" sz="4800" dirty="0">
              <a:solidFill>
                <a:srgbClr val="FF0000"/>
              </a:solidFill>
            </a:endParaRPr>
          </a:p>
        </p:txBody>
      </p:sp>
      <p:sp>
        <p:nvSpPr>
          <p:cNvPr id="9" name="مربع نص 8"/>
          <p:cNvSpPr txBox="1"/>
          <p:nvPr/>
        </p:nvSpPr>
        <p:spPr>
          <a:xfrm>
            <a:off x="4343400" y="4736068"/>
            <a:ext cx="4800600" cy="830997"/>
          </a:xfrm>
          <a:prstGeom prst="rect">
            <a:avLst/>
          </a:prstGeom>
          <a:noFill/>
        </p:spPr>
        <p:txBody>
          <a:bodyPr wrap="square" rtlCol="1">
            <a:spAutoFit/>
          </a:bodyPr>
          <a:lstStyle/>
          <a:p>
            <a:r>
              <a:rPr lang="ar-SA" sz="4800" dirty="0" smtClean="0">
                <a:solidFill>
                  <a:srgbClr val="FF0000"/>
                </a:solidFill>
              </a:rPr>
              <a:t>بيان عدد مرات حدوثه</a:t>
            </a:r>
          </a:p>
        </p:txBody>
      </p:sp>
      <p:sp>
        <p:nvSpPr>
          <p:cNvPr id="10" name="مربع نص 9"/>
          <p:cNvSpPr txBox="1"/>
          <p:nvPr/>
        </p:nvSpPr>
        <p:spPr>
          <a:xfrm>
            <a:off x="6324600" y="3440668"/>
            <a:ext cx="2971800" cy="830997"/>
          </a:xfrm>
          <a:prstGeom prst="rect">
            <a:avLst/>
          </a:prstGeom>
          <a:noFill/>
        </p:spPr>
        <p:txBody>
          <a:bodyPr wrap="square" rtlCol="1">
            <a:spAutoFit/>
          </a:bodyPr>
          <a:lstStyle/>
          <a:p>
            <a:r>
              <a:rPr lang="ar-SA" sz="4800" dirty="0" smtClean="0">
                <a:solidFill>
                  <a:srgbClr val="FF0000"/>
                </a:solidFill>
              </a:rPr>
              <a:t>بيان نوعه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additive="base">
                                        <p:cTn id="1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9" grpId="0" build="allAtOnce"/>
      <p:bldP spid="10"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تأكيد الفعل</a:t>
            </a:r>
            <a:endParaRPr lang="ar-SA" dirty="0"/>
          </a:p>
        </p:txBody>
      </p:sp>
      <p:sp>
        <p:nvSpPr>
          <p:cNvPr id="3" name="عنصر نائب للمحتوى 2"/>
          <p:cNvSpPr>
            <a:spLocks noGrp="1"/>
          </p:cNvSpPr>
          <p:nvPr>
            <p:ph idx="1"/>
          </p:nvPr>
        </p:nvSpPr>
        <p:spPr/>
        <p:txBody>
          <a:bodyPr/>
          <a:lstStyle/>
          <a:p>
            <a:pPr rtl="1"/>
            <a:r>
              <a:rPr lang="ar-SA" dirty="0" smtClean="0"/>
              <a:t>قال محمد: كلمتُ مديرَ الجامعةِ.</a:t>
            </a:r>
          </a:p>
          <a:p>
            <a:pPr rtl="1"/>
            <a:r>
              <a:rPr lang="ar-SA" dirty="0" smtClean="0"/>
              <a:t>وقال تعالى:“وكلّم اللهُ موسى </a:t>
            </a:r>
            <a:r>
              <a:rPr lang="ar-SA" dirty="0" smtClean="0">
                <a:solidFill>
                  <a:srgbClr val="FF0000"/>
                </a:solidFill>
              </a:rPr>
              <a:t>تكليما</a:t>
            </a:r>
            <a:r>
              <a:rPr lang="ar-SA" dirty="0" smtClean="0"/>
              <a:t>“</a:t>
            </a:r>
          </a:p>
          <a:p>
            <a:pPr rtl="1"/>
            <a:r>
              <a:rPr lang="ar-SA" dirty="0" smtClean="0"/>
              <a:t>ما الغاية من ذكر المصدر (تكليما) في الآية الكريمة مع إن الآية من دونها تؤدي المعنى العام؟؟؟؟</a:t>
            </a:r>
          </a:p>
          <a:p>
            <a:pPr rtl="1"/>
            <a:r>
              <a:rPr lang="ar-SA" dirty="0" smtClean="0"/>
              <a:t>لا شك أنك تلاحظ أن تكليم محمد لمدير الجامعة أمر عادي فهو لا يحتاج إلى تأكيد، لكن تكليم الله جل جلاله لموسى عليه السلام أمر غير عادي لذا احتاج الفعل إلى مصدره ليؤكده.</a:t>
            </a:r>
          </a:p>
          <a:p>
            <a:pPr rtl="1"/>
            <a:r>
              <a:rPr lang="ar-SA" dirty="0" smtClean="0"/>
              <a:t>إذاً: تكليماً: مفعول مطلق منصوب وعلامة نصبه </a:t>
            </a:r>
            <a:r>
              <a:rPr lang="ar-SA" dirty="0" err="1" smtClean="0"/>
              <a:t>الفتحه</a:t>
            </a:r>
            <a:r>
              <a:rPr lang="ar-SA" dirty="0" smtClean="0"/>
              <a:t>. والغرض منه توكيد الفعل.</a:t>
            </a:r>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تأكيد الفعل</a:t>
            </a:r>
            <a:endParaRPr lang="ar-SA" dirty="0"/>
          </a:p>
        </p:txBody>
      </p:sp>
      <p:sp>
        <p:nvSpPr>
          <p:cNvPr id="3" name="عنصر نائب للمحتوى 2"/>
          <p:cNvSpPr>
            <a:spLocks noGrp="1"/>
          </p:cNvSpPr>
          <p:nvPr>
            <p:ph idx="1"/>
          </p:nvPr>
        </p:nvSpPr>
        <p:spPr/>
        <p:txBody>
          <a:bodyPr/>
          <a:lstStyle/>
          <a:p>
            <a:pPr rtl="1"/>
            <a:r>
              <a:rPr lang="ar-SA" dirty="0" smtClean="0"/>
              <a:t>ومثلها:</a:t>
            </a:r>
          </a:p>
          <a:p>
            <a:pPr rtl="1"/>
            <a:r>
              <a:rPr lang="ar-SA" dirty="0" smtClean="0"/>
              <a:t>”كُلَّما رُزقوا منها من ثمرةٍ </a:t>
            </a:r>
            <a:r>
              <a:rPr lang="ar-SA" dirty="0" smtClean="0">
                <a:solidFill>
                  <a:srgbClr val="FF0000"/>
                </a:solidFill>
              </a:rPr>
              <a:t>رزقاً</a:t>
            </a:r>
            <a:r>
              <a:rPr lang="ar-SA" dirty="0" smtClean="0"/>
              <a:t>“</a:t>
            </a:r>
          </a:p>
          <a:p>
            <a:pPr rtl="1"/>
            <a:r>
              <a:rPr lang="ar-SA" dirty="0" smtClean="0"/>
              <a:t>رزقاً: مفعول مطلق منصوب وعلامة نصبه الفتحة.</a:t>
            </a:r>
          </a:p>
          <a:p>
            <a:pPr rtl="1"/>
            <a:r>
              <a:rPr lang="ar-SA" dirty="0" smtClean="0"/>
              <a:t>نوعه: جاء مؤكداً لفعله.</a:t>
            </a:r>
          </a:p>
          <a:p>
            <a:pPr rtl="1"/>
            <a:r>
              <a:rPr lang="ar-SA" dirty="0" smtClean="0"/>
              <a:t>”صلّوا عليه وسلموا </a:t>
            </a:r>
            <a:r>
              <a:rPr lang="ar-SA" dirty="0" smtClean="0">
                <a:solidFill>
                  <a:srgbClr val="FF0000"/>
                </a:solidFill>
              </a:rPr>
              <a:t>تسليما</a:t>
            </a:r>
            <a:r>
              <a:rPr lang="ar-SA" dirty="0" smtClean="0"/>
              <a:t>“ (أعرب تسليما)</a:t>
            </a:r>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بيان نوعه</a:t>
            </a:r>
            <a:endParaRPr lang="ar-SA" dirty="0"/>
          </a:p>
        </p:txBody>
      </p:sp>
      <p:sp>
        <p:nvSpPr>
          <p:cNvPr id="3" name="عنصر نائب للمحتوى 2"/>
          <p:cNvSpPr>
            <a:spLocks noGrp="1"/>
          </p:cNvSpPr>
          <p:nvPr>
            <p:ph idx="1"/>
          </p:nvPr>
        </p:nvSpPr>
        <p:spPr/>
        <p:txBody>
          <a:bodyPr/>
          <a:lstStyle/>
          <a:p>
            <a:r>
              <a:rPr lang="ar-SA" dirty="0" smtClean="0"/>
              <a:t>قال تعالى:“وارزقوهم وقولوا لهم </a:t>
            </a:r>
            <a:r>
              <a:rPr lang="ar-SA" dirty="0" smtClean="0">
                <a:solidFill>
                  <a:srgbClr val="FF0000"/>
                </a:solidFill>
              </a:rPr>
              <a:t>قولاً</a:t>
            </a:r>
            <a:r>
              <a:rPr lang="ar-SA" dirty="0" smtClean="0"/>
              <a:t> معروفاً“</a:t>
            </a:r>
          </a:p>
          <a:p>
            <a:r>
              <a:rPr lang="ar-SA" dirty="0" smtClean="0"/>
              <a:t>وقال:“وقل لهم في أنفسهم </a:t>
            </a:r>
            <a:r>
              <a:rPr lang="ar-SA" dirty="0" smtClean="0">
                <a:solidFill>
                  <a:srgbClr val="FF0000"/>
                </a:solidFill>
              </a:rPr>
              <a:t>قولاً</a:t>
            </a:r>
            <a:r>
              <a:rPr lang="ar-SA" dirty="0" smtClean="0"/>
              <a:t> بليغاً“:</a:t>
            </a:r>
          </a:p>
          <a:p>
            <a:r>
              <a:rPr lang="ar-SA" dirty="0" smtClean="0"/>
              <a:t>هل القولان متشابهان في الآيتين؟</a:t>
            </a:r>
          </a:p>
          <a:p>
            <a:r>
              <a:rPr lang="ar-SA" dirty="0" smtClean="0"/>
              <a:t>ماذا يختلف القول في الآية الأولى عنه في الثانية؟</a:t>
            </a:r>
          </a:p>
          <a:p>
            <a:r>
              <a:rPr lang="ar-SA" dirty="0" smtClean="0"/>
              <a:t>طبعاً القولان غير متشابهين فالقول الأول معروف والثاني بليغ، لذا كانت الغاية والغرض من المفعول المطلق بيان نوع الفعل.</a:t>
            </a:r>
          </a:p>
          <a:p>
            <a:r>
              <a:rPr lang="ar-SA" dirty="0" smtClean="0"/>
              <a:t>قولاً: مفعول مطلق منصوب وعلامة نصبه الفتحة.</a:t>
            </a:r>
          </a:p>
          <a:p>
            <a:r>
              <a:rPr lang="ar-SA" dirty="0" smtClean="0"/>
              <a:t>نوعه: مبيِّن للنوع. </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بيان نوعه</a:t>
            </a:r>
            <a:endParaRPr lang="ar-SA" dirty="0"/>
          </a:p>
        </p:txBody>
      </p:sp>
      <p:sp>
        <p:nvSpPr>
          <p:cNvPr id="3" name="عنصر نائب للمحتوى 2"/>
          <p:cNvSpPr>
            <a:spLocks noGrp="1"/>
          </p:cNvSpPr>
          <p:nvPr>
            <p:ph idx="1"/>
          </p:nvPr>
        </p:nvSpPr>
        <p:spPr>
          <a:xfrm>
            <a:off x="495300" y="1447800"/>
            <a:ext cx="8915400" cy="4876800"/>
          </a:xfrm>
        </p:spPr>
        <p:txBody>
          <a:bodyPr/>
          <a:lstStyle/>
          <a:p>
            <a:pPr rtl="1"/>
            <a:r>
              <a:rPr lang="ar-SA" sz="2700" dirty="0" smtClean="0"/>
              <a:t>كيف تعرف أن المفعول المطلق مبين للنوع؟</a:t>
            </a:r>
          </a:p>
          <a:p>
            <a:pPr rtl="1"/>
            <a:r>
              <a:rPr lang="ar-SA" sz="2700" dirty="0" smtClean="0"/>
              <a:t>يكون المفعول المطلق مبيناً للنوع في حالتين:</a:t>
            </a:r>
          </a:p>
          <a:p>
            <a:pPr rtl="1"/>
            <a:r>
              <a:rPr lang="ar-SA" sz="2700" dirty="0" smtClean="0"/>
              <a:t>أ. إذا كان موصوفاً كما مر في المثالين السابقين وكما في قوله تعالى:</a:t>
            </a:r>
          </a:p>
          <a:p>
            <a:pPr rtl="1"/>
            <a:r>
              <a:rPr lang="ar-SA" sz="2700" dirty="0" smtClean="0"/>
              <a:t>”ويريد الشيطان أن يضلّهم </a:t>
            </a:r>
            <a:r>
              <a:rPr lang="ar-SA" sz="2700" dirty="0" smtClean="0">
                <a:solidFill>
                  <a:srgbClr val="FF0000"/>
                </a:solidFill>
              </a:rPr>
              <a:t>ضلالاً</a:t>
            </a:r>
            <a:r>
              <a:rPr lang="ar-SA" sz="2700" dirty="0" smtClean="0"/>
              <a:t> بعيدا“</a:t>
            </a:r>
          </a:p>
          <a:p>
            <a:pPr rtl="1"/>
            <a:r>
              <a:rPr lang="ar-SA" sz="2700" dirty="0" smtClean="0"/>
              <a:t>ضلالاً: مفعول مطلق منصوب وعلامة نصبه الفتحة </a:t>
            </a:r>
            <a:r>
              <a:rPr lang="ar-SA" sz="2700" dirty="0" err="1" smtClean="0"/>
              <a:t>و</a:t>
            </a:r>
            <a:r>
              <a:rPr lang="ar-SA" sz="2700" dirty="0" smtClean="0"/>
              <a:t>(بعيدا) صفة منصوبة وعلامة نصبها الفتحة.</a:t>
            </a:r>
          </a:p>
          <a:p>
            <a:pPr rtl="1"/>
            <a:r>
              <a:rPr lang="ar-SA" sz="2700" dirty="0" smtClean="0"/>
              <a:t>ب. إذا كان مضافاً إلى اسم بعده مثل:</a:t>
            </a:r>
          </a:p>
          <a:p>
            <a:pPr rtl="1"/>
            <a:r>
              <a:rPr lang="ar-SA" sz="2700" dirty="0" smtClean="0"/>
              <a:t>قفزتُ </a:t>
            </a:r>
            <a:r>
              <a:rPr lang="ar-SA" sz="2700" dirty="0" smtClean="0">
                <a:solidFill>
                  <a:srgbClr val="FF0000"/>
                </a:solidFill>
              </a:rPr>
              <a:t>قفزَ</a:t>
            </a:r>
            <a:r>
              <a:rPr lang="ar-SA" sz="2700" dirty="0" smtClean="0"/>
              <a:t> الأسدِ وانطلقت </a:t>
            </a:r>
            <a:r>
              <a:rPr lang="ar-SA" sz="2700" dirty="0" smtClean="0">
                <a:solidFill>
                  <a:srgbClr val="FF0000"/>
                </a:solidFill>
              </a:rPr>
              <a:t>انطلاقةَ</a:t>
            </a:r>
            <a:r>
              <a:rPr lang="ar-SA" sz="2700" dirty="0" smtClean="0"/>
              <a:t> السهمِ </a:t>
            </a:r>
          </a:p>
          <a:p>
            <a:pPr rtl="1"/>
            <a:r>
              <a:rPr lang="ar-SA" sz="2700" dirty="0" smtClean="0"/>
              <a:t>قال تعالى:“يرونهم مثليهم </a:t>
            </a:r>
            <a:r>
              <a:rPr lang="ar-SA" sz="2700" dirty="0" smtClean="0">
                <a:solidFill>
                  <a:srgbClr val="FF0000"/>
                </a:solidFill>
              </a:rPr>
              <a:t>رأي </a:t>
            </a:r>
            <a:r>
              <a:rPr lang="ar-SA" sz="2700" dirty="0" smtClean="0"/>
              <a:t>العين“</a:t>
            </a:r>
          </a:p>
          <a:p>
            <a:pPr rtl="1"/>
            <a:r>
              <a:rPr lang="ar-SA" sz="2700" dirty="0" smtClean="0"/>
              <a:t>رأي: مفعول مطلق منصوب وهو مضاف والعين مضاف إليه مجرور.</a:t>
            </a:r>
          </a:p>
          <a:p>
            <a:endParaRPr lang="ar-SA" sz="27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بيان عدده</a:t>
            </a:r>
            <a:endParaRPr lang="ar-SA" dirty="0"/>
          </a:p>
        </p:txBody>
      </p:sp>
      <p:sp>
        <p:nvSpPr>
          <p:cNvPr id="3" name="عنصر نائب للمحتوى 2"/>
          <p:cNvSpPr>
            <a:spLocks noGrp="1"/>
          </p:cNvSpPr>
          <p:nvPr>
            <p:ph idx="1"/>
          </p:nvPr>
        </p:nvSpPr>
        <p:spPr/>
        <p:txBody>
          <a:bodyPr/>
          <a:lstStyle/>
          <a:p>
            <a:r>
              <a:rPr lang="ar-SA" dirty="0" smtClean="0"/>
              <a:t>قال تعالى:“ودّ الذين كفروا لو تغفلون عن عن أسلحتكم وأمتعتكم فيميلون عليكم </a:t>
            </a:r>
            <a:r>
              <a:rPr lang="ar-SA" u="sng" dirty="0" smtClean="0">
                <a:solidFill>
                  <a:srgbClr val="FF0000"/>
                </a:solidFill>
              </a:rPr>
              <a:t>ميلة</a:t>
            </a:r>
            <a:r>
              <a:rPr lang="ar-SA" dirty="0" smtClean="0"/>
              <a:t> واحدة“</a:t>
            </a:r>
          </a:p>
          <a:p>
            <a:r>
              <a:rPr lang="ar-SA" dirty="0" smtClean="0"/>
              <a:t>لاحظ أن الهدف من ذكر (ميلة) هو بيان العدد؛ لذا فهي مفعول مطلق منصوب وعلامة نصبه الفتحة.</a:t>
            </a:r>
          </a:p>
          <a:p>
            <a:r>
              <a:rPr lang="ar-SA" dirty="0" smtClean="0"/>
              <a:t>وتقول: قرأت الكتاب </a:t>
            </a:r>
            <a:r>
              <a:rPr lang="ar-SA" u="sng" dirty="0" smtClean="0">
                <a:solidFill>
                  <a:srgbClr val="FF0000"/>
                </a:solidFill>
              </a:rPr>
              <a:t>قراءتين</a:t>
            </a:r>
            <a:r>
              <a:rPr lang="ar-SA" dirty="0" smtClean="0"/>
              <a:t>: مفعول مطلق منصوب وعلامة نصبه الياء لأنه مثنى.</a:t>
            </a:r>
          </a:p>
          <a:p>
            <a:r>
              <a:rPr lang="ar-SA" dirty="0" smtClean="0"/>
              <a:t>وتقول: قرأت الكتاب </a:t>
            </a:r>
            <a:r>
              <a:rPr lang="ar-SA" u="sng" dirty="0" smtClean="0">
                <a:solidFill>
                  <a:srgbClr val="FF0000"/>
                </a:solidFill>
              </a:rPr>
              <a:t>قراءاتٍ</a:t>
            </a:r>
            <a:r>
              <a:rPr lang="ar-SA" dirty="0" smtClean="0"/>
              <a:t> ثلاثاً:مفعول مطلق منصوب وعلامة نصبه الكسرة لأنه جمع مؤنث سالم.</a:t>
            </a:r>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cs typeface="Simplified Arabic" pitchFamily="2" charset="-78"/>
              </a:rPr>
              <a:t>ينوب عن المفعول المطلق أشياء فإذا ناب أحدها أدى وظيفة المفعول المطلق وأُعرب: نائب مفعول مطلق، ومن هذه الأشياء:</a:t>
            </a:r>
          </a:p>
          <a:p>
            <a:r>
              <a:rPr lang="ar-SA" dirty="0" smtClean="0">
                <a:solidFill>
                  <a:srgbClr val="FF0000"/>
                </a:solidFill>
                <a:cs typeface="Simplified Arabic" pitchFamily="2" charset="-78"/>
              </a:rPr>
              <a:t>أولاً:  اسم المصدر</a:t>
            </a:r>
            <a:r>
              <a:rPr lang="ar-SA" dirty="0" smtClean="0">
                <a:cs typeface="Simplified Arabic" pitchFamily="2" charset="-78"/>
              </a:rPr>
              <a:t>:</a:t>
            </a:r>
          </a:p>
          <a:p>
            <a:r>
              <a:rPr lang="ar-SA" dirty="0" smtClean="0">
                <a:cs typeface="Simplified Arabic" pitchFamily="2" charset="-78"/>
              </a:rPr>
              <a:t>لكل فعل مصدر، فإذا جاء مع فعله منصوباً فهو مفعول مطلق، أما إذا جاء مصدر آخر قريب منه في اللفظ فهذا اسم المصدر ويكون نائبَ مفعول مطلق(اسم المصدر: ما تقل عدد حروفه عن حروف الفعل)</a:t>
            </a:r>
            <a:endParaRPr lang="ar-SA"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t>كلّمت صديقي </a:t>
            </a:r>
            <a:r>
              <a:rPr lang="ar-SA" dirty="0" smtClean="0">
                <a:solidFill>
                  <a:srgbClr val="FF0000"/>
                </a:solidFill>
              </a:rPr>
              <a:t>كلاماً</a:t>
            </a:r>
            <a:r>
              <a:rPr lang="ar-SA" dirty="0" smtClean="0"/>
              <a:t> حسنا: نائب عن المفعول المطلق منصوب وعلامة نصبه الفتحة(المصدر هو تكليم)</a:t>
            </a:r>
          </a:p>
          <a:p>
            <a:r>
              <a:rPr lang="ar-SA" dirty="0" smtClean="0"/>
              <a:t>”وأنبتها </a:t>
            </a:r>
            <a:r>
              <a:rPr lang="ar-SA" dirty="0" err="1" smtClean="0">
                <a:solidFill>
                  <a:srgbClr val="FF0000"/>
                </a:solidFill>
              </a:rPr>
              <a:t>نباتأ</a:t>
            </a:r>
            <a:r>
              <a:rPr lang="ar-SA" dirty="0" smtClean="0"/>
              <a:t> حسناً“:نائب عن المفعول المطلق منصوب وعلامة نصبه الفتحة(المصدر إنبات)</a:t>
            </a:r>
          </a:p>
          <a:p>
            <a:r>
              <a:rPr lang="ar-SA" dirty="0" smtClean="0"/>
              <a:t>توضأت </a:t>
            </a:r>
            <a:r>
              <a:rPr lang="ar-SA" dirty="0" smtClean="0">
                <a:solidFill>
                  <a:srgbClr val="FF0000"/>
                </a:solidFill>
              </a:rPr>
              <a:t>وضوءاً</a:t>
            </a:r>
            <a:r>
              <a:rPr lang="ar-SA" dirty="0" smtClean="0"/>
              <a:t> حسناً: نائب عن المفعول المطلق منصوب وعلامة نصبه الفتحة(المصدر توضُّؤٌ مثل تعلّمَ تعلُّم)</a:t>
            </a: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ثانياً: (كل) و(بعض) و(حق)</a:t>
            </a:r>
            <a:r>
              <a:rPr lang="ar-SA" dirty="0" smtClean="0"/>
              <a:t>إذا أضيفت إلى مصدر الفعل المتقدم:</a:t>
            </a:r>
          </a:p>
          <a:p>
            <a:r>
              <a:rPr lang="ar-SA" dirty="0" smtClean="0"/>
              <a:t>”ولا تميلوا </a:t>
            </a:r>
            <a:r>
              <a:rPr lang="ar-SA" dirty="0" smtClean="0">
                <a:solidFill>
                  <a:srgbClr val="FF0000"/>
                </a:solidFill>
              </a:rPr>
              <a:t>كلَّ</a:t>
            </a:r>
            <a:r>
              <a:rPr lang="ar-SA" dirty="0" smtClean="0"/>
              <a:t> الميل“: نائب عن المفعول المطلق منصوب وعلامة نصبه الفتحة.</a:t>
            </a:r>
          </a:p>
          <a:p>
            <a:r>
              <a:rPr lang="ar-SA" dirty="0" smtClean="0"/>
              <a:t>”الذين آتيناهم الكتاب يتلونه </a:t>
            </a:r>
            <a:r>
              <a:rPr lang="ar-SA" dirty="0" smtClean="0">
                <a:solidFill>
                  <a:srgbClr val="FF0000"/>
                </a:solidFill>
              </a:rPr>
              <a:t>حقَّ</a:t>
            </a:r>
            <a:r>
              <a:rPr lang="ar-SA" dirty="0" smtClean="0"/>
              <a:t> تلاوته“:نائب عن المفعول المطلق منصوب وعلامة نصبه الفتحة.</a:t>
            </a:r>
          </a:p>
          <a:p>
            <a:r>
              <a:rPr lang="ar-SA" dirty="0" smtClean="0"/>
              <a:t>وتقول: روّح عن نفسك </a:t>
            </a:r>
            <a:r>
              <a:rPr lang="ar-SA" dirty="0" smtClean="0">
                <a:solidFill>
                  <a:srgbClr val="FF0000"/>
                </a:solidFill>
              </a:rPr>
              <a:t>بعضَ</a:t>
            </a:r>
            <a:r>
              <a:rPr lang="ar-SA" dirty="0" smtClean="0"/>
              <a:t> الترويح: نائب عن المفعول المطلق منصوب وعلامة نصبه الفتحة.</a:t>
            </a:r>
          </a:p>
          <a:p>
            <a:endParaRPr lang="ar-SA"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t>فإذا لم تضف (كل) و(بعض) للمصدر لم تكونا نائبين عن المفعول المطلق:</a:t>
            </a:r>
          </a:p>
          <a:p>
            <a:r>
              <a:rPr lang="ar-SA" dirty="0" smtClean="0"/>
              <a:t>شربت </a:t>
            </a:r>
            <a:r>
              <a:rPr lang="ar-SA" u="sng" dirty="0" smtClean="0">
                <a:solidFill>
                  <a:srgbClr val="FF0000"/>
                </a:solidFill>
              </a:rPr>
              <a:t>كلَّ</a:t>
            </a:r>
            <a:r>
              <a:rPr lang="ar-SA" dirty="0" smtClean="0"/>
              <a:t> الماء: مفعول به منصوب وعلامة نصبه الفتحة.</a:t>
            </a:r>
          </a:p>
          <a:p>
            <a:r>
              <a:rPr lang="ar-SA" dirty="0" smtClean="0"/>
              <a:t>شربت </a:t>
            </a:r>
            <a:r>
              <a:rPr lang="ar-SA" u="sng" dirty="0" smtClean="0">
                <a:solidFill>
                  <a:srgbClr val="FF0000"/>
                </a:solidFill>
              </a:rPr>
              <a:t>كلَّ</a:t>
            </a:r>
            <a:r>
              <a:rPr lang="ar-SA" dirty="0" smtClean="0"/>
              <a:t> الشرب: نائب عن المفعول المطلق منصوب وعلامة نصبه الفتحة.</a:t>
            </a:r>
          </a:p>
          <a:p>
            <a:r>
              <a:rPr lang="ar-SA" dirty="0" smtClean="0"/>
              <a:t>ثالثاً: </a:t>
            </a:r>
            <a:r>
              <a:rPr lang="ar-SA" dirty="0" smtClean="0">
                <a:solidFill>
                  <a:srgbClr val="FF0000"/>
                </a:solidFill>
              </a:rPr>
              <a:t>اسم الإشارة</a:t>
            </a:r>
            <a:r>
              <a:rPr lang="ar-SA" dirty="0" smtClean="0"/>
              <a:t>، بشرط أن يشير إلى مصدر الفعل المتقدم:</a:t>
            </a:r>
          </a:p>
          <a:p>
            <a:r>
              <a:rPr lang="ar-SA" dirty="0" smtClean="0"/>
              <a:t>احترم معلمي </a:t>
            </a:r>
            <a:r>
              <a:rPr lang="ar-SA" u="sng" dirty="0" smtClean="0">
                <a:solidFill>
                  <a:srgbClr val="FF0000"/>
                </a:solidFill>
              </a:rPr>
              <a:t>ذلك</a:t>
            </a:r>
            <a:r>
              <a:rPr lang="ar-SA" dirty="0" smtClean="0"/>
              <a:t> الاحترام الذي تعرفه.</a:t>
            </a:r>
          </a:p>
          <a:p>
            <a:r>
              <a:rPr lang="ar-SA" dirty="0" smtClean="0"/>
              <a:t>ذلك: اسم إشارة مبني في محل نصب نائب عن المفعول المطلق.</a:t>
            </a:r>
          </a:p>
          <a:p>
            <a:r>
              <a:rPr lang="ar-SA" dirty="0" smtClean="0"/>
              <a:t>لاحظ أن اسم الإشارة هنا يشير إلى مصدر الفعل وهو الاحترام.</a:t>
            </a: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رابعاً: الضمير العائد على المصدر</a:t>
            </a:r>
            <a:r>
              <a:rPr lang="ar-SA" dirty="0" smtClean="0"/>
              <a:t>:</a:t>
            </a:r>
          </a:p>
          <a:p>
            <a:r>
              <a:rPr lang="ar-SA" dirty="0" smtClean="0"/>
              <a:t>قال تعالى:“فإنّي أعذّبه عذاباً لا أعذّب</a:t>
            </a:r>
            <a:r>
              <a:rPr lang="ar-SA" dirty="0" smtClean="0">
                <a:solidFill>
                  <a:srgbClr val="FF0000"/>
                </a:solidFill>
              </a:rPr>
              <a:t>ه</a:t>
            </a:r>
            <a:r>
              <a:rPr lang="ar-SA" dirty="0" smtClean="0"/>
              <a:t> أحداً من العالمين“</a:t>
            </a:r>
          </a:p>
          <a:p>
            <a:r>
              <a:rPr lang="ar-SA" dirty="0" smtClean="0"/>
              <a:t>علامَ يعود الضمير الهاء في (أعذّبه) الثانية؟ يعود على (عذابا) أي لا أعذب هذا العذاب، لذا فالهاء ضمير متصل مبني في محل نصب نائب عن المفعول المطلق.</a:t>
            </a:r>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خامساً: نوع المصدر</a:t>
            </a:r>
            <a:r>
              <a:rPr lang="ar-SA" dirty="0" smtClean="0"/>
              <a:t>، وذلك في ألفاظ شائعة في الاستعمال مثل:</a:t>
            </a:r>
          </a:p>
          <a:p>
            <a:r>
              <a:rPr lang="ar-SA" dirty="0" smtClean="0"/>
              <a:t>جلستُ </a:t>
            </a:r>
            <a:r>
              <a:rPr lang="ar-SA" dirty="0" smtClean="0">
                <a:solidFill>
                  <a:srgbClr val="FF0000"/>
                </a:solidFill>
              </a:rPr>
              <a:t>القرفصاءَ</a:t>
            </a:r>
            <a:r>
              <a:rPr lang="ar-SA" dirty="0" smtClean="0"/>
              <a:t>(القرفصاء نوع من أنواع الجلوس)نائب عن المفعول المطلق منصوب وعلامة نصبه الفتحة.</a:t>
            </a:r>
          </a:p>
          <a:p>
            <a:r>
              <a:rPr lang="ar-SA" dirty="0" smtClean="0"/>
              <a:t>رجعت </a:t>
            </a:r>
            <a:r>
              <a:rPr lang="ar-SA" dirty="0" smtClean="0">
                <a:solidFill>
                  <a:srgbClr val="FF0000"/>
                </a:solidFill>
              </a:rPr>
              <a:t>القهقرى</a:t>
            </a:r>
            <a:r>
              <a:rPr lang="ar-SA" dirty="0" smtClean="0"/>
              <a:t>(</a:t>
            </a:r>
            <a:r>
              <a:rPr lang="ar-SA" dirty="0" err="1" smtClean="0"/>
              <a:t>القهقرى</a:t>
            </a:r>
            <a:r>
              <a:rPr lang="ar-SA" dirty="0" smtClean="0"/>
              <a:t> نوع من أنواع الرجوع)نائب عن المفعول المطلق منصوب وعلامة نصبه الفتحة المقدرة على الألف.</a:t>
            </a:r>
          </a:p>
          <a:p>
            <a:r>
              <a:rPr lang="ar-SA" dirty="0" smtClean="0">
                <a:solidFill>
                  <a:srgbClr val="FF0000"/>
                </a:solidFill>
              </a:rPr>
              <a:t>سادساً:آلة الفعل</a:t>
            </a:r>
            <a:r>
              <a:rPr lang="ar-SA" dirty="0" smtClean="0"/>
              <a:t>، شريطة أن تكون هذه الآلة مما عرف استعماله في هذا الفعل مثل: ضربته </a:t>
            </a:r>
            <a:r>
              <a:rPr lang="ar-SA" dirty="0" smtClean="0">
                <a:solidFill>
                  <a:srgbClr val="FF0000"/>
                </a:solidFill>
              </a:rPr>
              <a:t>سوطاً</a:t>
            </a:r>
            <a:r>
              <a:rPr lang="ar-SA" dirty="0" smtClean="0"/>
              <a:t>، وصفعته </a:t>
            </a:r>
            <a:r>
              <a:rPr lang="ar-SA" dirty="0" smtClean="0">
                <a:solidFill>
                  <a:srgbClr val="FF0000"/>
                </a:solidFill>
              </a:rPr>
              <a:t>كفاً</a:t>
            </a:r>
            <a:r>
              <a:rPr lang="ar-SA" dirty="0" smtClean="0"/>
              <a:t>، وطعنته </a:t>
            </a:r>
            <a:r>
              <a:rPr lang="ar-SA" dirty="0" smtClean="0">
                <a:solidFill>
                  <a:srgbClr val="FF0000"/>
                </a:solidFill>
              </a:rPr>
              <a:t>خنجرا.ً</a:t>
            </a:r>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سابعاً: العدد</a:t>
            </a:r>
            <a:r>
              <a:rPr lang="ar-SA" dirty="0" smtClean="0"/>
              <a:t>، بشرط أن يكون المعدود من </a:t>
            </a:r>
            <a:r>
              <a:rPr lang="ar-SA" smtClean="0"/>
              <a:t>لفظ </a:t>
            </a:r>
            <a:r>
              <a:rPr lang="ar-SA" smtClean="0"/>
              <a:t>الفعل:</a:t>
            </a:r>
            <a:endParaRPr lang="ar-SA" dirty="0" smtClean="0"/>
          </a:p>
          <a:p>
            <a:r>
              <a:rPr lang="ar-SA" dirty="0" smtClean="0"/>
              <a:t>”فاجلدوهم </a:t>
            </a:r>
            <a:r>
              <a:rPr lang="ar-SA" dirty="0" smtClean="0">
                <a:solidFill>
                  <a:srgbClr val="FF0000"/>
                </a:solidFill>
              </a:rPr>
              <a:t>ثمانين</a:t>
            </a:r>
            <a:r>
              <a:rPr lang="ar-SA" dirty="0" smtClean="0"/>
              <a:t> جلدةً“ نائب عن المفعول المطلق منصوب وعلامة نصبه الياء لأنه ملحق بجمع المذكر السالم(لاحظ أن المعدود-جلدة-من لفظ الفعل-اجلدوهم-)</a:t>
            </a:r>
          </a:p>
          <a:p>
            <a:r>
              <a:rPr lang="ar-SA" dirty="0" smtClean="0"/>
              <a:t>-جلست عند الطبيب </a:t>
            </a:r>
            <a:r>
              <a:rPr lang="ar-SA" dirty="0" smtClean="0">
                <a:solidFill>
                  <a:srgbClr val="FF0000"/>
                </a:solidFill>
              </a:rPr>
              <a:t>خمس</a:t>
            </a:r>
            <a:r>
              <a:rPr lang="ar-SA" dirty="0" smtClean="0"/>
              <a:t> جلسات. نائب عن المفعول المطلق منصوب وعلامة نصبه الفتحة.</a:t>
            </a:r>
          </a:p>
          <a:p>
            <a:r>
              <a:rPr lang="ar-SA" dirty="0" smtClean="0"/>
              <a:t>أما إذا قلت: قابلتك ثلاثة أيام، فثلاثة ليست نائباً عن المفعول المطلق لأن المعدود(أيام) ليس من لفظ الفعل(قابل)</a:t>
            </a:r>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المفعول المطلق</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ثامناً: صفة المصدر</a:t>
            </a:r>
            <a:r>
              <a:rPr lang="ar-SA" dirty="0" smtClean="0"/>
              <a:t>، أي إن المصدر يكون موصوفاً، فيحذف وتبقى صفته نائباً عنه، مثل: اضحك </a:t>
            </a:r>
            <a:r>
              <a:rPr lang="ar-SA" dirty="0" smtClean="0">
                <a:solidFill>
                  <a:srgbClr val="FF0000"/>
                </a:solidFill>
              </a:rPr>
              <a:t>قليلاً</a:t>
            </a:r>
            <a:r>
              <a:rPr lang="ar-SA" dirty="0" smtClean="0"/>
              <a:t> واحزن </a:t>
            </a:r>
            <a:r>
              <a:rPr lang="ar-SA" dirty="0" smtClean="0">
                <a:solidFill>
                  <a:srgbClr val="FF0000"/>
                </a:solidFill>
              </a:rPr>
              <a:t>كثيراً</a:t>
            </a:r>
            <a:r>
              <a:rPr lang="ar-SA" dirty="0" smtClean="0"/>
              <a:t>، فالأصل: اضحك </a:t>
            </a:r>
            <a:r>
              <a:rPr lang="ar-SA" dirty="0" smtClean="0">
                <a:solidFill>
                  <a:srgbClr val="FF0000"/>
                </a:solidFill>
              </a:rPr>
              <a:t>ضحكاً</a:t>
            </a:r>
            <a:r>
              <a:rPr lang="ar-SA" dirty="0" smtClean="0"/>
              <a:t> كثيراً واحزن </a:t>
            </a:r>
            <a:r>
              <a:rPr lang="ar-SA" dirty="0" smtClean="0">
                <a:solidFill>
                  <a:srgbClr val="FF0000"/>
                </a:solidFill>
              </a:rPr>
              <a:t>حزناً</a:t>
            </a:r>
            <a:r>
              <a:rPr lang="ar-SA" dirty="0" smtClean="0"/>
              <a:t> كثيراً.</a:t>
            </a:r>
          </a:p>
          <a:p>
            <a:r>
              <a:rPr lang="ar-SA" dirty="0" smtClean="0"/>
              <a:t>قليلاً:نائب عن المفعول المطلق منصوب وعلامة نصبه الفتحة.</a:t>
            </a:r>
          </a:p>
          <a:p>
            <a:r>
              <a:rPr lang="ar-SA" dirty="0" smtClean="0"/>
              <a:t>كثيراً:نائب عن المفعول المطلق منصوب وعلامة نصبه الفتحة.</a:t>
            </a: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حذف العامل</a:t>
            </a:r>
            <a:endParaRPr lang="ar-SA"/>
          </a:p>
        </p:txBody>
      </p:sp>
      <p:sp>
        <p:nvSpPr>
          <p:cNvPr id="3" name="عنصر نائب للمحتوى 2"/>
          <p:cNvSpPr>
            <a:spLocks noGrp="1"/>
          </p:cNvSpPr>
          <p:nvPr>
            <p:ph idx="1"/>
          </p:nvPr>
        </p:nvSpPr>
        <p:spPr/>
        <p:txBody>
          <a:bodyPr/>
          <a:lstStyle/>
          <a:p>
            <a:r>
              <a:rPr lang="ar-SA" dirty="0" smtClean="0"/>
              <a:t>تستعمل العربية أساليب شائعة يحذف فيها العامل في المفعول المطلق(الفعل غالباً) ومن ذلك:</a:t>
            </a:r>
          </a:p>
          <a:p>
            <a:pPr marL="514350" indent="-514350" algn="just" rtl="1">
              <a:buAutoNum type="arabicPeriod"/>
            </a:pPr>
            <a:r>
              <a:rPr lang="ar-SA" dirty="0" smtClean="0"/>
              <a:t>في الدعاء: اللهمّ </a:t>
            </a:r>
            <a:r>
              <a:rPr lang="ar-SA" dirty="0" smtClean="0">
                <a:solidFill>
                  <a:srgbClr val="FF0000"/>
                </a:solidFill>
              </a:rPr>
              <a:t>نصراً</a:t>
            </a:r>
            <a:r>
              <a:rPr lang="ar-SA" dirty="0" smtClean="0"/>
              <a:t>، والأصل: انصرنا نصراً، فنصراً مفعول مطلق لفعل محذوف منصوب </a:t>
            </a:r>
            <a:r>
              <a:rPr lang="ar-SA" dirty="0" err="1" smtClean="0"/>
              <a:t>زعلامة</a:t>
            </a:r>
            <a:r>
              <a:rPr lang="ar-SA" dirty="0" smtClean="0"/>
              <a:t> نصبه الفتحة</a:t>
            </a:r>
          </a:p>
          <a:p>
            <a:pPr marL="514350" indent="-514350" algn="just" rtl="1">
              <a:buAutoNum type="arabicPeriod"/>
            </a:pPr>
            <a:r>
              <a:rPr lang="ar-SA" dirty="0" smtClean="0"/>
              <a:t> في الاستفهام الذي يقصد به التوبيخ: أ</a:t>
            </a:r>
            <a:r>
              <a:rPr lang="ar-SA" dirty="0" smtClean="0">
                <a:solidFill>
                  <a:srgbClr val="FF0000"/>
                </a:solidFill>
              </a:rPr>
              <a:t>تقاعساً</a:t>
            </a:r>
            <a:r>
              <a:rPr lang="ar-SA" dirty="0" smtClean="0"/>
              <a:t> والامتحانات على الأبواب، والأصل: </a:t>
            </a:r>
            <a:r>
              <a:rPr lang="ar-SA" dirty="0" smtClean="0"/>
              <a:t>أتتقاعس تقاعساً</a:t>
            </a:r>
            <a:endParaRPr lang="ar-SA" dirty="0" smtClean="0"/>
          </a:p>
          <a:p>
            <a:pPr marL="514350" indent="-514350" algn="just" rtl="1">
              <a:buAutoNum type="arabicPeriod"/>
            </a:pPr>
            <a:r>
              <a:rPr lang="ar-SA" dirty="0" smtClean="0"/>
              <a:t> أقوال مشهورة: </a:t>
            </a:r>
            <a:r>
              <a:rPr lang="ar-SA" dirty="0" smtClean="0">
                <a:solidFill>
                  <a:srgbClr val="FF0000"/>
                </a:solidFill>
              </a:rPr>
              <a:t>شكرا</a:t>
            </a:r>
            <a:r>
              <a:rPr lang="ar-SA" dirty="0" smtClean="0"/>
              <a:t>، </a:t>
            </a:r>
            <a:r>
              <a:rPr lang="ar-SA" dirty="0" smtClean="0">
                <a:solidFill>
                  <a:srgbClr val="FF0000"/>
                </a:solidFill>
              </a:rPr>
              <a:t>عفوا</a:t>
            </a:r>
            <a:r>
              <a:rPr lang="ar-SA" dirty="0" smtClean="0"/>
              <a:t>، </a:t>
            </a:r>
            <a:r>
              <a:rPr lang="ar-SA" dirty="0" smtClean="0">
                <a:solidFill>
                  <a:srgbClr val="FF0000"/>
                </a:solidFill>
              </a:rPr>
              <a:t>قطعاً</a:t>
            </a:r>
            <a:r>
              <a:rPr lang="ar-SA" dirty="0" smtClean="0"/>
              <a:t>، </a:t>
            </a:r>
            <a:r>
              <a:rPr lang="ar-SA" dirty="0" smtClean="0">
                <a:solidFill>
                  <a:srgbClr val="FF0000"/>
                </a:solidFill>
              </a:rPr>
              <a:t>حقاً</a:t>
            </a:r>
            <a:r>
              <a:rPr lang="ar-SA" dirty="0" smtClean="0"/>
              <a:t>، </a:t>
            </a:r>
            <a:r>
              <a:rPr lang="ar-SA" dirty="0" err="1" smtClean="0">
                <a:solidFill>
                  <a:srgbClr val="FF0000"/>
                </a:solidFill>
              </a:rPr>
              <a:t>ألبتة</a:t>
            </a:r>
            <a:r>
              <a:rPr lang="ar-SA" dirty="0" smtClean="0"/>
              <a:t>، </a:t>
            </a:r>
            <a:r>
              <a:rPr lang="ar-SA" dirty="0" smtClean="0">
                <a:solidFill>
                  <a:srgbClr val="FF0000"/>
                </a:solidFill>
              </a:rPr>
              <a:t>ويحك</a:t>
            </a:r>
            <a:r>
              <a:rPr lang="ar-SA" dirty="0" smtClean="0"/>
              <a:t>، </a:t>
            </a:r>
            <a:r>
              <a:rPr lang="ar-SA" dirty="0" smtClean="0">
                <a:solidFill>
                  <a:srgbClr val="FF0000"/>
                </a:solidFill>
              </a:rPr>
              <a:t>ويلك</a:t>
            </a:r>
            <a:r>
              <a:rPr lang="ar-SA" dirty="0" smtClean="0"/>
              <a:t>، </a:t>
            </a:r>
            <a:r>
              <a:rPr lang="ar-SA" dirty="0" smtClean="0">
                <a:solidFill>
                  <a:srgbClr val="FF0000"/>
                </a:solidFill>
              </a:rPr>
              <a:t>لبيك</a:t>
            </a:r>
            <a:r>
              <a:rPr lang="ar-SA" dirty="0" smtClean="0"/>
              <a:t> </a:t>
            </a:r>
            <a:r>
              <a:rPr lang="ar-SA" dirty="0" err="1" smtClean="0">
                <a:solidFill>
                  <a:srgbClr val="FF0000"/>
                </a:solidFill>
              </a:rPr>
              <a:t>وحنانيك</a:t>
            </a:r>
            <a:r>
              <a:rPr lang="ar-SA" dirty="0" smtClean="0"/>
              <a:t> </a:t>
            </a:r>
            <a:r>
              <a:rPr lang="ar-SA" dirty="0" smtClean="0">
                <a:solidFill>
                  <a:srgbClr val="FF0000"/>
                </a:solidFill>
              </a:rPr>
              <a:t>وسعديك</a:t>
            </a:r>
            <a:r>
              <a:rPr lang="ar-SA" dirty="0" smtClean="0"/>
              <a:t>، </a:t>
            </a:r>
            <a:r>
              <a:rPr lang="ar-SA" dirty="0" smtClean="0">
                <a:solidFill>
                  <a:srgbClr val="FF0000"/>
                </a:solidFill>
              </a:rPr>
              <a:t>سبحان</a:t>
            </a:r>
            <a:r>
              <a:rPr lang="ar-SA" dirty="0" smtClean="0"/>
              <a:t> اللهِ </a:t>
            </a:r>
            <a:r>
              <a:rPr lang="ar-SA" dirty="0" smtClean="0">
                <a:solidFill>
                  <a:srgbClr val="FF0000"/>
                </a:solidFill>
              </a:rPr>
              <a:t>ومعاذ</a:t>
            </a:r>
            <a:r>
              <a:rPr lang="ar-SA" dirty="0" smtClean="0"/>
              <a:t> اللهِ.كلها أفعال مطلقة لفعل محذوف</a:t>
            </a:r>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1983</TotalTime>
  <Words>1153</Words>
  <Application>Microsoft Office PowerPoint</Application>
  <PresentationFormat>A4 Paper (210x297 mm)‎</PresentationFormat>
  <Paragraphs>105</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الخامسة</vt:lpstr>
      <vt:lpstr>مقدمة</vt:lpstr>
      <vt:lpstr>تعريف المفعول المطلق</vt:lpstr>
      <vt:lpstr>أغراض المفعول المطلق</vt:lpstr>
      <vt:lpstr>تأكيد الفعل</vt:lpstr>
      <vt:lpstr>تأكيد الفعل</vt:lpstr>
      <vt:lpstr>بيان نوعه</vt:lpstr>
      <vt:lpstr>بيان نوعه</vt:lpstr>
      <vt:lpstr>بيان عدده</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حذف العامل</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133</cp:revision>
  <dcterms:created xsi:type="dcterms:W3CDTF">2009-10-14T19:14:34Z</dcterms:created>
  <dcterms:modified xsi:type="dcterms:W3CDTF">2011-10-08T09:11:28Z</dcterms:modified>
</cp:coreProperties>
</file>