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009900"/>
    <a:srgbClr val="709256"/>
    <a:srgbClr val="AD9968"/>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75" d="100"/>
          <a:sy n="75" d="100"/>
        </p:scale>
        <p:origin x="-1242" y="-28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362200" y="3962400"/>
            <a:ext cx="3810000" cy="707886"/>
          </a:xfrm>
          <a:prstGeom prst="rect">
            <a:avLst/>
          </a:prstGeom>
          <a:noFill/>
        </p:spPr>
        <p:txBody>
          <a:bodyPr wrap="square" rtlCol="1">
            <a:spAutoFit/>
          </a:bodyPr>
          <a:lstStyle/>
          <a:p>
            <a:pPr algn="just"/>
            <a:r>
              <a:rPr lang="ar-SA" sz="4000" dirty="0" smtClean="0"/>
              <a:t>    مراجعة</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الفاعل</a:t>
            </a:r>
            <a:endParaRPr lang="ar-SA" dirty="0"/>
          </a:p>
        </p:txBody>
      </p:sp>
      <p:sp>
        <p:nvSpPr>
          <p:cNvPr id="3" name="عنصر نائب للمحتوى 2"/>
          <p:cNvSpPr>
            <a:spLocks noGrp="1"/>
          </p:cNvSpPr>
          <p:nvPr>
            <p:ph idx="1"/>
          </p:nvPr>
        </p:nvSpPr>
        <p:spPr/>
        <p:txBody>
          <a:bodyPr/>
          <a:lstStyle/>
          <a:p>
            <a:r>
              <a:rPr lang="ar-SA" dirty="0" smtClean="0"/>
              <a:t>ينوب عن الفاعل أشياء:</a:t>
            </a:r>
          </a:p>
          <a:p>
            <a:pPr rtl="1"/>
            <a:r>
              <a:rPr lang="ar-SA" dirty="0" smtClean="0"/>
              <a:t>أولاً: المفعول </a:t>
            </a:r>
            <a:r>
              <a:rPr lang="ar-SA" dirty="0" err="1" smtClean="0"/>
              <a:t>به</a:t>
            </a:r>
            <a:r>
              <a:rPr lang="ar-SA" dirty="0" smtClean="0"/>
              <a:t>، وهو الأصل فيما ينوب عن الفاعل:</a:t>
            </a:r>
          </a:p>
          <a:p>
            <a:pPr rtl="1"/>
            <a:r>
              <a:rPr lang="ar-SA" dirty="0" smtClean="0"/>
              <a:t> مددْتُ </a:t>
            </a:r>
            <a:r>
              <a:rPr lang="ar-SA" dirty="0" smtClean="0">
                <a:solidFill>
                  <a:srgbClr val="00B0F0"/>
                </a:solidFill>
              </a:rPr>
              <a:t>الحبلَ</a:t>
            </a:r>
            <a:r>
              <a:rPr lang="ar-SA" dirty="0" smtClean="0"/>
              <a:t>     مُدَّ </a:t>
            </a:r>
            <a:r>
              <a:rPr lang="ar-SA" u="sng" dirty="0" smtClean="0">
                <a:solidFill>
                  <a:srgbClr val="FF0000"/>
                </a:solidFill>
              </a:rPr>
              <a:t>الحبلُ</a:t>
            </a:r>
            <a:r>
              <a:rPr lang="ar-SA" dirty="0" smtClean="0"/>
              <a:t>: نائب فاعل مرفوع وعلامة رفعه الضمة.</a:t>
            </a:r>
          </a:p>
          <a:p>
            <a:pPr rtl="1"/>
            <a:r>
              <a:rPr lang="ar-SA" dirty="0" smtClean="0"/>
              <a:t>أعطيت </a:t>
            </a:r>
            <a:r>
              <a:rPr lang="ar-SA" dirty="0" smtClean="0">
                <a:solidFill>
                  <a:srgbClr val="00B0F0"/>
                </a:solidFill>
              </a:rPr>
              <a:t>زيداً</a:t>
            </a:r>
            <a:r>
              <a:rPr lang="ar-SA" dirty="0" smtClean="0"/>
              <a:t> مالاً      أعطي </a:t>
            </a:r>
            <a:r>
              <a:rPr lang="ar-SA" u="sng" dirty="0" smtClean="0">
                <a:solidFill>
                  <a:srgbClr val="FF0000"/>
                </a:solidFill>
              </a:rPr>
              <a:t>زيدٌ</a:t>
            </a:r>
            <a:r>
              <a:rPr lang="ar-SA" dirty="0" smtClean="0"/>
              <a:t> مالاً:نائب فاعل مرفوع وعلامة رفعه الضمة</a:t>
            </a:r>
          </a:p>
          <a:p>
            <a:pPr rtl="1"/>
            <a:r>
              <a:rPr lang="ar-SA" dirty="0" smtClean="0"/>
              <a:t>ثانياً:بعض الظروفً :</a:t>
            </a:r>
          </a:p>
          <a:p>
            <a:pPr rtl="1"/>
            <a:r>
              <a:rPr lang="ar-SA" dirty="0" smtClean="0"/>
              <a:t>صمتُ </a:t>
            </a:r>
            <a:r>
              <a:rPr lang="ar-SA" dirty="0" smtClean="0">
                <a:solidFill>
                  <a:srgbClr val="00B0F0"/>
                </a:solidFill>
              </a:rPr>
              <a:t>يومين</a:t>
            </a:r>
            <a:r>
              <a:rPr lang="ar-SA" dirty="0" smtClean="0"/>
              <a:t>    صيمَ </a:t>
            </a:r>
            <a:r>
              <a:rPr lang="ar-SA" u="sng" dirty="0" smtClean="0">
                <a:solidFill>
                  <a:srgbClr val="FF0000"/>
                </a:solidFill>
              </a:rPr>
              <a:t>يومان</a:t>
            </a:r>
            <a:r>
              <a:rPr lang="ar-SA" dirty="0" smtClean="0"/>
              <a:t>، نائب فاعل مرفوع وعلامة رفعه الألف لأنه مثنى.</a:t>
            </a:r>
          </a:p>
          <a:p>
            <a:pPr rtl="1"/>
            <a:endParaRPr lang="ar-SA" dirty="0" smtClean="0"/>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الفاعل</a:t>
            </a:r>
            <a:endParaRPr lang="ar-SA" dirty="0"/>
          </a:p>
        </p:txBody>
      </p:sp>
      <p:sp>
        <p:nvSpPr>
          <p:cNvPr id="3" name="عنصر نائب للمحتوى 2"/>
          <p:cNvSpPr>
            <a:spLocks noGrp="1"/>
          </p:cNvSpPr>
          <p:nvPr>
            <p:ph idx="1"/>
          </p:nvPr>
        </p:nvSpPr>
        <p:spPr/>
        <p:txBody>
          <a:bodyPr/>
          <a:lstStyle/>
          <a:p>
            <a:pPr rtl="1"/>
            <a:r>
              <a:rPr lang="ar-SA" dirty="0" smtClean="0"/>
              <a:t>ثالثاً: الجار والمجرور:</a:t>
            </a:r>
          </a:p>
          <a:p>
            <a:pPr rtl="1"/>
            <a:r>
              <a:rPr lang="ar-SA" dirty="0" smtClean="0"/>
              <a:t>جلستُ </a:t>
            </a:r>
            <a:r>
              <a:rPr lang="ar-SA" dirty="0" smtClean="0">
                <a:solidFill>
                  <a:srgbClr val="00B0F0"/>
                </a:solidFill>
              </a:rPr>
              <a:t>على الكرسي</a:t>
            </a:r>
            <a:r>
              <a:rPr lang="ar-SA" dirty="0" smtClean="0"/>
              <a:t>      جُلس </a:t>
            </a:r>
            <a:r>
              <a:rPr lang="ar-SA" dirty="0" smtClean="0">
                <a:solidFill>
                  <a:srgbClr val="FF0000"/>
                </a:solidFill>
              </a:rPr>
              <a:t>على الكرسيّ</a:t>
            </a:r>
            <a:r>
              <a:rPr lang="ar-SA" dirty="0" smtClean="0"/>
              <a:t>، الجار والمجرور في محل رفع نائب فاعل.</a:t>
            </a:r>
          </a:p>
          <a:p>
            <a:pPr rtl="1"/>
            <a:r>
              <a:rPr lang="ar-SA" dirty="0" smtClean="0"/>
              <a:t>رابعاً: المصدر:</a:t>
            </a:r>
          </a:p>
          <a:p>
            <a:pPr rtl="1"/>
            <a:r>
              <a:rPr lang="ar-SA" dirty="0" smtClean="0"/>
              <a:t>نمتُ </a:t>
            </a:r>
            <a:r>
              <a:rPr lang="ar-SA" dirty="0" smtClean="0">
                <a:solidFill>
                  <a:srgbClr val="00B0F0"/>
                </a:solidFill>
              </a:rPr>
              <a:t>نوماً</a:t>
            </a:r>
            <a:r>
              <a:rPr lang="ar-SA" dirty="0" smtClean="0"/>
              <a:t> عميقاً       نيم </a:t>
            </a:r>
            <a:r>
              <a:rPr lang="ar-SA" dirty="0" smtClean="0">
                <a:solidFill>
                  <a:srgbClr val="FF0000"/>
                </a:solidFill>
              </a:rPr>
              <a:t>نومٌ</a:t>
            </a:r>
            <a:r>
              <a:rPr lang="ar-SA" dirty="0" smtClean="0"/>
              <a:t> عميق، نائب فاعل مرفوع وعلامة رفعه الضمة.</a:t>
            </a:r>
          </a:p>
          <a:p>
            <a:pPr rtl="1"/>
            <a:r>
              <a:rPr lang="ar-SA" dirty="0" smtClean="0"/>
              <a:t>وإذا وجد المفعول </a:t>
            </a:r>
            <a:r>
              <a:rPr lang="ar-SA" dirty="0" err="1" smtClean="0"/>
              <a:t>به</a:t>
            </a:r>
            <a:r>
              <a:rPr lang="ar-SA" dirty="0" smtClean="0"/>
              <a:t> في جملة فلا يجوز أن ينوب غيره عن الفاعل عند البصريين وأجاز ذلك الكوفيون.</a:t>
            </a:r>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الفاعل</a:t>
            </a:r>
            <a:endParaRPr lang="ar-SA" dirty="0"/>
          </a:p>
        </p:txBody>
      </p:sp>
      <p:sp>
        <p:nvSpPr>
          <p:cNvPr id="3" name="عنصر نائب للمحتوى 2"/>
          <p:cNvSpPr>
            <a:spLocks noGrp="1"/>
          </p:cNvSpPr>
          <p:nvPr>
            <p:ph idx="1"/>
          </p:nvPr>
        </p:nvSpPr>
        <p:spPr/>
        <p:txBody>
          <a:bodyPr/>
          <a:lstStyle/>
          <a:p>
            <a:r>
              <a:rPr lang="ar-SA" dirty="0" smtClean="0"/>
              <a:t>وبناء على هذا الخلاف ففي جملة:“قابلتُ الوزيرَ يومَ الجمعةِ في مكتبه مقابلةً حسنةً“</a:t>
            </a:r>
          </a:p>
          <a:p>
            <a:r>
              <a:rPr lang="ar-SA" dirty="0" smtClean="0"/>
              <a:t>لا يجيز </a:t>
            </a:r>
            <a:r>
              <a:rPr lang="ar-SA" dirty="0" smtClean="0">
                <a:solidFill>
                  <a:srgbClr val="0070C0"/>
                </a:solidFill>
              </a:rPr>
              <a:t>البصريون</a:t>
            </a:r>
            <a:r>
              <a:rPr lang="ar-SA" dirty="0" smtClean="0"/>
              <a:t> في حالة حذف الفاعل إلا: قوبلَ </a:t>
            </a:r>
            <a:r>
              <a:rPr lang="ar-SA" dirty="0" smtClean="0">
                <a:solidFill>
                  <a:srgbClr val="FF0000"/>
                </a:solidFill>
              </a:rPr>
              <a:t>الوزيرُ</a:t>
            </a:r>
            <a:r>
              <a:rPr lang="ar-SA" dirty="0" smtClean="0"/>
              <a:t> يومَ الجمعةِ في مكتبه مقابلةً حسنةً. أما عند الكوفيون فتجوز هذه الجملة ويجوز أيضاً: قوبلَ الوزيرَ </a:t>
            </a:r>
            <a:r>
              <a:rPr lang="ar-SA" dirty="0" smtClean="0">
                <a:solidFill>
                  <a:srgbClr val="FF0000"/>
                </a:solidFill>
              </a:rPr>
              <a:t>يومُ</a:t>
            </a:r>
            <a:r>
              <a:rPr lang="ar-SA" dirty="0" smtClean="0"/>
              <a:t> الجمعةِ في مكتبه مقابلةً حسنةً. ويجوز:</a:t>
            </a:r>
          </a:p>
          <a:p>
            <a:r>
              <a:rPr lang="ar-SA" dirty="0" smtClean="0"/>
              <a:t>قوبلَ الوزيرَ يومَ الجمعةِ </a:t>
            </a:r>
            <a:r>
              <a:rPr lang="ar-SA" dirty="0" smtClean="0">
                <a:solidFill>
                  <a:srgbClr val="FF0000"/>
                </a:solidFill>
              </a:rPr>
              <a:t>في مكتبه </a:t>
            </a:r>
            <a:r>
              <a:rPr lang="ar-SA" dirty="0" smtClean="0"/>
              <a:t>مقابلةً حسنةً</a:t>
            </a:r>
            <a:r>
              <a:rPr lang="ar-SA" dirty="0" smtClean="0">
                <a:solidFill>
                  <a:srgbClr val="FF0000"/>
                </a:solidFill>
              </a:rPr>
              <a:t>. </a:t>
            </a:r>
            <a:r>
              <a:rPr lang="ar-SA" dirty="0" smtClean="0"/>
              <a:t>ويجوز أيضاً:</a:t>
            </a:r>
          </a:p>
          <a:p>
            <a:r>
              <a:rPr lang="ar-SA" dirty="0" smtClean="0"/>
              <a:t>قوبلَ الوزيرَ يومَ الجمعةِ في مكتبه </a:t>
            </a:r>
            <a:r>
              <a:rPr lang="ar-SA" dirty="0" smtClean="0">
                <a:solidFill>
                  <a:srgbClr val="FF0000"/>
                </a:solidFill>
              </a:rPr>
              <a:t>مقابلةٌ</a:t>
            </a:r>
            <a:r>
              <a:rPr lang="ar-SA" dirty="0" smtClean="0"/>
              <a:t> حسنةٌ.</a:t>
            </a:r>
          </a:p>
          <a:p>
            <a:r>
              <a:rPr lang="ar-SA" dirty="0" smtClean="0">
                <a:solidFill>
                  <a:srgbClr val="0070C0"/>
                </a:solidFill>
              </a:rPr>
              <a:t>بين </a:t>
            </a:r>
            <a:r>
              <a:rPr lang="ar-SA" dirty="0" err="1" smtClean="0">
                <a:solidFill>
                  <a:srgbClr val="0070C0"/>
                </a:solidFill>
              </a:rPr>
              <a:t>مالذي</a:t>
            </a:r>
            <a:r>
              <a:rPr lang="ar-SA" dirty="0" smtClean="0">
                <a:solidFill>
                  <a:srgbClr val="0070C0"/>
                </a:solidFill>
              </a:rPr>
              <a:t> ناب عن الفاعل في كل جملة مما تقدم.</a:t>
            </a:r>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كيف يصير اللازم متعدياً</a:t>
            </a:r>
            <a:endParaRPr lang="ar-SA" dirty="0"/>
          </a:p>
        </p:txBody>
      </p:sp>
      <p:sp>
        <p:nvSpPr>
          <p:cNvPr id="3" name="عنصر نائب للمحتوى 2"/>
          <p:cNvSpPr>
            <a:spLocks noGrp="1"/>
          </p:cNvSpPr>
          <p:nvPr>
            <p:ph idx="1"/>
          </p:nvPr>
        </p:nvSpPr>
        <p:spPr/>
        <p:txBody>
          <a:bodyPr/>
          <a:lstStyle/>
          <a:p>
            <a:pPr rtl="1"/>
            <a:r>
              <a:rPr lang="ar-SA" dirty="0" smtClean="0"/>
              <a:t>يصيرُ الفعلُ مُتعدياً بأحدِ ثلاثة أشياء:</a:t>
            </a:r>
          </a:p>
          <a:p>
            <a:pPr rtl="1"/>
            <a:r>
              <a:rPr lang="ar-SA" dirty="0" smtClean="0"/>
              <a:t>الأول: بنقله إلى باب (أفعلَ) أي بزيادة الهمزة في أوله، مثل: نزل المطرُ(لازم) وأنزلَ اللهُ المطر(متعد) لذا تسمى هذه الهمزة همزة التعدية.</a:t>
            </a:r>
          </a:p>
          <a:p>
            <a:pPr rtl="1"/>
            <a:r>
              <a:rPr lang="ar-SA" dirty="0" smtClean="0"/>
              <a:t>الثاني: بنقله إلى باب (فعَّلَ) - المَضعّف العين – مثل: عظُم العلماءُ(لازم) وعظّمتُ العلماء(متعدٍ).</a:t>
            </a:r>
          </a:p>
          <a:p>
            <a:pPr rtl="1"/>
            <a:r>
              <a:rPr lang="ar-SA" dirty="0" smtClean="0"/>
              <a:t>الثالث:بواسطة حرف الجرِّ، مثل ”جلسَ الطفلُ(لازم) وجلستُ بالطفلِ(متعدٍ)</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سقوط حرف الجر من المتعدي بواسطةٍ.</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إذا سقط حرفُ الجرِّ بعد الفعل المتعدي بواسطة حرف الجر، نصبت المجرورَ، قال تعالى "واختار موسى قَومهُ سبعين رجلا"، أي من قومه، وقال الشاعر:</a:t>
            </a:r>
          </a:p>
          <a:p>
            <a:pPr rtl="1"/>
            <a:r>
              <a:rPr lang="ar-SA" dirty="0" smtClean="0"/>
              <a:t>   تَمُرُّون الدِّيارَ ولم تَعُوجُوا       كلامُكُم عَلَيّ إِذاً حَرام</a:t>
            </a:r>
          </a:p>
          <a:p>
            <a:pPr rtl="1"/>
            <a:r>
              <a:rPr lang="ar-SA" dirty="0" smtClean="0"/>
              <a:t>وسُقوطُ الجار بعد الفعل اللازم سماعيٌّ لا يُقاسُ عليه.</a:t>
            </a:r>
          </a:p>
          <a:p>
            <a:pPr rtl="1"/>
            <a:r>
              <a:rPr lang="ar-SA" dirty="0" smtClean="0"/>
              <a:t>والأصلُ تَمرّونَ بالديار. فانتصب المجرورُ بعد سُقوط الجارِّ.</a:t>
            </a:r>
          </a:p>
          <a:p>
            <a:pPr rtl="1"/>
            <a:r>
              <a:rPr lang="ar-SA" dirty="0" smtClean="0"/>
              <a:t>وقد ورد في الشعر العربي حذف حرف الجر وبقاء الاسم بعده مجروراً وهذا شاذ ومنه قول الشاعر:</a:t>
            </a:r>
          </a:p>
          <a:p>
            <a:pPr rtl="1"/>
            <a:r>
              <a:rPr lang="ar-SA" dirty="0" smtClean="0"/>
              <a:t>إذا قيل أيُّ الناس شرُّ قبيلةٍ ... أشارت كليبٍ بالأكفِ الأصابعُ</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إعمال ظن وأخواتها وإلغاؤها وتعليقها</a:t>
            </a:r>
            <a:endParaRPr lang="ar-SA" dirty="0"/>
          </a:p>
        </p:txBody>
      </p:sp>
      <p:sp>
        <p:nvSpPr>
          <p:cNvPr id="3" name="عنصر نائب للمحتوى 2"/>
          <p:cNvSpPr>
            <a:spLocks noGrp="1"/>
          </p:cNvSpPr>
          <p:nvPr>
            <p:ph idx="1"/>
          </p:nvPr>
        </p:nvSpPr>
        <p:spPr/>
        <p:txBody>
          <a:bodyPr/>
          <a:lstStyle/>
          <a:p>
            <a:pPr rtl="1"/>
            <a:r>
              <a:rPr lang="ar-SA" sz="3000" dirty="0" smtClean="0"/>
              <a:t>لهذه الأفعال ثلاثة أحكام:</a:t>
            </a:r>
          </a:p>
          <a:p>
            <a:pPr rtl="1"/>
            <a:r>
              <a:rPr lang="ar-SA" sz="3000" dirty="0" smtClean="0"/>
              <a:t>أحدها: الإعمال، وهو الأصل، والمقصود به أن ينصب الفعلُ </a:t>
            </a:r>
            <a:r>
              <a:rPr lang="ar-SA" sz="3000" dirty="0" err="1" smtClean="0"/>
              <a:t>مفعوليه</a:t>
            </a:r>
            <a:r>
              <a:rPr lang="ar-SA" sz="3000" dirty="0" smtClean="0"/>
              <a:t>،  كما تقول: </a:t>
            </a:r>
            <a:r>
              <a:rPr lang="ar-SA" sz="3000" dirty="0" smtClean="0">
                <a:solidFill>
                  <a:srgbClr val="FF0000"/>
                </a:solidFill>
              </a:rPr>
              <a:t>ظننتُ الضيفَ قادماً</a:t>
            </a:r>
            <a:r>
              <a:rPr lang="ar-SA" sz="3000" dirty="0" smtClean="0"/>
              <a:t>. وهذا هو الأصل في هذه الأفعال كما مر بنا.</a:t>
            </a:r>
          </a:p>
          <a:p>
            <a:pPr rtl="1"/>
            <a:r>
              <a:rPr lang="ar-SA" sz="3000" dirty="0" smtClean="0"/>
              <a:t>الثاني: </a:t>
            </a:r>
            <a:r>
              <a:rPr lang="ar-SA" sz="3000" dirty="0" smtClean="0">
                <a:solidFill>
                  <a:srgbClr val="FF0000"/>
                </a:solidFill>
              </a:rPr>
              <a:t>جواز</a:t>
            </a:r>
            <a:r>
              <a:rPr lang="ar-SA" sz="3000" dirty="0" smtClean="0"/>
              <a:t> الإلغاء، وهو: إبطال العمل لفظا ومحلا، لضعف الفعل (العامل) بتوسطه بين المفعولين أو تأخره عنهما، فالأصل في هذه الأفعال أن تأتي أولاً ثم يأتي المفعولان، فإذا توسطت بين المفعولين أو تأخرت عنهما ضعفت، كـ: "زيدٌ ظننت قائمٌ" و: "زيدٌ قائمٌ ظننت” فزيد مبتدأ مرفوع وقائم خبر مرفوع، وظننت: فعل وفاعل، والفعل ملغى غير عامل في أي مفعول.</a:t>
            </a:r>
            <a:endParaRPr lang="ar-SA"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ظن وأخواتها</a:t>
            </a:r>
            <a:endParaRPr lang="ar-SA" dirty="0"/>
          </a:p>
        </p:txBody>
      </p:sp>
      <p:sp>
        <p:nvSpPr>
          <p:cNvPr id="3" name="عنصر نائب للمحتوى 2"/>
          <p:cNvSpPr>
            <a:spLocks noGrp="1"/>
          </p:cNvSpPr>
          <p:nvPr>
            <p:ph idx="1"/>
          </p:nvPr>
        </p:nvSpPr>
        <p:spPr/>
        <p:txBody>
          <a:bodyPr/>
          <a:lstStyle/>
          <a:p>
            <a:pPr rtl="1"/>
            <a:r>
              <a:rPr lang="ar-SA" sz="2800" dirty="0" smtClean="0"/>
              <a:t>ومن إلغائها قول الشاعر:</a:t>
            </a:r>
          </a:p>
          <a:p>
            <a:pPr rtl="1"/>
            <a:r>
              <a:rPr lang="ar-SA" sz="2800" dirty="0" smtClean="0">
                <a:solidFill>
                  <a:srgbClr val="FF0000"/>
                </a:solidFill>
              </a:rPr>
              <a:t>وفي الأراجيز -خِلُت- اللؤمُ والخوَرُ</a:t>
            </a:r>
          </a:p>
          <a:p>
            <a:pPr rtl="1"/>
            <a:r>
              <a:rPr lang="ar-SA" sz="2800" dirty="0" smtClean="0"/>
              <a:t>في الأراجيز: شبه جملة في محل رفع خبر مقدم، واللؤم مبتدأ مؤخر. وإلغاء الفعل إذا تأخر عن المبتدأ والخبر أقوى من إعماله، أما المتوسط فالعكس، إعماله أقوى من إلغائه، فالأقوى أن تقول: زيداً ظننتُ قادماً، وزيدٌ قادمٌ ظننتُ، لأن الإلغاء جوازي وليس </a:t>
            </a:r>
            <a:r>
              <a:rPr lang="ar-SA" sz="2800" dirty="0" err="1" smtClean="0"/>
              <a:t>وجوبياً</a:t>
            </a:r>
            <a:r>
              <a:rPr lang="ar-SA" sz="2800" dirty="0" smtClean="0"/>
              <a:t>..</a:t>
            </a:r>
          </a:p>
          <a:p>
            <a:pPr rtl="1"/>
            <a:r>
              <a:rPr lang="ar-SA" sz="2800" dirty="0" smtClean="0"/>
              <a:t>الثالث: </a:t>
            </a:r>
            <a:r>
              <a:rPr lang="ar-SA" sz="2800" dirty="0" smtClean="0">
                <a:solidFill>
                  <a:srgbClr val="FF0000"/>
                </a:solidFill>
              </a:rPr>
              <a:t>وجوب </a:t>
            </a:r>
            <a:r>
              <a:rPr lang="ar-SA" sz="2800" dirty="0" smtClean="0"/>
              <a:t>التعليق، وهو إبطال العمل لفظا لا محلاً؛ أي إنها لا تنصب المفعولين في اللفظ، لكن يبقى محلهما النصب. ويجب التعليق إذا جاء بعدها لفظ له صدر الكلام، والألفاظ التي لها صدر الكلام وتعلّق هذه الأفعال: </a:t>
            </a:r>
          </a:p>
          <a:p>
            <a:pPr rtl="1"/>
            <a:r>
              <a:rPr lang="ar-SA" sz="2800" dirty="0" smtClean="0"/>
              <a:t>1</a:t>
            </a:r>
            <a:r>
              <a:rPr lang="ar-SA" sz="2800" dirty="0" smtClean="0">
                <a:solidFill>
                  <a:srgbClr val="FF0000"/>
                </a:solidFill>
              </a:rPr>
              <a:t>-لام الابتداء</a:t>
            </a:r>
            <a:r>
              <a:rPr lang="ar-SA" sz="2800" dirty="0" smtClean="0"/>
              <a:t>، نحو: (وَلَقَدْ عَلِمُوا ل</a:t>
            </a:r>
            <a:r>
              <a:rPr lang="ar-SA" sz="2800" dirty="0" smtClean="0">
                <a:solidFill>
                  <a:srgbClr val="0070C0"/>
                </a:solidFill>
              </a:rPr>
              <a:t>َمَنِ</a:t>
            </a:r>
            <a:r>
              <a:rPr lang="ar-SA" sz="2800" dirty="0" smtClean="0"/>
              <a:t> اشْتَرَاهُ مَا لَهُ فِي الْآخِرَةِ مِنْ خَلاقٍ).</a:t>
            </a:r>
            <a:endParaRPr lang="ar-SA"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التعليق</a:t>
            </a:r>
            <a:endParaRPr lang="ar-SA" dirty="0"/>
          </a:p>
        </p:txBody>
      </p:sp>
      <p:sp>
        <p:nvSpPr>
          <p:cNvPr id="3" name="عنصر نائب للمحتوى 2"/>
          <p:cNvSpPr>
            <a:spLocks noGrp="1"/>
          </p:cNvSpPr>
          <p:nvPr>
            <p:ph idx="1"/>
          </p:nvPr>
        </p:nvSpPr>
        <p:spPr/>
        <p:txBody>
          <a:bodyPr/>
          <a:lstStyle/>
          <a:p>
            <a:pPr rtl="1"/>
            <a:r>
              <a:rPr lang="ar-SA" dirty="0" smtClean="0"/>
              <a:t> ف(من) هنا مبتدأ وليست مفعولاً به للفعل (علِم)</a:t>
            </a:r>
          </a:p>
          <a:p>
            <a:pPr rtl="1"/>
            <a:r>
              <a:rPr lang="ar-SA" dirty="0" smtClean="0"/>
              <a:t>2- </a:t>
            </a:r>
            <a:r>
              <a:rPr lang="ar-SA" dirty="0" smtClean="0">
                <a:solidFill>
                  <a:srgbClr val="FF0000"/>
                </a:solidFill>
              </a:rPr>
              <a:t>لام القسم</a:t>
            </a:r>
            <a:r>
              <a:rPr lang="ar-SA" dirty="0" smtClean="0"/>
              <a:t>، كقول الشاعر:</a:t>
            </a:r>
          </a:p>
          <a:p>
            <a:pPr algn="ctr" rtl="1"/>
            <a:r>
              <a:rPr lang="ar-SA" dirty="0" smtClean="0"/>
              <a:t> ولقد علمتُ </a:t>
            </a:r>
            <a:r>
              <a:rPr lang="ar-SA" dirty="0" smtClean="0">
                <a:solidFill>
                  <a:srgbClr val="0070C0"/>
                </a:solidFill>
              </a:rPr>
              <a:t>لتأتينّ</a:t>
            </a:r>
            <a:r>
              <a:rPr lang="ar-SA" dirty="0" smtClean="0"/>
              <a:t> منيتي</a:t>
            </a:r>
          </a:p>
          <a:p>
            <a:pPr rtl="1"/>
            <a:r>
              <a:rPr lang="ar-SA" dirty="0" smtClean="0"/>
              <a:t>فاللام لام القسم وقد علقت الفعل (علم) عن العمل فلم يأخذ مفعولين.</a:t>
            </a:r>
          </a:p>
          <a:p>
            <a:pPr rtl="1"/>
            <a:r>
              <a:rPr lang="ar-SA" dirty="0" smtClean="0"/>
              <a:t>3- </a:t>
            </a:r>
            <a:r>
              <a:rPr lang="ar-SA" dirty="0" smtClean="0">
                <a:solidFill>
                  <a:srgbClr val="FF0000"/>
                </a:solidFill>
              </a:rPr>
              <a:t>ما النافية </a:t>
            </a:r>
            <a:r>
              <a:rPr lang="ar-SA" dirty="0" smtClean="0"/>
              <a:t>نحو: (لَقَدْ عَلِمْتَ </a:t>
            </a:r>
            <a:r>
              <a:rPr lang="ar-SA" dirty="0" smtClean="0">
                <a:solidFill>
                  <a:srgbClr val="0070C0"/>
                </a:solidFill>
              </a:rPr>
              <a:t>مَا</a:t>
            </a:r>
            <a:r>
              <a:rPr lang="ar-SA" dirty="0" smtClean="0"/>
              <a:t> هَؤُلاءِ يَنْطِقُونَ).هؤلاء: مبتدأ، وجملة ينطقون الخبر.</a:t>
            </a:r>
          </a:p>
          <a:p>
            <a:pPr rtl="1"/>
            <a:r>
              <a:rPr lang="ar-SA" dirty="0" smtClean="0"/>
              <a:t>4- </a:t>
            </a:r>
            <a:r>
              <a:rPr lang="ar-SA" dirty="0" smtClean="0">
                <a:solidFill>
                  <a:srgbClr val="FF0000"/>
                </a:solidFill>
              </a:rPr>
              <a:t>لا وإن النافيتان في جواب القسم</a:t>
            </a:r>
            <a:r>
              <a:rPr lang="ar-SA" dirty="0" smtClean="0"/>
              <a:t> نحو: ”ظننتُ والله </a:t>
            </a:r>
            <a:r>
              <a:rPr lang="ar-SA" dirty="0" smtClean="0">
                <a:solidFill>
                  <a:srgbClr val="0070C0"/>
                </a:solidFill>
              </a:rPr>
              <a:t>لا</a:t>
            </a:r>
            <a:r>
              <a:rPr lang="ar-SA" dirty="0" smtClean="0"/>
              <a:t> زيدٌ في الدار ولا عمرو” أو حسبت والله </a:t>
            </a:r>
            <a:r>
              <a:rPr lang="ar-SA" dirty="0" smtClean="0">
                <a:solidFill>
                  <a:srgbClr val="0070C0"/>
                </a:solidFill>
              </a:rPr>
              <a:t>إنْ</a:t>
            </a:r>
            <a:r>
              <a:rPr lang="ar-SA" dirty="0" smtClean="0"/>
              <a:t> زيد في الدار.</a:t>
            </a:r>
          </a:p>
          <a:p>
            <a:pPr rtl="1"/>
            <a:endParaRPr lang="ar-SA" dirty="0" smtClean="0"/>
          </a:p>
          <a:p>
            <a:pPr rtl="1"/>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الإلغاء والتعليق</a:t>
            </a:r>
            <a:endParaRPr lang="ar-SA" dirty="0"/>
          </a:p>
        </p:txBody>
      </p:sp>
      <p:sp>
        <p:nvSpPr>
          <p:cNvPr id="3" name="عنصر نائب للمحتوى 2"/>
          <p:cNvSpPr>
            <a:spLocks noGrp="1"/>
          </p:cNvSpPr>
          <p:nvPr>
            <p:ph idx="1"/>
          </p:nvPr>
        </p:nvSpPr>
        <p:spPr/>
        <p:txBody>
          <a:bodyPr/>
          <a:lstStyle/>
          <a:p>
            <a:pPr rtl="1"/>
            <a:r>
              <a:rPr lang="ar-SA" dirty="0" smtClean="0"/>
              <a:t>5- ا</a:t>
            </a:r>
            <a:r>
              <a:rPr lang="ar-SA" dirty="0" smtClean="0">
                <a:solidFill>
                  <a:srgbClr val="FF0000"/>
                </a:solidFill>
              </a:rPr>
              <a:t>لاستفهام</a:t>
            </a:r>
            <a:r>
              <a:rPr lang="ar-SA" dirty="0" smtClean="0"/>
              <a:t>، وله صورتان:</a:t>
            </a:r>
          </a:p>
          <a:p>
            <a:pPr rtl="1"/>
            <a:r>
              <a:rPr lang="ar-SA" dirty="0" smtClean="0"/>
              <a:t>نحو: (وَإِنْ أَدْرِي </a:t>
            </a:r>
            <a:r>
              <a:rPr lang="ar-SA" dirty="0" smtClean="0">
                <a:solidFill>
                  <a:srgbClr val="0070C0"/>
                </a:solidFill>
              </a:rPr>
              <a:t>أَ</a:t>
            </a:r>
            <a:r>
              <a:rPr lang="ar-SA" dirty="0" smtClean="0"/>
              <a:t>قَرِيبٌ أَمْ بَعِيدٌ مَا تُوعَدُون).</a:t>
            </a:r>
          </a:p>
          <a:p>
            <a:pPr rtl="1"/>
            <a:r>
              <a:rPr lang="ar-SA" dirty="0" smtClean="0"/>
              <a:t>ولا يدخل الإلغاء ولا التعليق في شيء من أفعال التحويل، ولا في الأفعال الجامدة، والأفعال الجامدة اثنان: هب، وتعلم.</a:t>
            </a:r>
          </a:p>
          <a:p>
            <a:pPr rtl="1"/>
            <a:r>
              <a:rPr lang="ar-SA" b="1" dirty="0" smtClean="0">
                <a:solidFill>
                  <a:srgbClr val="FF0000"/>
                </a:solidFill>
              </a:rPr>
              <a:t>الفرق بين الإلغاء والتعليق:</a:t>
            </a:r>
          </a:p>
          <a:p>
            <a:pPr rtl="1"/>
            <a:r>
              <a:rPr lang="ar-SA" dirty="0" smtClean="0"/>
              <a:t>الفرق بين الإلغاء والتعليق من وجهين:</a:t>
            </a:r>
          </a:p>
          <a:p>
            <a:pPr rtl="1"/>
            <a:r>
              <a:rPr lang="ar-SA" dirty="0" smtClean="0"/>
              <a:t>أحدهما: أن العامل الملغى لا عمل له البتة، والعامل المعلق له عمل في المحل، فإذا عطفت على المفعول به أو المبتدأ تبين الفرق.</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الإلغاء والتعليق</a:t>
            </a:r>
            <a:endParaRPr lang="ar-SA" dirty="0"/>
          </a:p>
        </p:txBody>
      </p:sp>
      <p:sp>
        <p:nvSpPr>
          <p:cNvPr id="3" name="عنصر نائب للمحتوى 2"/>
          <p:cNvSpPr>
            <a:spLocks noGrp="1"/>
          </p:cNvSpPr>
          <p:nvPr>
            <p:ph idx="1"/>
          </p:nvPr>
        </p:nvSpPr>
        <p:spPr/>
        <p:txBody>
          <a:bodyPr/>
          <a:lstStyle/>
          <a:p>
            <a:pPr rtl="1"/>
            <a:r>
              <a:rPr lang="ar-SA" dirty="0" smtClean="0"/>
              <a:t> ففي حالة الإلغاء تعطف بالرفع فتقول: </a:t>
            </a:r>
            <a:r>
              <a:rPr lang="ar-SA" dirty="0" smtClean="0">
                <a:solidFill>
                  <a:srgbClr val="FF0000"/>
                </a:solidFill>
              </a:rPr>
              <a:t>زيد ظننت قادمٌ وحالقٌ شعره</a:t>
            </a:r>
            <a:r>
              <a:rPr lang="ar-SA" dirty="0" smtClean="0"/>
              <a:t>، وفي حالة التعليق تعطف بالنصب على المحل، فتقول: ظننت ما زيدٌ قادمٌ وحالقاً شعره.</a:t>
            </a:r>
          </a:p>
          <a:p>
            <a:r>
              <a:rPr lang="ar-SA" dirty="0" smtClean="0"/>
              <a:t>ومن التعليق قول الشاعر:</a:t>
            </a:r>
          </a:p>
          <a:p>
            <a:r>
              <a:rPr lang="ar-SA" dirty="0" smtClean="0"/>
              <a:t>وما كنتُ أدري قبل عزة ما </a:t>
            </a:r>
            <a:r>
              <a:rPr lang="ar-SA" dirty="0" err="1" smtClean="0"/>
              <a:t>البكا</a:t>
            </a:r>
            <a:r>
              <a:rPr lang="ar-SA" dirty="0" smtClean="0"/>
              <a:t>  ولا موجعاتِ القلب حتى تولت</a:t>
            </a:r>
          </a:p>
          <a:p>
            <a:r>
              <a:rPr lang="ar-SA" dirty="0" smtClean="0"/>
              <a:t>فقد علق الفعل(أدري) لأن بعده اسم استفهام، وأسماء الاستفهام لا يعمل ما بعدها فيما قبلها، فجاء ما بعده جملة اسمية مكونة من مبتدأ وخبر(ما </a:t>
            </a:r>
            <a:r>
              <a:rPr lang="ar-SA" dirty="0" err="1" smtClean="0"/>
              <a:t>البكا</a:t>
            </a:r>
            <a:r>
              <a:rPr lang="ar-SA" dirty="0" smtClean="0"/>
              <a:t>) لكنه عطف عليها بالنصب فقال: موجعاتِ) عطف على محل المبتدأ المنصوب في الأصل لأنه مفعول </a:t>
            </a:r>
            <a:r>
              <a:rPr lang="ar-SA" dirty="0" err="1" smtClean="0"/>
              <a:t>به</a:t>
            </a:r>
            <a:r>
              <a:rPr lang="ar-SA" dirty="0" smtClean="0"/>
              <a:t>.</a:t>
            </a:r>
          </a:p>
          <a:p>
            <a:pPr rtl="1"/>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الإلغاء والتعلق</a:t>
            </a:r>
            <a:endParaRPr lang="ar-SA" dirty="0"/>
          </a:p>
        </p:txBody>
      </p:sp>
      <p:sp>
        <p:nvSpPr>
          <p:cNvPr id="3" name="عنصر نائب للمحتوى 2"/>
          <p:cNvSpPr>
            <a:spLocks noGrp="1"/>
          </p:cNvSpPr>
          <p:nvPr>
            <p:ph idx="1"/>
          </p:nvPr>
        </p:nvSpPr>
        <p:spPr/>
        <p:txBody>
          <a:bodyPr/>
          <a:lstStyle/>
          <a:p>
            <a:r>
              <a:rPr lang="ar-SA" dirty="0" smtClean="0"/>
              <a:t>والفرق الثاني بينهما: أن سبب التعليق موجب، فلا يجوز: "ظننت ما زيدا قائما" وسبب الإلغاء مجوِّز، فيجوز: "زيدًا ظننتُ قائما" و"زيدٌ ظننتُ قائمٌ ".</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ما ينوب عن المفعول المطلق</a:t>
            </a:r>
            <a:endParaRPr lang="ar-SA" dirty="0"/>
          </a:p>
        </p:txBody>
      </p:sp>
      <p:sp>
        <p:nvSpPr>
          <p:cNvPr id="3" name="Content Placeholder 2"/>
          <p:cNvSpPr>
            <a:spLocks noGrp="1"/>
          </p:cNvSpPr>
          <p:nvPr>
            <p:ph idx="1"/>
          </p:nvPr>
        </p:nvSpPr>
        <p:spPr>
          <a:xfrm>
            <a:off x="495300" y="1371600"/>
            <a:ext cx="8915400" cy="4953000"/>
          </a:xfrm>
        </p:spPr>
        <p:txBody>
          <a:bodyPr/>
          <a:lstStyle/>
          <a:p>
            <a:r>
              <a:rPr lang="ar-SA" sz="2800" dirty="0" smtClean="0">
                <a:cs typeface="Simplified Arabic" pitchFamily="2" charset="-78"/>
              </a:rPr>
              <a:t>أولاً:  اسم المصدر:</a:t>
            </a:r>
          </a:p>
          <a:p>
            <a:r>
              <a:rPr lang="ar-SA" sz="2800" dirty="0" smtClean="0"/>
              <a:t>كلّمت صديقي كلاماً حسنا: نائب عن المفعول المطلق منصوب وعلامة نصبه الفتحة(المصدر هو تكليم)</a:t>
            </a:r>
          </a:p>
          <a:p>
            <a:r>
              <a:rPr lang="ar-SA" sz="2800" dirty="0" smtClean="0"/>
              <a:t>ثانياً: (كل) و(بعض) و(حق)إذا أضيفت إلى مصدر الفعل المتقدم:</a:t>
            </a:r>
          </a:p>
          <a:p>
            <a:r>
              <a:rPr lang="ar-SA" sz="2800" dirty="0" smtClean="0"/>
              <a:t>”ولا تميلوا كلَّ الميل“: نائب عن المفعول المطلق منصوب وعلامة نصبه الفتحة.</a:t>
            </a:r>
          </a:p>
          <a:p>
            <a:r>
              <a:rPr lang="ar-SA" sz="2800" dirty="0" smtClean="0"/>
              <a:t>ثالثاً: </a:t>
            </a:r>
            <a:r>
              <a:rPr lang="ar-SA" sz="2800" dirty="0" smtClean="0"/>
              <a:t>الضمير العائد على المصدر:</a:t>
            </a:r>
          </a:p>
          <a:p>
            <a:r>
              <a:rPr lang="ar-SA" sz="2800" dirty="0" smtClean="0"/>
              <a:t>قال تعالى:“فإنّي أعذّبه عذاباً لا أعذّبه أحداً من العالمين</a:t>
            </a:r>
            <a:r>
              <a:rPr lang="ar-SA" sz="2800" dirty="0" smtClean="0"/>
              <a:t>“</a:t>
            </a:r>
          </a:p>
          <a:p>
            <a:r>
              <a:rPr lang="ar-SA" sz="2800" dirty="0" smtClean="0">
                <a:solidFill>
                  <a:srgbClr val="FF0000"/>
                </a:solidFill>
              </a:rPr>
              <a:t>خامساً: نوع المصدر</a:t>
            </a:r>
            <a:r>
              <a:rPr lang="ar-SA" sz="2800" dirty="0" smtClean="0"/>
              <a:t>، وذلك في ألفاظ شائعة في الاستعمال مثل:</a:t>
            </a:r>
          </a:p>
          <a:p>
            <a:r>
              <a:rPr lang="ar-SA" sz="2800" dirty="0" smtClean="0"/>
              <a:t>جلستُ </a:t>
            </a:r>
            <a:r>
              <a:rPr lang="ar-SA" sz="2800" dirty="0" smtClean="0">
                <a:solidFill>
                  <a:srgbClr val="FF0000"/>
                </a:solidFill>
              </a:rPr>
              <a:t>القرفصاءَ</a:t>
            </a:r>
            <a:r>
              <a:rPr lang="ar-SA" sz="2800" dirty="0" smtClean="0"/>
              <a:t>(القرفصاء نوع من أنواع الجلوس)</a:t>
            </a:r>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ما ينوب عن المفعول المطلق</a:t>
            </a:r>
            <a:endParaRPr lang="ar-SA" dirty="0"/>
          </a:p>
        </p:txBody>
      </p:sp>
      <p:sp>
        <p:nvSpPr>
          <p:cNvPr id="3" name="Content Placeholder 2"/>
          <p:cNvSpPr>
            <a:spLocks noGrp="1"/>
          </p:cNvSpPr>
          <p:nvPr>
            <p:ph idx="1"/>
          </p:nvPr>
        </p:nvSpPr>
        <p:spPr/>
        <p:txBody>
          <a:bodyPr/>
          <a:lstStyle/>
          <a:p>
            <a:r>
              <a:rPr lang="ar-SA" dirty="0" smtClean="0"/>
              <a:t>سادساً:آلة الفعل، شريطة أن تكون هذه الآلة مما عرف استعماله في هذا الفعل مثل: ضربته سوطاً، وصفعته كفاً، وطعنته خنجرا.ً</a:t>
            </a:r>
          </a:p>
          <a:p>
            <a:r>
              <a:rPr lang="ar-SA" dirty="0" smtClean="0"/>
              <a:t>سابعاً: العدد، بشرط أن يكون المعدود من لفظ العدد:</a:t>
            </a:r>
          </a:p>
          <a:p>
            <a:r>
              <a:rPr lang="ar-SA" dirty="0" smtClean="0"/>
              <a:t>”فاجلدوهم ثمانين </a:t>
            </a:r>
            <a:r>
              <a:rPr lang="ar-SA" dirty="0" smtClean="0"/>
              <a:t>جلدةً“</a:t>
            </a:r>
          </a:p>
          <a:p>
            <a:r>
              <a:rPr lang="ar-SA" dirty="0" smtClean="0"/>
              <a:t>ثامناً</a:t>
            </a:r>
            <a:r>
              <a:rPr lang="ar-SA" dirty="0" smtClean="0"/>
              <a:t>: صفة المصدر، أي إن المصدر يكون موصوفاً، فيحذف وتبقى صفته نائباً عنه، مثل: اضحك قليلاً واحزن كثيراً، فالأصل: اضحك ضحكاً كثيراً واحزن حزناً كثيراً.</a:t>
            </a:r>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شروط نصب المفعول لأجله</a:t>
            </a:r>
            <a:endParaRPr lang="ar-SA" dirty="0"/>
          </a:p>
        </p:txBody>
      </p:sp>
      <p:sp>
        <p:nvSpPr>
          <p:cNvPr id="3" name="Content Placeholder 2"/>
          <p:cNvSpPr>
            <a:spLocks noGrp="1"/>
          </p:cNvSpPr>
          <p:nvPr>
            <p:ph idx="1"/>
          </p:nvPr>
        </p:nvSpPr>
        <p:spPr/>
        <p:txBody>
          <a:bodyPr/>
          <a:lstStyle/>
          <a:p>
            <a:pPr rtl="1"/>
            <a:r>
              <a:rPr lang="ar-SA" dirty="0" smtClean="0">
                <a:solidFill>
                  <a:srgbClr val="FF0000"/>
                </a:solidFill>
              </a:rPr>
              <a:t>الشرط الأول</a:t>
            </a:r>
            <a:r>
              <a:rPr lang="ar-SA" dirty="0" smtClean="0"/>
              <a:t>: أن يكون مصدراً، فإن لم يكن مصدراً لم يجز نصبه، قال تعالى:“والأرضَ وضعها للأنامِ“ </a:t>
            </a:r>
          </a:p>
          <a:p>
            <a:pPr rtl="1"/>
            <a:r>
              <a:rPr lang="ar-SA" dirty="0" smtClean="0">
                <a:solidFill>
                  <a:srgbClr val="FF0000"/>
                </a:solidFill>
              </a:rPr>
              <a:t>الشرط الثاني</a:t>
            </a:r>
            <a:r>
              <a:rPr lang="ar-SA" dirty="0" smtClean="0"/>
              <a:t>:أن يكون مصدراً قلبياً، فإن لم يكن قلبياً لم يجز نصبه، فتقول: جئت </a:t>
            </a:r>
            <a:r>
              <a:rPr lang="ar-SA" dirty="0" smtClean="0"/>
              <a:t>للقراءة. </a:t>
            </a:r>
          </a:p>
          <a:p>
            <a:pPr rtl="1"/>
            <a:r>
              <a:rPr lang="ar-SA" dirty="0" smtClean="0">
                <a:solidFill>
                  <a:srgbClr val="FF0000"/>
                </a:solidFill>
              </a:rPr>
              <a:t>الشرط </a:t>
            </a:r>
            <a:r>
              <a:rPr lang="ar-SA" dirty="0" smtClean="0">
                <a:solidFill>
                  <a:srgbClr val="FF0000"/>
                </a:solidFill>
              </a:rPr>
              <a:t>الثالث</a:t>
            </a:r>
            <a:r>
              <a:rPr lang="ar-SA" dirty="0" smtClean="0"/>
              <a:t>: أن يتحد المصدر مع الحدث في </a:t>
            </a:r>
            <a:r>
              <a:rPr lang="ar-SA" dirty="0" smtClean="0"/>
              <a:t>الفاعل. </a:t>
            </a:r>
          </a:p>
          <a:p>
            <a:pPr rtl="1"/>
            <a:r>
              <a:rPr lang="ar-SA" dirty="0" smtClean="0">
                <a:solidFill>
                  <a:srgbClr val="FF0000"/>
                </a:solidFill>
              </a:rPr>
              <a:t>الشرط </a:t>
            </a:r>
            <a:r>
              <a:rPr lang="ar-SA" dirty="0" smtClean="0">
                <a:solidFill>
                  <a:srgbClr val="FF0000"/>
                </a:solidFill>
              </a:rPr>
              <a:t>الرابع</a:t>
            </a:r>
            <a:r>
              <a:rPr lang="ar-SA" dirty="0" smtClean="0"/>
              <a:t>: أن يتحد المصدر مع الحدث في الزمان، فلا يجوز أن تقول: </a:t>
            </a:r>
            <a:r>
              <a:rPr lang="ar-SA" b="1" dirty="0" smtClean="0"/>
              <a:t>جئتك اليوم للإكرام </a:t>
            </a:r>
            <a:r>
              <a:rPr lang="ar-SA" b="1" dirty="0" smtClean="0"/>
              <a:t>غدا</a:t>
            </a:r>
            <a:r>
              <a:rPr lang="ar-SA" dirty="0" smtClean="0"/>
              <a:t>.</a:t>
            </a:r>
            <a:r>
              <a:rPr lang="ar-SA" dirty="0" smtClean="0">
                <a:solidFill>
                  <a:srgbClr val="FF0000"/>
                </a:solidFill>
              </a:rPr>
              <a:t> </a:t>
            </a:r>
            <a:endParaRPr lang="ar-SA" dirty="0" smtClean="0">
              <a:solidFill>
                <a:srgbClr val="FF0000"/>
              </a:solidFill>
            </a:endParaRPr>
          </a:p>
          <a:p>
            <a:pPr rtl="1"/>
            <a:r>
              <a:rPr lang="ar-SA" dirty="0" smtClean="0">
                <a:solidFill>
                  <a:srgbClr val="FF0000"/>
                </a:solidFill>
              </a:rPr>
              <a:t>الشرط </a:t>
            </a:r>
            <a:r>
              <a:rPr lang="ar-SA" dirty="0" smtClean="0">
                <a:solidFill>
                  <a:srgbClr val="FF0000"/>
                </a:solidFill>
              </a:rPr>
              <a:t>الخامس</a:t>
            </a:r>
            <a:r>
              <a:rPr lang="ar-SA" dirty="0" smtClean="0"/>
              <a:t>: أن يكون المصدر علةً لحدوث الفعل بحيث يصح أن يقع جواباً لقولك:“لمَ فعلتَ؟“ </a:t>
            </a:r>
          </a:p>
          <a:p>
            <a:pPr rtl="1"/>
            <a:endParaRPr lang="ar-SA" dirty="0" smtClean="0"/>
          </a:p>
          <a:p>
            <a:pPr rtl="1"/>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2002</TotalTime>
  <Words>1223</Words>
  <Application>Microsoft Office PowerPoint</Application>
  <PresentationFormat>A4 Paper (210x297 mm)</PresentationFormat>
  <Paragraphs>92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المحاضرة السابعة</vt:lpstr>
      <vt:lpstr>ما ينوب عن الفاعل</vt:lpstr>
      <vt:lpstr>ما ينوب عن الفاعل</vt:lpstr>
      <vt:lpstr>ما ينوب عن الفاعل</vt:lpstr>
      <vt:lpstr>كيف يصير اللازم متعدياً</vt:lpstr>
      <vt:lpstr>سقوط حرف الجر من المتعدي بواسطةٍ.</vt:lpstr>
      <vt:lpstr>إعمال ظن وأخواتها وإلغاؤها وتعليقها</vt:lpstr>
      <vt:lpstr>أحكام ظن وأخواتها</vt:lpstr>
      <vt:lpstr>التعليق</vt:lpstr>
      <vt:lpstr>الإلغاء والتعليق</vt:lpstr>
      <vt:lpstr>الإلغاء والتعليق</vt:lpstr>
      <vt:lpstr>الإلغاء والتعلق</vt:lpstr>
      <vt:lpstr>ما ينوب عن المفعول المطلق</vt:lpstr>
      <vt:lpstr>ما ينوب عن المفعول المطلق</vt:lpstr>
      <vt:lpstr>شروط نصب المفعول لأجله</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jazamoham</cp:lastModifiedBy>
  <cp:revision>141</cp:revision>
  <dcterms:created xsi:type="dcterms:W3CDTF">2009-10-14T19:14:34Z</dcterms:created>
  <dcterms:modified xsi:type="dcterms:W3CDTF">2011-11-30T08:27:44Z</dcterms:modified>
</cp:coreProperties>
</file>