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FF0066"/>
    <a:srgbClr val="009900"/>
    <a:srgbClr val="709256"/>
    <a:srgbClr val="AD9968"/>
    <a:srgbClr val="3B84AF"/>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5" d="100"/>
          <a:sy n="55" d="100"/>
        </p:scale>
        <p:origin x="-810" y="-41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2362200" y="3962400"/>
            <a:ext cx="3810000" cy="707886"/>
          </a:xfrm>
          <a:prstGeom prst="rect">
            <a:avLst/>
          </a:prstGeom>
          <a:noFill/>
        </p:spPr>
        <p:txBody>
          <a:bodyPr wrap="square" rtlCol="1">
            <a:spAutoFit/>
          </a:bodyPr>
          <a:lstStyle/>
          <a:p>
            <a:r>
              <a:rPr lang="ar-SA" sz="4000" dirty="0" smtClean="0"/>
              <a:t>الاستثناء</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تعريفه</a:t>
            </a:r>
            <a:endParaRPr lang="ar-SA" dirty="0"/>
          </a:p>
        </p:txBody>
      </p:sp>
      <p:sp>
        <p:nvSpPr>
          <p:cNvPr id="3" name="عنصر نائب للمحتوى 2"/>
          <p:cNvSpPr>
            <a:spLocks noGrp="1"/>
          </p:cNvSpPr>
          <p:nvPr>
            <p:ph idx="1"/>
          </p:nvPr>
        </p:nvSpPr>
        <p:spPr/>
        <p:txBody>
          <a:bodyPr/>
          <a:lstStyle/>
          <a:p>
            <a:pPr rtl="1"/>
            <a:r>
              <a:rPr lang="ar-SA" dirty="0" smtClean="0"/>
              <a:t>الاستثناءُ هو إخراجُ ما بعدَ أداة الاستثناء (إلاّ أو إحدَى أخواتها)، من حكم ما قبلَهُ، نحو: ”نجح </a:t>
            </a:r>
            <a:r>
              <a:rPr lang="ar-SA" dirty="0" smtClean="0">
                <a:solidFill>
                  <a:srgbClr val="00B0F0"/>
                </a:solidFill>
              </a:rPr>
              <a:t>الطلاب</a:t>
            </a:r>
            <a:r>
              <a:rPr lang="ar-SA" dirty="0" smtClean="0"/>
              <a:t> إلا </a:t>
            </a:r>
            <a:r>
              <a:rPr lang="ar-SA" dirty="0" smtClean="0">
                <a:solidFill>
                  <a:srgbClr val="FF0066"/>
                </a:solidFill>
              </a:rPr>
              <a:t>الكسولَ</a:t>
            </a:r>
            <a:r>
              <a:rPr lang="ar-SA" dirty="0" smtClean="0"/>
              <a:t>”. فقد أخرجنا ما بعد إلا (الكسول) من حكم ما قبلها(النجاح)</a:t>
            </a:r>
          </a:p>
          <a:p>
            <a:pPr rtl="1"/>
            <a:r>
              <a:rPr lang="ar-SA" dirty="0" smtClean="0"/>
              <a:t>والمُخرَجُ يُسمّى "مستثنى"، والمُخرَجُ منه "مُستثنى منه” وعلى ذلك فلأسلوب الاستثناء أربعة أركان: المستثنى، والمستثنى منه، وأداة الاستثناء، والحكم:</a:t>
            </a:r>
          </a:p>
          <a:p>
            <a:pPr rtl="1"/>
            <a:r>
              <a:rPr lang="ar-SA" dirty="0" smtClean="0"/>
              <a:t>مرضَ </a:t>
            </a:r>
            <a:r>
              <a:rPr lang="ar-SA" dirty="0" smtClean="0">
                <a:solidFill>
                  <a:srgbClr val="00B0F0"/>
                </a:solidFill>
              </a:rPr>
              <a:t>الأطفالُ</a:t>
            </a:r>
            <a:r>
              <a:rPr lang="ar-SA" dirty="0" smtClean="0"/>
              <a:t> إلا </a:t>
            </a:r>
            <a:r>
              <a:rPr lang="ar-SA" dirty="0" smtClean="0">
                <a:solidFill>
                  <a:srgbClr val="FF0066"/>
                </a:solidFill>
              </a:rPr>
              <a:t>المطعّمين</a:t>
            </a:r>
          </a:p>
          <a:p>
            <a:pPr rtl="1"/>
            <a:r>
              <a:rPr lang="ar-SA" dirty="0" smtClean="0"/>
              <a:t>الحكم: المرض، المستثنى منه: الأطفال، </a:t>
            </a:r>
            <a:r>
              <a:rPr lang="ar-SA" dirty="0" err="1" smtClean="0"/>
              <a:t>المشتثنى</a:t>
            </a:r>
            <a:r>
              <a:rPr lang="ar-SA" dirty="0" smtClean="0"/>
              <a:t>: المطعّمين، الأداة: إلا.</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أركان الاستثناء</a:t>
            </a:r>
            <a:endParaRPr lang="ar-SA" dirty="0"/>
          </a:p>
        </p:txBody>
      </p:sp>
      <p:sp>
        <p:nvSpPr>
          <p:cNvPr id="3" name="عنصر نائب للمحتوى 2"/>
          <p:cNvSpPr>
            <a:spLocks noGrp="1"/>
          </p:cNvSpPr>
          <p:nvPr>
            <p:ph idx="1"/>
          </p:nvPr>
        </p:nvSpPr>
        <p:spPr/>
        <p:txBody>
          <a:bodyPr/>
          <a:lstStyle/>
          <a:p>
            <a:r>
              <a:rPr lang="ar-SA" sz="2900" dirty="0" smtClean="0"/>
              <a:t>ما وصل </a:t>
            </a:r>
            <a:r>
              <a:rPr lang="ar-SA" sz="2900" dirty="0" smtClean="0">
                <a:solidFill>
                  <a:srgbClr val="00B0F0"/>
                </a:solidFill>
              </a:rPr>
              <a:t>الضيوفُ</a:t>
            </a:r>
            <a:r>
              <a:rPr lang="ar-SA" sz="2900" dirty="0" smtClean="0"/>
              <a:t> إلا </a:t>
            </a:r>
            <a:r>
              <a:rPr lang="ar-SA" sz="2900" dirty="0" smtClean="0">
                <a:solidFill>
                  <a:srgbClr val="FF0066"/>
                </a:solidFill>
              </a:rPr>
              <a:t>الوزيرَ</a:t>
            </a:r>
          </a:p>
          <a:p>
            <a:r>
              <a:rPr lang="ar-SA" sz="2900" dirty="0" smtClean="0"/>
              <a:t>الحكم: عدم الوصول، المستثنى منه: الضيوف، المستثنى: </a:t>
            </a:r>
            <a:r>
              <a:rPr lang="ar-SA" sz="2900" dirty="0" smtClean="0"/>
              <a:t>الوزير، </a:t>
            </a:r>
            <a:r>
              <a:rPr lang="ar-SA" sz="2900" dirty="0" smtClean="0"/>
              <a:t>الأداة: إلا.</a:t>
            </a:r>
          </a:p>
          <a:p>
            <a:r>
              <a:rPr lang="ar-SA" sz="2900" dirty="0" smtClean="0"/>
              <a:t>ما نجح </a:t>
            </a:r>
            <a:r>
              <a:rPr lang="ar-SA" sz="2900" dirty="0" err="1" smtClean="0">
                <a:solidFill>
                  <a:srgbClr val="FF3300"/>
                </a:solidFill>
              </a:rPr>
              <a:t>غيرُالمجدّ</a:t>
            </a:r>
            <a:r>
              <a:rPr lang="ar-SA" sz="2900" dirty="0" smtClean="0"/>
              <a:t>.</a:t>
            </a:r>
          </a:p>
          <a:p>
            <a:r>
              <a:rPr lang="ar-SA" sz="2900" dirty="0" smtClean="0"/>
              <a:t>الحكم: عدم النجاح، المستثنى منه محذوف، المستثنى: المجد، والأداة: غير.</a:t>
            </a:r>
          </a:p>
          <a:p>
            <a:r>
              <a:rPr lang="ar-SA" sz="2900" dirty="0" smtClean="0"/>
              <a:t>نلاحظ أن أركان الاستثناء كلها لا بد من وجودها ما عدا المستثنى منه الذي قد يحذف أحياناً كما في المثال الأخير.</a:t>
            </a:r>
          </a:p>
          <a:p>
            <a:r>
              <a:rPr lang="ar-SA" sz="2900" dirty="0" err="1" smtClean="0"/>
              <a:t>وللاسثناءِ</a:t>
            </a:r>
            <a:r>
              <a:rPr lang="ar-SA" sz="2900" dirty="0" smtClean="0"/>
              <a:t> ثماني أَدواتٍ، وهي: إلاّ(وهي </a:t>
            </a:r>
            <a:r>
              <a:rPr lang="ar-SA" sz="2900" dirty="0" smtClean="0">
                <a:solidFill>
                  <a:srgbClr val="FF3300"/>
                </a:solidFill>
              </a:rPr>
              <a:t>حرف</a:t>
            </a:r>
            <a:r>
              <a:rPr lang="ar-SA" sz="2900" dirty="0" smtClean="0"/>
              <a:t>) وغيرٌ وسِوى(وهما </a:t>
            </a:r>
            <a:r>
              <a:rPr lang="ar-SA" sz="2900" dirty="0" smtClean="0">
                <a:solidFill>
                  <a:srgbClr val="FF3300"/>
                </a:solidFill>
              </a:rPr>
              <a:t>اسمان</a:t>
            </a:r>
            <a:r>
              <a:rPr lang="ar-SA" sz="2900" dirty="0" smtClean="0"/>
              <a:t>) وخَلا وعَدا وحاشا وليسَ ولا يكونُ (وهي </a:t>
            </a:r>
            <a:r>
              <a:rPr lang="ar-SA" sz="2900" dirty="0" smtClean="0">
                <a:solidFill>
                  <a:srgbClr val="FF3300"/>
                </a:solidFill>
              </a:rPr>
              <a:t>أفعال</a:t>
            </a:r>
            <a:r>
              <a:rPr lang="ar-SA" sz="2900" dirty="0" smtClean="0"/>
              <a:t>).</a:t>
            </a:r>
          </a:p>
          <a:p>
            <a:endParaRPr lang="ar-SA" sz="29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المستثنى</a:t>
            </a:r>
            <a:endParaRPr lang="ar-SA" dirty="0"/>
          </a:p>
        </p:txBody>
      </p:sp>
      <p:sp>
        <p:nvSpPr>
          <p:cNvPr id="3" name="عنصر نائب للمحتوى 2"/>
          <p:cNvSpPr>
            <a:spLocks noGrp="1"/>
          </p:cNvSpPr>
          <p:nvPr>
            <p:ph idx="1"/>
          </p:nvPr>
        </p:nvSpPr>
        <p:spPr/>
        <p:txBody>
          <a:bodyPr/>
          <a:lstStyle/>
          <a:p>
            <a:pPr rtl="1"/>
            <a:r>
              <a:rPr lang="ar-SA" sz="3000" dirty="0" smtClean="0"/>
              <a:t>المُستثنى قسمانِ مُتَّصلٌ ومنقطعٌ.</a:t>
            </a:r>
          </a:p>
          <a:p>
            <a:pPr rtl="1"/>
            <a:r>
              <a:rPr lang="ar-SA" sz="3000" dirty="0" smtClean="0"/>
              <a:t>فالمُتّصلُ ما كان من جنس المُستثنى منه، نحو "جاءَ </a:t>
            </a:r>
            <a:r>
              <a:rPr lang="ar-SA" sz="3000" dirty="0" smtClean="0">
                <a:solidFill>
                  <a:srgbClr val="00B0F0"/>
                </a:solidFill>
              </a:rPr>
              <a:t>المسافرون</a:t>
            </a:r>
            <a:r>
              <a:rPr lang="ar-SA" sz="3000" dirty="0" smtClean="0"/>
              <a:t> إلا </a:t>
            </a:r>
            <a:r>
              <a:rPr lang="ar-SA" sz="3000" dirty="0" smtClean="0">
                <a:solidFill>
                  <a:srgbClr val="FF3300"/>
                </a:solidFill>
              </a:rPr>
              <a:t>سعيداً</a:t>
            </a:r>
            <a:r>
              <a:rPr lang="ar-SA" sz="3000" dirty="0" smtClean="0"/>
              <a:t>” وأثمرت </a:t>
            </a:r>
            <a:r>
              <a:rPr lang="ar-SA" sz="3000" dirty="0" smtClean="0">
                <a:solidFill>
                  <a:srgbClr val="00B0F0"/>
                </a:solidFill>
              </a:rPr>
              <a:t>الأشجارُ</a:t>
            </a:r>
            <a:r>
              <a:rPr lang="ar-SA" sz="3000" dirty="0" smtClean="0"/>
              <a:t> إلا </a:t>
            </a:r>
            <a:r>
              <a:rPr lang="ar-SA" sz="3000" dirty="0" smtClean="0">
                <a:solidFill>
                  <a:srgbClr val="FF3300"/>
                </a:solidFill>
              </a:rPr>
              <a:t>تفاحةً</a:t>
            </a:r>
            <a:r>
              <a:rPr lang="ar-SA" sz="3000" dirty="0" smtClean="0"/>
              <a:t>، وهو الأصل في الاستثناء.</a:t>
            </a:r>
          </a:p>
          <a:p>
            <a:pPr rtl="1"/>
            <a:r>
              <a:rPr lang="ar-SA" sz="3000" dirty="0" smtClean="0"/>
              <a:t>والمُنقطعُ ما ليسَ من جنس ما استثنيَ منه، نحو "احترقت </a:t>
            </a:r>
            <a:r>
              <a:rPr lang="ar-SA" sz="3000" dirty="0" smtClean="0">
                <a:solidFill>
                  <a:srgbClr val="00B0F0"/>
                </a:solidFill>
              </a:rPr>
              <a:t>الدارُ</a:t>
            </a:r>
            <a:r>
              <a:rPr lang="ar-SA" sz="3000" dirty="0" smtClean="0"/>
              <a:t> إلاّ </a:t>
            </a:r>
            <a:r>
              <a:rPr lang="ar-SA" sz="3000" dirty="0" smtClean="0">
                <a:solidFill>
                  <a:srgbClr val="FF3300"/>
                </a:solidFill>
              </a:rPr>
              <a:t>الكتُبَ</a:t>
            </a:r>
            <a:r>
              <a:rPr lang="ar-SA" sz="3000" dirty="0" smtClean="0"/>
              <a:t>” فالكتب شيء مختلف عن الدار، ووصل </a:t>
            </a:r>
            <a:r>
              <a:rPr lang="ar-SA" sz="3000" dirty="0" smtClean="0">
                <a:solidFill>
                  <a:srgbClr val="00B0F0"/>
                </a:solidFill>
              </a:rPr>
              <a:t>المسافرون</a:t>
            </a:r>
            <a:r>
              <a:rPr lang="ar-SA" sz="3000" dirty="0" smtClean="0"/>
              <a:t> إلا أمتعتَهم، فالأمتعة غير المسافرين.</a:t>
            </a:r>
          </a:p>
          <a:p>
            <a:pPr rtl="1"/>
            <a:r>
              <a:rPr lang="ar-SA" sz="3000" dirty="0" smtClean="0"/>
              <a:t>ومنه قول الشاعر:</a:t>
            </a:r>
          </a:p>
          <a:p>
            <a:pPr rtl="1"/>
            <a:r>
              <a:rPr lang="ar-SA" sz="3000" dirty="0" smtClean="0"/>
              <a:t>وبلدةٍ ليس فيها </a:t>
            </a:r>
            <a:r>
              <a:rPr lang="ar-SA" sz="3000" dirty="0" smtClean="0">
                <a:solidFill>
                  <a:srgbClr val="00B0F0"/>
                </a:solidFill>
              </a:rPr>
              <a:t>أنيسُ</a:t>
            </a:r>
            <a:r>
              <a:rPr lang="ar-SA" sz="3000" dirty="0" smtClean="0"/>
              <a:t>....إلا </a:t>
            </a:r>
            <a:r>
              <a:rPr lang="ar-SA" sz="3000" dirty="0" err="1" smtClean="0">
                <a:solidFill>
                  <a:srgbClr val="FF3300"/>
                </a:solidFill>
              </a:rPr>
              <a:t>اليعافيرُ</a:t>
            </a:r>
            <a:r>
              <a:rPr lang="ar-SA" sz="3000" dirty="0" smtClean="0"/>
              <a:t> وإلا العيسُ</a:t>
            </a:r>
          </a:p>
          <a:p>
            <a:pPr rtl="1"/>
            <a:r>
              <a:rPr lang="ar-SA" sz="3000" dirty="0" err="1" smtClean="0"/>
              <a:t>اليعافير</a:t>
            </a:r>
            <a:r>
              <a:rPr lang="ar-SA" sz="3000" dirty="0" smtClean="0"/>
              <a:t>: أبناء البقر الوحشي، والعيس: الإبل</a:t>
            </a:r>
            <a:endParaRPr lang="ar-SA" sz="3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الاستثناء </a:t>
            </a:r>
            <a:r>
              <a:rPr lang="ar-SA" dirty="0" err="1" smtClean="0"/>
              <a:t>بـ</a:t>
            </a:r>
            <a:r>
              <a:rPr lang="ar-SA" dirty="0" smtClean="0"/>
              <a:t>(إلا)المتصل </a:t>
            </a:r>
            <a:r>
              <a:rPr lang="ar-SA" dirty="0" smtClean="0"/>
              <a:t>(حالاته)</a:t>
            </a:r>
            <a:endParaRPr lang="ar-SA" dirty="0"/>
          </a:p>
        </p:txBody>
      </p:sp>
      <p:sp>
        <p:nvSpPr>
          <p:cNvPr id="3" name="عنصر نائب للمحتوى 2"/>
          <p:cNvSpPr>
            <a:spLocks noGrp="1"/>
          </p:cNvSpPr>
          <p:nvPr>
            <p:ph idx="1"/>
          </p:nvPr>
        </p:nvSpPr>
        <p:spPr>
          <a:xfrm>
            <a:off x="495300" y="1371600"/>
            <a:ext cx="8915400" cy="4800600"/>
          </a:xfrm>
        </p:spPr>
        <p:txBody>
          <a:bodyPr/>
          <a:lstStyle/>
          <a:p>
            <a:pPr rtl="1"/>
            <a:r>
              <a:rPr lang="ar-SA" sz="2900" dirty="0" smtClean="0"/>
              <a:t> للاستثناء المتصل ثلاثة أنواع وفي كل نوع يكون للمستثنى حكم مختلف:</a:t>
            </a:r>
          </a:p>
          <a:p>
            <a:pPr rtl="1"/>
            <a:r>
              <a:rPr lang="ar-SA" sz="2900" dirty="0" smtClean="0"/>
              <a:t>1- الاستثناء التام المثبت.</a:t>
            </a:r>
          </a:p>
          <a:p>
            <a:pPr rtl="1"/>
            <a:r>
              <a:rPr lang="ar-SA" sz="2900" dirty="0" smtClean="0"/>
              <a:t> وهو </a:t>
            </a:r>
            <a:r>
              <a:rPr lang="ar-SA" sz="2900" dirty="0" smtClean="0">
                <a:solidFill>
                  <a:srgbClr val="FF3300"/>
                </a:solidFill>
              </a:rPr>
              <a:t>تام</a:t>
            </a:r>
            <a:r>
              <a:rPr lang="ar-SA" sz="2900" dirty="0" smtClean="0"/>
              <a:t> لوجود المستثنى منه في الجملة، أي أن أركانه مكتملة، </a:t>
            </a:r>
            <a:r>
              <a:rPr lang="ar-SA" sz="2900" dirty="0" smtClean="0">
                <a:solidFill>
                  <a:srgbClr val="FF3300"/>
                </a:solidFill>
              </a:rPr>
              <a:t>ومثبت</a:t>
            </a:r>
            <a:r>
              <a:rPr lang="ar-SA" sz="2900" dirty="0" smtClean="0"/>
              <a:t> لأنه لم يسبق بنفي، إذاً هو الاستثناء الذي ذكر فيه المستثنى منه ولم يسبق بنفي، وهنا قد يتأخر المستثنى وقد يتقدم، فالأولُ نحو "ينجحُ التلاميذُ إلا الكسولَ"، والثاني نحو "ينجحُ إلاّ الكسولَ التلاميذُ” وفي الحالتين يكون المستثنى واجب النصب، فالكسول: مستثنى منصوب وعلامة نصبه الفتحة. ومنه قوله تعالى:</a:t>
            </a:r>
            <a:r>
              <a:rPr lang="ar-SA" sz="2800" dirty="0" smtClean="0"/>
              <a:t> (ثُمَّ تَوَلَّيْتُمْ إِلَّا قَلِيلًا مِنْكُمْ) المستثنى منه (ضمير الجماعة (تم) والمستثنى: قليلاً)</a:t>
            </a:r>
          </a:p>
          <a:p>
            <a:pPr rtl="1"/>
            <a:r>
              <a:rPr lang="ar-SA" sz="2800" dirty="0" smtClean="0"/>
              <a:t>توليتم: فعل وفاعل، إلا: أداة استثناء أو حرف استثناء، قليلاً: مستثنى منصوب.</a:t>
            </a:r>
            <a:endParaRPr lang="ar-SA" sz="29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الاستثناء المتصل</a:t>
            </a:r>
            <a:endParaRPr lang="ar-SA" dirty="0"/>
          </a:p>
        </p:txBody>
      </p:sp>
      <p:sp>
        <p:nvSpPr>
          <p:cNvPr id="3" name="عنصر نائب للمحتوى 2"/>
          <p:cNvSpPr>
            <a:spLocks noGrp="1"/>
          </p:cNvSpPr>
          <p:nvPr>
            <p:ph idx="1"/>
          </p:nvPr>
        </p:nvSpPr>
        <p:spPr/>
        <p:txBody>
          <a:bodyPr/>
          <a:lstStyle/>
          <a:p>
            <a:pPr rtl="1"/>
            <a:r>
              <a:rPr lang="ar-SA" sz="2900" dirty="0" smtClean="0"/>
              <a:t>2- الاستثناء التام المنفي، وهو ما كان فيه المستثنى منه موجوداً، والجملة مسبوقة بنفي أو نهي، وقد يكون النفي بالأداة أو بالمعنى</a:t>
            </a:r>
          </a:p>
          <a:p>
            <a:pPr rtl="1"/>
            <a:r>
              <a:rPr lang="ar-SA" sz="2900" dirty="0" smtClean="0"/>
              <a:t>وفي هذه الحالة يجوز في المستثنى </a:t>
            </a:r>
            <a:r>
              <a:rPr lang="ar-SA" sz="2900" dirty="0" err="1" smtClean="0"/>
              <a:t>بإلاّ</a:t>
            </a:r>
            <a:r>
              <a:rPr lang="ar-SA" sz="2900" dirty="0" smtClean="0"/>
              <a:t> الوجهان - جَعلُهُ بَدَلاً من المستثنى منه. ونصبُهُ بالاّ - إن وقعَ بعدَ المستثنى منه نحو "ما جاءَ القومُ إلاّ علي، وإلا علياً”. عليّ: بدل من القوم مرفوع وعلامة رفعه الضمة، وإذا قلنا: علياً، فهو مستثنى منصوب وعلامة نصبه الفتحة.</a:t>
            </a:r>
          </a:p>
          <a:p>
            <a:pPr rtl="1"/>
            <a:r>
              <a:rPr lang="ar-SA" sz="2900" dirty="0" smtClean="0"/>
              <a:t>وتقولُ في شِبه النفي "لا يَقمْ أحدٌ إلاّ </a:t>
            </a:r>
            <a:r>
              <a:rPr lang="ar-SA" sz="2900" dirty="0" smtClean="0">
                <a:solidFill>
                  <a:srgbClr val="FF3300"/>
                </a:solidFill>
              </a:rPr>
              <a:t>سعيدٌ</a:t>
            </a:r>
            <a:r>
              <a:rPr lang="ar-SA" sz="2900" dirty="0" smtClean="0"/>
              <a:t>، وإلا </a:t>
            </a:r>
            <a:r>
              <a:rPr lang="ar-SA" sz="2900" dirty="0" smtClean="0">
                <a:solidFill>
                  <a:srgbClr val="FF3300"/>
                </a:solidFill>
              </a:rPr>
              <a:t>سعيداً</a:t>
            </a:r>
            <a:r>
              <a:rPr lang="ar-SA" sz="2900" dirty="0" smtClean="0"/>
              <a:t>. وهل فعلَ هذا أحدٌ إلا </a:t>
            </a:r>
            <a:r>
              <a:rPr lang="ar-SA" sz="2900" dirty="0" smtClean="0">
                <a:solidFill>
                  <a:srgbClr val="FF3300"/>
                </a:solidFill>
              </a:rPr>
              <a:t>أنت</a:t>
            </a:r>
            <a:r>
              <a:rPr lang="ar-SA" sz="2900" dirty="0" smtClean="0"/>
              <a:t>، وإلا </a:t>
            </a:r>
            <a:r>
              <a:rPr lang="ar-SA" sz="2900" dirty="0" smtClean="0">
                <a:solidFill>
                  <a:srgbClr val="FF3300"/>
                </a:solidFill>
              </a:rPr>
              <a:t>إياك</a:t>
            </a:r>
            <a:r>
              <a:rPr lang="ar-SA" sz="2900" dirty="0" smtClean="0"/>
              <a:t>". ومنه قوله تعالى (ولا يَلتفتْ منكم أحدٌ إلا امرأتَكَ). بالنصب على الاستثناء"وقُرئَ إلا امرأتُكَ"، بالرفع على </a:t>
            </a:r>
            <a:r>
              <a:rPr lang="ar-SA" sz="2900" dirty="0" err="1" smtClean="0"/>
              <a:t>البدلية</a:t>
            </a:r>
            <a:r>
              <a:rPr lang="ar-SA" sz="2900" dirty="0" smtClean="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التام المنفي</a:t>
            </a:r>
            <a:endParaRPr lang="ar-SA" dirty="0"/>
          </a:p>
        </p:txBody>
      </p:sp>
      <p:sp>
        <p:nvSpPr>
          <p:cNvPr id="3" name="عنصر نائب للمحتوى 2"/>
          <p:cNvSpPr>
            <a:spLocks noGrp="1"/>
          </p:cNvSpPr>
          <p:nvPr>
            <p:ph idx="1"/>
          </p:nvPr>
        </p:nvSpPr>
        <p:spPr/>
        <p:txBody>
          <a:bodyPr/>
          <a:lstStyle/>
          <a:p>
            <a:pPr rtl="1"/>
            <a:r>
              <a:rPr lang="ar-SA" dirty="0" smtClean="0"/>
              <a:t>ومن أمثلة </a:t>
            </a:r>
            <a:r>
              <a:rPr lang="ar-SA" dirty="0" err="1" smtClean="0"/>
              <a:t>البدليّةِ</a:t>
            </a:r>
            <a:r>
              <a:rPr lang="ar-SA" dirty="0" smtClean="0"/>
              <a:t>، والكلامُ منفيٌّ، قولُهُ تعالى (ما فعلوهُ إلاَّ قليلٌ منهم)، وقرئَ "إلاّ قليلاً" بالنصب بالاّ، وقولُهُ (لا إله إلاّ اللهُ)، وقوله (ما من إله إلاّ إلهٌ واحدٌ)، وقوله (ما من إلهٍ إلاّ اللهُ).</a:t>
            </a:r>
          </a:p>
          <a:p>
            <a:pPr rtl="1"/>
            <a:r>
              <a:rPr lang="ar-SA" dirty="0" smtClean="0"/>
              <a:t>ومن أمثلتها، والكلامُ شِبهُ منفي، لأنهُ استفهامٌ إنكاري، قولهُ تعالى: (ومَن يغفرُ الذُّنوبَ إِلاّ اللهُ)، وقولهُ (ومَن يقنَطُ من رحمةِ ربهِ إلاّ الضّالون).</a:t>
            </a:r>
          </a:p>
          <a:p>
            <a:pPr rtl="1"/>
            <a:r>
              <a:rPr lang="ar-SA" dirty="0" smtClean="0"/>
              <a:t>فإذا جعلته بدلاً فهو بدل من المستثنى منه ولا تنس أن البدل يتبع المبدل منه إعرابه رفعاً ونصباً وجراً.</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التام المنفي</a:t>
            </a:r>
            <a:endParaRPr lang="ar-SA" dirty="0"/>
          </a:p>
        </p:txBody>
      </p:sp>
      <p:sp>
        <p:nvSpPr>
          <p:cNvPr id="3" name="عنصر نائب للمحتوى 2"/>
          <p:cNvSpPr>
            <a:spLocks noGrp="1"/>
          </p:cNvSpPr>
          <p:nvPr>
            <p:ph idx="1"/>
          </p:nvPr>
        </p:nvSpPr>
        <p:spPr/>
        <p:txBody>
          <a:bodyPr/>
          <a:lstStyle/>
          <a:p>
            <a:pPr rtl="1"/>
            <a:r>
              <a:rPr lang="ar-SA" dirty="0" smtClean="0"/>
              <a:t>وفي هذا النوع من الاستثناء(التام المنفي) إذا تقدم المستثنى على المستثنى منه وجب نصبه ولم تجز </a:t>
            </a:r>
            <a:r>
              <a:rPr lang="ar-SA" dirty="0" err="1" smtClean="0"/>
              <a:t>البدلية</a:t>
            </a:r>
            <a:r>
              <a:rPr lang="ar-SA" dirty="0" smtClean="0"/>
              <a:t>، نحو ما جاء إلا علياً من الطلاب، ومنه قول الشاعر:</a:t>
            </a:r>
          </a:p>
          <a:p>
            <a:pPr rtl="1"/>
            <a:r>
              <a:rPr lang="ar-SA" dirty="0" smtClean="0"/>
              <a:t>ومالي إلا آلَ أحمدَ شيعةٌ...ومالي إلا مذهبَ الحقِّ مذهب</a:t>
            </a:r>
          </a:p>
          <a:p>
            <a:pPr rtl="1"/>
            <a:r>
              <a:rPr lang="ar-SA" dirty="0" smtClean="0"/>
              <a:t>ما: حرف نفي، لي: شبه الجملة في محل رفع خبر مقدم، إلا حرف استثناء، ألَ: مستثنى منصوب وعلامة نصبه الفتحة، وهو مضاف، أحمد مضاف إليه </a:t>
            </a:r>
            <a:r>
              <a:rPr lang="ar-SA" dirty="0" err="1" smtClean="0"/>
              <a:t>محجرور</a:t>
            </a:r>
            <a:r>
              <a:rPr lang="ar-SA" dirty="0" smtClean="0"/>
              <a:t> وعلامة جره الفتحة لأنه ممنوع من الصرف، شيعةٌ: مبتدأ مؤخر مرفوع وعلامة رفعه الضمة. والشيء نفسه يقال في الشطر الثاني.</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الناقص المنفي</a:t>
            </a:r>
            <a:endParaRPr lang="ar-SA" dirty="0"/>
          </a:p>
        </p:txBody>
      </p:sp>
      <p:sp>
        <p:nvSpPr>
          <p:cNvPr id="3" name="عنصر نائب للمحتوى 2"/>
          <p:cNvSpPr>
            <a:spLocks noGrp="1"/>
          </p:cNvSpPr>
          <p:nvPr>
            <p:ph idx="1"/>
          </p:nvPr>
        </p:nvSpPr>
        <p:spPr/>
        <p:txBody>
          <a:bodyPr/>
          <a:lstStyle/>
          <a:p>
            <a:pPr rtl="1"/>
            <a:r>
              <a:rPr lang="ar-SA" sz="2900" dirty="0" smtClean="0"/>
              <a:t>3- الاستثناء الناقص المنفي (المفرّغ) وهو ما كان فيه المستثنى منه غير موجود وسبقت الجملة بنفي وهنا يعرب المستثنى حسب موقعه من الجملة وتكون (إلا) أداة حصر لا استثناء، ويسمى المفرغ لأنه يتفرَّعُ ما قبلَ "إلا" للعملِ فيما بعدَها، كما لو كانت "إلا" غيرَ موجودةٍ. ويجبُ حينئذٍ أن يكون الكلامُ منفيّاً أو شِبهَ منفيٍّ، نحو "ما جاءَ إلا عليٌّ (علي: فاعل) ما رأيتُ إلا عليّاً (علياً مفعول به)، ما مررتُ إلا بعليّ (اسم مجرور بالباء)" ومنه في النهي قوله تعالى: (ولا تَقولوا على الله إلا الحقّ) فالحق: مفعول به، وقولهُ (ولا تُجادلوا أهلَ الكتابِ إلا بالتي هيَ أحسن) شبه الجملة (بالتي) في محل نصب حال. ومنه في الاستفهامِ قولُه سبحانهُ "فَهَلْ يَهلِكُ إلا القومُ الفاسقون".القوم: فاعل.</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إعراب إلا</a:t>
            </a:r>
            <a:endParaRPr lang="ar-SA" dirty="0"/>
          </a:p>
        </p:txBody>
      </p:sp>
      <p:sp>
        <p:nvSpPr>
          <p:cNvPr id="3" name="عنصر نائب للمحتوى 2"/>
          <p:cNvSpPr>
            <a:spLocks noGrp="1"/>
          </p:cNvSpPr>
          <p:nvPr>
            <p:ph idx="1"/>
          </p:nvPr>
        </p:nvSpPr>
        <p:spPr>
          <a:xfrm>
            <a:off x="495300" y="1371600"/>
            <a:ext cx="8915400" cy="4876800"/>
          </a:xfrm>
        </p:spPr>
        <p:txBody>
          <a:bodyPr/>
          <a:lstStyle/>
          <a:p>
            <a:pPr rtl="1"/>
            <a:r>
              <a:rPr lang="ar-SA" sz="2700" dirty="0" smtClean="0"/>
              <a:t>وقد يكونُ النفيُ معنويّاً، كقولهِ تعالى (ويأبى الله إلا أن يُتِمَّ نورَهُ)، لأنَّ معنى يأبى لا يريدُ.</a:t>
            </a:r>
          </a:p>
          <a:p>
            <a:pPr rtl="1"/>
            <a:r>
              <a:rPr lang="ar-SA" sz="2700" dirty="0" smtClean="0"/>
              <a:t>انتبه إلى أن (إلا) في النوعين الأوليين تعرب أداة استثناء وفي هذا النوع تعرب أداة حصر.</a:t>
            </a:r>
          </a:p>
          <a:p>
            <a:pPr rtl="1"/>
            <a:r>
              <a:rPr lang="ar-SA" sz="2700" dirty="0" smtClean="0"/>
              <a:t>وإذا تَكرَّرت "إلا”  بحيث يصحُّ حذفُها، كانت توكيداً لفظياً، نحو "ما جاءَ إلا زهيرٌ وإلا أُسامةُ"، وإذا جاءت بعد واوَ العطف، أو تلاها بَدَل ممّا قبلَها - كانت زائدةً لتوكيد الاستثناء، غيرَ مُؤثرة فيما بعدَها، نحو "ما جاءَ إلا أبوكَ إلا خالدٌ". وقد اجتمع البدل والعطف في قوله:</a:t>
            </a:r>
          </a:p>
          <a:p>
            <a:pPr rtl="1"/>
            <a:r>
              <a:rPr lang="ar-SA" sz="2700" dirty="0" smtClean="0"/>
              <a:t>مَالَكَ مِنْ شَيْخِكَ إِلاَّ عَمَلُهُ ... إلاَّ </a:t>
            </a:r>
            <a:r>
              <a:rPr lang="ar-SA" sz="2700" dirty="0" err="1" smtClean="0"/>
              <a:t>رَسِيمُهُ</a:t>
            </a:r>
            <a:r>
              <a:rPr lang="ar-SA" sz="2700" dirty="0" smtClean="0"/>
              <a:t> وَإِلاَّ رَمَلُهُ</a:t>
            </a:r>
          </a:p>
          <a:p>
            <a:pPr rtl="1"/>
            <a:r>
              <a:rPr lang="ar-SA" sz="2700" dirty="0" smtClean="0"/>
              <a:t>عمله: مبتدأ مرفوع، </a:t>
            </a:r>
            <a:r>
              <a:rPr lang="ar-SA" sz="2700" dirty="0" err="1" smtClean="0"/>
              <a:t>رسيمه</a:t>
            </a:r>
            <a:r>
              <a:rPr lang="ar-SA" sz="2700" dirty="0" smtClean="0"/>
              <a:t> بدل من عمله مرفوع، الواو للعطف وإلا زائدة ورمله </a:t>
            </a:r>
            <a:r>
              <a:rPr lang="ar-SA" sz="2700" dirty="0" err="1" smtClean="0"/>
              <a:t>معطوف</a:t>
            </a:r>
            <a:r>
              <a:rPr lang="ar-SA" sz="2700" dirty="0" smtClean="0"/>
              <a:t> على </a:t>
            </a:r>
            <a:r>
              <a:rPr lang="ar-SA" sz="2700" dirty="0" err="1" smtClean="0"/>
              <a:t>رسيمه</a:t>
            </a:r>
            <a:r>
              <a:rPr lang="ar-SA" sz="2700" dirty="0" smtClean="0"/>
              <a:t>.</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تكرار إلا</a:t>
            </a:r>
            <a:endParaRPr lang="ar-SA" dirty="0"/>
          </a:p>
        </p:txBody>
      </p:sp>
      <p:sp>
        <p:nvSpPr>
          <p:cNvPr id="3" name="عنصر نائب للمحتوى 2"/>
          <p:cNvSpPr>
            <a:spLocks noGrp="1"/>
          </p:cNvSpPr>
          <p:nvPr>
            <p:ph idx="1"/>
          </p:nvPr>
        </p:nvSpPr>
        <p:spPr/>
        <p:txBody>
          <a:bodyPr/>
          <a:lstStyle/>
          <a:p>
            <a:pPr rtl="1"/>
            <a:r>
              <a:rPr lang="ar-SA" dirty="0" smtClean="0"/>
              <a:t>وإن تكرَّرت لغير التوكيد - بحيثُ لا يصحُّ حذفُها - فالكلام على ثلاثةِ أَوجُهٍ:</a:t>
            </a:r>
          </a:p>
          <a:p>
            <a:pPr rtl="1"/>
            <a:r>
              <a:rPr lang="ar-SA" dirty="0" smtClean="0"/>
              <a:t>1- أن يحذَف المستثنى منه (يكون الاستثناء مفرغاً)، فتَجعل واحداً من المستثنَيات معمولاً للعامل وتَنصب ما عداه. تقولُ "ما جاءَ، إلا سعيدٌ، إلا خالداً، إلا إبراهيم". والأوْلى تسليطُ العامل على الأول ونصبُ ما عداهُ، كما ترَى. ولك أن تَنصبَ الأولَ وترفعَ واحداً مما بعدَهُ.</a:t>
            </a:r>
          </a:p>
          <a:p>
            <a:pPr rtl="1"/>
            <a:r>
              <a:rPr lang="ar-SA" dirty="0" smtClean="0"/>
              <a:t>2- أن يُذكرَ المستثنى منهُ، والكلامُ مثبتٌ، فتنصبُ الجمع على الاستثناء نحو "جاء القومُ إلا سعيداً، إلا خالداً، إلا إبراهيم".</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تكرار إلا</a:t>
            </a:r>
            <a:endParaRPr lang="ar-SA" dirty="0"/>
          </a:p>
        </p:txBody>
      </p:sp>
      <p:sp>
        <p:nvSpPr>
          <p:cNvPr id="3" name="عنصر نائب للمحتوى 2"/>
          <p:cNvSpPr>
            <a:spLocks noGrp="1"/>
          </p:cNvSpPr>
          <p:nvPr>
            <p:ph idx="1"/>
          </p:nvPr>
        </p:nvSpPr>
        <p:spPr/>
        <p:txBody>
          <a:bodyPr/>
          <a:lstStyle/>
          <a:p>
            <a:pPr rtl="1"/>
            <a:r>
              <a:rPr lang="ar-SA" dirty="0" smtClean="0"/>
              <a:t>3- أن يُذكر المستثنى منه، والكلامُ منفي، فان تقدمت المستثنيات، وجب نصبُها كلُّها، نحو "ما جاءَ إلا خالداً، إلا سعيداً، إلا ابراهيمَ أحدٌ".</a:t>
            </a:r>
          </a:p>
          <a:p>
            <a:pPr rtl="1"/>
            <a:r>
              <a:rPr lang="ar-SA" dirty="0" smtClean="0"/>
              <a:t>وإن تأخرت، أبدلتَ واحداً من المستثنى منه، ونصبتَ الباقي على الاستثناء. والأوْلى إبدالُ الأولِ ونصبُ الباقي، نحو "ما جاءَ </a:t>
            </a:r>
            <a:r>
              <a:rPr lang="ar-SA" dirty="0" smtClean="0"/>
              <a:t>القومُ </a:t>
            </a:r>
            <a:r>
              <a:rPr lang="ar-SA" smtClean="0"/>
              <a:t>إلا سعيدٌ </a:t>
            </a:r>
            <a:r>
              <a:rPr lang="ar-SA" dirty="0" smtClean="0"/>
              <a:t>إلا خالداً، إلا إبراهيمَ".</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حُكُم المُستثْنى </a:t>
            </a:r>
            <a:r>
              <a:rPr lang="ar-SA" dirty="0" err="1" smtClean="0"/>
              <a:t>بِإِلاَّ</a:t>
            </a:r>
            <a:r>
              <a:rPr lang="ar-SA" dirty="0" smtClean="0"/>
              <a:t> المُنْقَطِعِ</a:t>
            </a:r>
            <a:endParaRPr lang="ar-SA" dirty="0"/>
          </a:p>
        </p:txBody>
      </p:sp>
      <p:sp>
        <p:nvSpPr>
          <p:cNvPr id="3" name="عنصر نائب للمحتوى 2"/>
          <p:cNvSpPr>
            <a:spLocks noGrp="1"/>
          </p:cNvSpPr>
          <p:nvPr>
            <p:ph idx="1"/>
          </p:nvPr>
        </p:nvSpPr>
        <p:spPr/>
        <p:txBody>
          <a:bodyPr/>
          <a:lstStyle/>
          <a:p>
            <a:pPr rtl="1"/>
            <a:r>
              <a:rPr lang="ar-SA" dirty="0" smtClean="0"/>
              <a:t>تكلمنا فيما مضى عن حكم المستثنى إذا كان الاستثناء متصلاً أي أن المستثنى من جنس المستثنى منه، فإن كان المُستثنى </a:t>
            </a:r>
            <a:r>
              <a:rPr lang="ar-SA" dirty="0" err="1" smtClean="0"/>
              <a:t>بإلا</a:t>
            </a:r>
            <a:r>
              <a:rPr lang="ar-SA" dirty="0" smtClean="0"/>
              <a:t> منقطعاً، فليس فيه إلا النصبُ بالا، أي أنه واجب النصب سواءٌ أتقدَّمَ على المستثنى منه أم تأخر عنه، وسواءٌ أكان الكلام مُوجَباً أم منفياً، نحو "جاءَ المسافرونَ إلا أمتعتَهم. جاءَ إلا أمتعتَهمُ المسافرون. ما جاءَ المسافرون إلا أمتعتَهم".</a:t>
            </a:r>
          </a:p>
          <a:p>
            <a:pPr rtl="1"/>
            <a:r>
              <a:rPr lang="ar-SA" dirty="0" smtClean="0"/>
              <a:t>ومن الاستثناء المُنقطع قولهُ تعالى: (ما لهم به من علمٍ، إلا اتباعَ الظنّ)، وقوله: (وما لأحدٍ عندَهُ من نِعمةٍ تُجزى، إلا ابتغاءَ وجهِ ربهِ الأعلى).</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الاستثناء المنقطع</a:t>
            </a:r>
            <a:endParaRPr lang="ar-SA" dirty="0"/>
          </a:p>
        </p:txBody>
      </p:sp>
      <p:sp>
        <p:nvSpPr>
          <p:cNvPr id="3" name="عنصر نائب للمحتوى 2"/>
          <p:cNvSpPr>
            <a:spLocks noGrp="1"/>
          </p:cNvSpPr>
          <p:nvPr>
            <p:ph idx="1"/>
          </p:nvPr>
        </p:nvSpPr>
        <p:spPr/>
        <p:txBody>
          <a:bodyPr/>
          <a:lstStyle/>
          <a:p>
            <a:pPr rtl="1"/>
            <a:r>
              <a:rPr lang="ar-SA" sz="2900" dirty="0" smtClean="0"/>
              <a:t>على أن بعض العرب كانت تجعل المستثنى المنقطع بدلاً مما قبله في الاستثناء المنقطع المنفي. فيجيزون "ما جاءَ المسافرونَ إلا أمتعتُهم"، لأنك لو قلتَ "ما جاءَ إلا أمتعةُ المسافرين"، لَصَحَّ. وعليه قولُ الشاعر</a:t>
            </a:r>
          </a:p>
          <a:p>
            <a:pPr rtl="1"/>
            <a:r>
              <a:rPr lang="ar-SA" sz="2900" dirty="0" smtClean="0"/>
              <a:t>وبَلْدةٍ لَيْسَ </a:t>
            </a:r>
            <a:r>
              <a:rPr lang="ar-SA" sz="2900" dirty="0" err="1" smtClean="0"/>
              <a:t>بِها</a:t>
            </a:r>
            <a:r>
              <a:rPr lang="ar-SA" sz="2900" dirty="0" smtClean="0"/>
              <a:t> أَنيسُ ... إِلاَّ الْيَعافِيرُ، وإِلاَّ العِيسُ</a:t>
            </a:r>
          </a:p>
          <a:p>
            <a:pPr rtl="1"/>
            <a:r>
              <a:rPr lang="ar-SA" sz="2900" dirty="0" smtClean="0"/>
              <a:t>وقول الآخر</a:t>
            </a:r>
          </a:p>
          <a:p>
            <a:pPr rtl="1"/>
            <a:r>
              <a:rPr lang="ar-SA" sz="2900" dirty="0" smtClean="0"/>
              <a:t>عَشِيَّةَ لا تُغْنِي الرِّياحُ مَكانَها... ولا النَّبْلُ، إِلاَّ </a:t>
            </a:r>
            <a:r>
              <a:rPr lang="ar-SA" sz="2900" dirty="0" err="1" smtClean="0"/>
              <a:t>المَشْرِفيُّ</a:t>
            </a:r>
            <a:r>
              <a:rPr lang="ar-SA" sz="2900" dirty="0" smtClean="0"/>
              <a:t> المُصَمِّمُ</a:t>
            </a:r>
          </a:p>
          <a:p>
            <a:pPr rtl="1"/>
            <a:r>
              <a:rPr lang="ar-SA" sz="2900" dirty="0" smtClean="0"/>
              <a:t>وقول غيره</a:t>
            </a:r>
          </a:p>
          <a:p>
            <a:pPr rtl="1"/>
            <a:r>
              <a:rPr lang="ar-SA" sz="2900" dirty="0" smtClean="0"/>
              <a:t>*وَبِنتَ كِرامٍ قد نَكحْنا، ولم يَكُنْ... لَنا خاطِبٌ إلا السِّنانُ وعامِلُهُ</a:t>
            </a:r>
          </a:p>
          <a:p>
            <a:pPr rtl="1"/>
            <a:endParaRPr lang="ar-SA" dirty="0" smtClean="0"/>
          </a:p>
          <a:p>
            <a:pPr rtl="1"/>
            <a:endParaRPr lang="ar-SA" dirty="0" smtClean="0"/>
          </a:p>
          <a:p>
            <a:endParaRPr lang="ar-SA" dirty="0" smtClean="0"/>
          </a:p>
          <a:p>
            <a:endParaRPr lang="ar-SA" dirty="0" smtClean="0"/>
          </a:p>
          <a:p>
            <a:endParaRPr lang="ar-SA" dirty="0" smtClean="0"/>
          </a:p>
          <a:p>
            <a:endParaRPr lang="ar-SA" dirty="0" smtClean="0"/>
          </a:p>
          <a:p>
            <a:endParaRPr lang="ar-SA" dirty="0" smtClean="0"/>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"إلاَّ" بِمَعْنى "غَيْر"</a:t>
            </a:r>
            <a:br>
              <a:rPr lang="ar-SA" dirty="0" smtClean="0"/>
            </a:br>
            <a:endParaRPr lang="ar-SA" dirty="0"/>
          </a:p>
        </p:txBody>
      </p:sp>
      <p:sp>
        <p:nvSpPr>
          <p:cNvPr id="3" name="عنصر نائب للمحتوى 2"/>
          <p:cNvSpPr>
            <a:spLocks noGrp="1"/>
          </p:cNvSpPr>
          <p:nvPr>
            <p:ph idx="1"/>
          </p:nvPr>
        </p:nvSpPr>
        <p:spPr/>
        <p:txBody>
          <a:bodyPr/>
          <a:lstStyle/>
          <a:p>
            <a:pPr rtl="1"/>
            <a:r>
              <a:rPr lang="ar-SA" dirty="0" smtClean="0"/>
              <a:t>الأصلُ في "إلاّ" أن تكونَ للاستثناء، وفي "غير" أن تكون وصفاً. ثمَّ قد تُحمَلُ إحداهما على الأخرى، فَيوصَفُ </a:t>
            </a:r>
            <a:r>
              <a:rPr lang="ar-SA" dirty="0" err="1" smtClean="0"/>
              <a:t>بإلاّ</a:t>
            </a:r>
            <a:r>
              <a:rPr lang="ar-SA" dirty="0" smtClean="0"/>
              <a:t>، ويُستثنى بغير.</a:t>
            </a:r>
          </a:p>
          <a:p>
            <a:pPr rtl="1"/>
            <a:r>
              <a:rPr lang="ar-SA" dirty="0" smtClean="0"/>
              <a:t>فان كانت "إلا" بمعنى "غير"، وقعت هي وما بعدَها صفةً لما قبلها، (وذلك حيثُ لا يُرادُ بها الاستثناءُ، وإنما يُرادُ بها وصفُ ما قبلَها بما يُغاير ما بعدَها)، ومن ذلك حديثُ "الناسُ هلَكَى إلا العالِمونَ، والعالِمونَ هَلكَى إلا العامِلونَ، والعاملونَ هلكى إلاّ المخلصون"، أي "الناسُ غيرُ العالمينَ هَلكى، والعالمونَ غيرُ العاملين هلكى، والعاملونَ غيرُ المخلصينَ هَلكى" ولو أراد الاستثناءَ لنصبَ ما بعدَ "إلا" لأنهُ في كلام تامٍّ مُوجَبٍ.</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إلا بمعنى غير</a:t>
            </a:r>
            <a:endParaRPr lang="ar-SA" dirty="0"/>
          </a:p>
        </p:txBody>
      </p:sp>
      <p:sp>
        <p:nvSpPr>
          <p:cNvPr id="3" name="عنصر نائب للمحتوى 2"/>
          <p:cNvSpPr>
            <a:spLocks noGrp="1"/>
          </p:cNvSpPr>
          <p:nvPr>
            <p:ph idx="1"/>
          </p:nvPr>
        </p:nvSpPr>
        <p:spPr/>
        <p:txBody>
          <a:bodyPr/>
          <a:lstStyle/>
          <a:p>
            <a:pPr rtl="1"/>
            <a:r>
              <a:rPr lang="ar-SA" dirty="0" smtClean="0"/>
              <a:t>وقد يصحُّ الاستثناءُ كهذا الحديث، وقد ولا يصحُّ، فيتعيّن أن تكونَ "إلا" بمعنى "غير"، كقوله تعالى: (لو كان فيهما آلهةٌ إلا اللهُ لفسدتا). فإلا وما بعدَها صفةٌ لآلهَة، لأنَّ المُرادَ من الآية نفي الآلهةٌ المتعدِّدةِ وإثبات </a:t>
            </a:r>
            <a:r>
              <a:rPr lang="ar-SA" dirty="0" err="1" smtClean="0"/>
              <a:t>الآلهِ</a:t>
            </a:r>
            <a:r>
              <a:rPr lang="ar-SA" dirty="0" smtClean="0"/>
              <a:t> الواحد الفرد. ولا يصحُّ الاستثناءُ بالنصب، لأنَّ المعنى حينئذٍ يكون "لو كان فيهما آلهةٌ، ليس فيهمُ اللهُ لفسدتا". وذلك يقتضي أنه لو كان فيهما آلهةٌ، فيهمُ الله، لم تَفسْدا، وهذا ظاهرُ الفسادِ. وهذا كما تقولُ "لو جاءَ القوم إلا خالداً لأخفقوا" أي لو جاءُوا مستثنًى منهم خالدٌ - بمعنى أنه ليس بينهم - لأخفقوا. فهم لم يُخفقوا لأنَّ بينهم خالداً. </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تذكّر</a:t>
            </a:r>
            <a:endParaRPr lang="ar-SA" dirty="0"/>
          </a:p>
        </p:txBody>
      </p:sp>
      <p:sp>
        <p:nvSpPr>
          <p:cNvPr id="3" name="عنصر نائب للمحتوى 2"/>
          <p:cNvSpPr>
            <a:spLocks noGrp="1"/>
          </p:cNvSpPr>
          <p:nvPr>
            <p:ph idx="1"/>
          </p:nvPr>
        </p:nvSpPr>
        <p:spPr/>
        <p:txBody>
          <a:bodyPr/>
          <a:lstStyle/>
          <a:p>
            <a:r>
              <a:rPr lang="ar-SA" dirty="0" smtClean="0"/>
              <a:t>بيان أركان جملة الاستثناء لا يعني إعراباً.</a:t>
            </a:r>
          </a:p>
          <a:p>
            <a:r>
              <a:rPr lang="ar-SA" dirty="0" smtClean="0"/>
              <a:t>بين أركان الاستثناء في الجملة التالية ثم أعربها:“ زرعت الأرض زيتوناً إلا دونماً“</a:t>
            </a:r>
          </a:p>
          <a:p>
            <a:r>
              <a:rPr lang="ar-SA" dirty="0" smtClean="0"/>
              <a:t>الأركان: المستثنى منه: الأرض، المستثنى: دونماً، الحكم: الزراعة، الأداة: إلا.</a:t>
            </a:r>
          </a:p>
          <a:p>
            <a:r>
              <a:rPr lang="ar-SA" dirty="0" smtClean="0"/>
              <a:t>الإعراب: زرعت: فعل ماض وفاعله التاء</a:t>
            </a:r>
            <a:r>
              <a:rPr lang="ar-SA" smtClean="0"/>
              <a:t>، الأرض</a:t>
            </a:r>
            <a:r>
              <a:rPr lang="ar-SA" dirty="0" smtClean="0"/>
              <a:t>: مفعول به منصوب، زيتوناً: تمييز منصوب، إلا: أداة استثناء، دونماً: مستثنى منصوب وعلامة نصبه الفتحة.</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2330</TotalTime>
  <Words>1715</Words>
  <Application>Microsoft Office PowerPoint</Application>
  <PresentationFormat>A4 Paper (210x297 mm)‎</PresentationFormat>
  <Paragraphs>87</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العاشرة</vt:lpstr>
      <vt:lpstr>تعريفه</vt:lpstr>
      <vt:lpstr>أركان الاستثناء</vt:lpstr>
      <vt:lpstr>أنواع/ المستثنى</vt:lpstr>
      <vt:lpstr>أنواع الاستثناء بـ(إلا)المتصل (حالاته)</vt:lpstr>
      <vt:lpstr>أنواع الاستثناء المتصل</vt:lpstr>
      <vt:lpstr>التام المنفي</vt:lpstr>
      <vt:lpstr>التام المنفي</vt:lpstr>
      <vt:lpstr>الناقص المنفي</vt:lpstr>
      <vt:lpstr>إعراب إلا</vt:lpstr>
      <vt:lpstr>تكرار إلا</vt:lpstr>
      <vt:lpstr>تكرار إلا</vt:lpstr>
      <vt:lpstr> حُكُم المُستثْنى بِإِلاَّ المُنْقَطِعِ</vt:lpstr>
      <vt:lpstr>الاستثناء المنقطع</vt:lpstr>
      <vt:lpstr>"إلاَّ" بِمَعْنى "غَيْر" </vt:lpstr>
      <vt:lpstr>إلا بمعنى غير</vt:lpstr>
      <vt:lpstr>تذكّر</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171</cp:revision>
  <dcterms:created xsi:type="dcterms:W3CDTF">2009-10-14T19:14:34Z</dcterms:created>
  <dcterms:modified xsi:type="dcterms:W3CDTF">2011-10-23T09:59:23Z</dcterms:modified>
</cp:coreProperties>
</file>