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68" r:id="rId5"/>
    <p:sldId id="269" r:id="rId6"/>
    <p:sldId id="270" r:id="rId7"/>
    <p:sldId id="283" r:id="rId8"/>
    <p:sldId id="277" r:id="rId9"/>
    <p:sldId id="271" r:id="rId10"/>
    <p:sldId id="272" r:id="rId11"/>
    <p:sldId id="273" r:id="rId12"/>
    <p:sldId id="274" r:id="rId13"/>
    <p:sldId id="275" r:id="rId14"/>
    <p:sldId id="276" r:id="rId15"/>
    <p:sldId id="278" r:id="rId16"/>
    <p:sldId id="279" r:id="rId17"/>
    <p:sldId id="280" r:id="rId18"/>
    <p:sldId id="281" r:id="rId19"/>
    <p:sldId id="282"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FF0066"/>
    <a:srgbClr val="0099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5" d="100"/>
          <a:sy n="55" d="100"/>
        </p:scale>
        <p:origin x="-810" y="-41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3276600" y="3962400"/>
            <a:ext cx="3810000" cy="1323439"/>
          </a:xfrm>
          <a:prstGeom prst="rect">
            <a:avLst/>
          </a:prstGeom>
          <a:noFill/>
        </p:spPr>
        <p:txBody>
          <a:bodyPr wrap="square" rtlCol="1">
            <a:spAutoFit/>
          </a:bodyPr>
          <a:lstStyle/>
          <a:p>
            <a:pPr algn="ctr"/>
            <a:r>
              <a:rPr lang="ar-SA" sz="4000" dirty="0" smtClean="0"/>
              <a:t>الاستثناء بالأسماء والأفعال</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حُكُم المُستَثْنى بِغَيْرٍ وسِوًى</a:t>
            </a:r>
            <a:br>
              <a:rPr lang="ar-SA" dirty="0" smtClean="0"/>
            </a:br>
            <a:endParaRPr lang="ar-SA" dirty="0"/>
          </a:p>
        </p:txBody>
      </p:sp>
      <p:sp>
        <p:nvSpPr>
          <p:cNvPr id="3" name="عنصر نائب للمحتوى 2"/>
          <p:cNvSpPr>
            <a:spLocks noGrp="1"/>
          </p:cNvSpPr>
          <p:nvPr>
            <p:ph idx="1"/>
          </p:nvPr>
        </p:nvSpPr>
        <p:spPr>
          <a:xfrm>
            <a:off x="495300" y="1447800"/>
            <a:ext cx="8915400" cy="4876800"/>
          </a:xfrm>
        </p:spPr>
        <p:txBody>
          <a:bodyPr/>
          <a:lstStyle/>
          <a:p>
            <a:pPr rtl="1"/>
            <a:r>
              <a:rPr lang="ar-SA" sz="2800" dirty="0" smtClean="0"/>
              <a:t>عرفنا في المحاضرة السابقة الاستثناء بالحروف، ولا يوجد للاستثناء سوى حرف واحد هو </a:t>
            </a:r>
            <a:r>
              <a:rPr lang="ar-SA" sz="2800" dirty="0" smtClean="0">
                <a:solidFill>
                  <a:srgbClr val="FF0000"/>
                </a:solidFill>
              </a:rPr>
              <a:t>إلا</a:t>
            </a:r>
            <a:r>
              <a:rPr lang="ar-SA" sz="2800" dirty="0" smtClean="0"/>
              <a:t>، وفي هذه المحاضرة سوف نتعرف إلى الاستثناء بالأسماء والأفعال، والأسماء اسمان، هما: </a:t>
            </a:r>
            <a:r>
              <a:rPr lang="ar-SA" sz="2800" dirty="0" smtClean="0">
                <a:solidFill>
                  <a:srgbClr val="FF0000"/>
                </a:solidFill>
              </a:rPr>
              <a:t>غير وسوى.</a:t>
            </a:r>
          </a:p>
          <a:p>
            <a:pPr rtl="1"/>
            <a:r>
              <a:rPr lang="ar-SA" sz="2800" dirty="0" smtClean="0"/>
              <a:t> فتُحمَلُ (غير) على (إلا) فيُستثنى بها، كما يستثنى بإلا، كما حُملتْ (إلا) على (غير) فَوُصِفَ بها. والمستثنى </a:t>
            </a:r>
            <a:r>
              <a:rPr lang="ar-SA" sz="2800" dirty="0" err="1" smtClean="0"/>
              <a:t>بها</a:t>
            </a:r>
            <a:r>
              <a:rPr lang="ar-SA" sz="2800" dirty="0" smtClean="0"/>
              <a:t> مجرورٌ أبداً بالإضافة إليها، نحو: "جاءَ القومُ غيرَ عليّ“.</a:t>
            </a:r>
          </a:p>
          <a:p>
            <a:pPr rtl="1"/>
            <a:r>
              <a:rPr lang="ar-SA" sz="2800" dirty="0" smtClean="0"/>
              <a:t>فـ(غير) هي أداة الاستثناء، وعلي مستثنى والقوم مستثنى منه، والحكم المجيء. وفي الإعراب:</a:t>
            </a:r>
          </a:p>
          <a:p>
            <a:pPr rtl="1"/>
            <a:r>
              <a:rPr lang="ar-SA" sz="2800" dirty="0" smtClean="0"/>
              <a:t>القوم: فاعل مرفوع وعلامة رفعه الضمة، وغير: مستثنى منصوب وعلامة نصبه </a:t>
            </a:r>
            <a:r>
              <a:rPr lang="ar-SA" sz="2800" dirty="0" err="1" smtClean="0"/>
              <a:t>الفتحه</a:t>
            </a:r>
            <a:r>
              <a:rPr lang="ar-SA" sz="2800" dirty="0" smtClean="0"/>
              <a:t> وهو مضاف وعلي مضاف إليه مجرور وعلامة جره الكسرة.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الاستثناء بغير وسوى</a:t>
            </a:r>
            <a:endParaRPr lang="ar-SA" dirty="0"/>
          </a:p>
        </p:txBody>
      </p:sp>
      <p:sp>
        <p:nvSpPr>
          <p:cNvPr id="3" name="عنصر نائب للمحتوى 2"/>
          <p:cNvSpPr>
            <a:spLocks noGrp="1"/>
          </p:cNvSpPr>
          <p:nvPr>
            <p:ph idx="1"/>
          </p:nvPr>
        </p:nvSpPr>
        <p:spPr>
          <a:xfrm>
            <a:off x="495300" y="1447800"/>
            <a:ext cx="8915400" cy="4876800"/>
          </a:xfrm>
        </p:spPr>
        <p:txBody>
          <a:bodyPr/>
          <a:lstStyle/>
          <a:p>
            <a:pPr rtl="1"/>
            <a:r>
              <a:rPr lang="ar-SA" sz="2900" dirty="0" smtClean="0"/>
              <a:t>لاحظ أن غير هي التي تعرب مستثنى وما بعدها دائما يكون مضافاً إليه مجروراً، لذا فإن (غير) تعرب إعراب الاسم الواقع بعد إلا وتأخذ حكمه.</a:t>
            </a:r>
          </a:p>
          <a:p>
            <a:pPr rtl="1"/>
            <a:r>
              <a:rPr lang="ar-SA" sz="2900" dirty="0" smtClean="0"/>
              <a:t>فتقول :"جاءَ القومُ غيرَ خالدٍ"، بنصب غير، لأنَّ الكلام تامٌّ مُوجَبٌ.كما تقول: جاء القومُ إلا خالداً، بنصب خالد.</a:t>
            </a:r>
          </a:p>
          <a:p>
            <a:pPr rtl="1"/>
            <a:r>
              <a:rPr lang="ar-SA" sz="2900" dirty="0" smtClean="0"/>
              <a:t>وتقول "ما جاءَ غيرَ خالدٍ أحدٌ"، بنصب غير أيضاً، وإن كان الكلامُ منفيّاً، لأنها تقدَّمت على المستثنى منه.كما تقول: ما جاء إلا خالداً أحدٌ.</a:t>
            </a:r>
          </a:p>
          <a:p>
            <a:pPr rtl="1"/>
            <a:r>
              <a:rPr lang="ar-SA" sz="2900" dirty="0" smtClean="0"/>
              <a:t>وتقول "ما احترقتِ الدارُ غيرَ الكتبِ"، بالنصب، وإن كان الكلام منفيّاً، ولم يَتقدم فيه المستثنى على المستثنى منه، لأنها وقعت في استثناء مُنقطع.</a:t>
            </a:r>
          </a:p>
          <a:p>
            <a:pPr rtl="1"/>
            <a:r>
              <a:rPr lang="ar-SA" dirty="0" smtClean="0"/>
              <a:t>وتقول "ما جاءَ القومُ غيرُ خالدٍ، أو غيرَ خالد"، بالرفع على أنها بدلٌ من القوم، وبالنصب على الاستثناء، لأنَّ الكلام تَامٌّ منفي. </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الاستثناء </a:t>
            </a:r>
            <a:r>
              <a:rPr lang="ar-SA" smtClean="0"/>
              <a:t>بغير وس</a:t>
            </a:r>
            <a:endParaRPr lang="ar-SA" dirty="0"/>
          </a:p>
        </p:txBody>
      </p:sp>
      <p:sp>
        <p:nvSpPr>
          <p:cNvPr id="3" name="عنصر نائب للمحتوى 2"/>
          <p:cNvSpPr>
            <a:spLocks noGrp="1"/>
          </p:cNvSpPr>
          <p:nvPr>
            <p:ph idx="1"/>
          </p:nvPr>
        </p:nvSpPr>
        <p:spPr/>
        <p:txBody>
          <a:bodyPr/>
          <a:lstStyle/>
          <a:p>
            <a:pPr rtl="1"/>
            <a:r>
              <a:rPr lang="ar-SA" dirty="0" smtClean="0"/>
              <a:t>قال تعالى: (لا يَستوي القاعدون من المؤمنينَ، غيرُ أولي الضَرر، والمُجاهدون في سبيل اللهِ بأموالهم وأنفُسهم). قُرئَ "غير" بالرفع، صفةً للقاعدون، وبالجر، صفةً للمؤمنين، وبالنصب على الاستثناءِ.</a:t>
            </a:r>
          </a:p>
          <a:p>
            <a:pPr rtl="1"/>
            <a:r>
              <a:rPr lang="ar-SA" dirty="0" smtClean="0"/>
              <a:t>وتقول "ما جاءَ غيرُ خالدٍ" بالرفع، على أنها فاعل، لأن الاستثناء مفرغ، و"ما رأيتُ غيرَ خالد" بالنصب، لأنها مفعولٌ به، و "مررتُ بغير خالدٍ"، بجرها بحرف الجر. وإنما لم تُنصَب "غير" هنا على الاستثناء لأن المستثنى منه غيرُ مذكورٍ في الكلام، فتفرَّغَ ما كان يعملُ فيه للعمل فيها.</a:t>
            </a:r>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الاستثناء بغير وسوى</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2900" dirty="0" smtClean="0"/>
              <a:t>وما قيل في (غير) يقال في سوى، فتقول:</a:t>
            </a:r>
          </a:p>
          <a:p>
            <a:pPr rtl="1"/>
            <a:r>
              <a:rPr lang="ar-SA" sz="2900" dirty="0" smtClean="0"/>
              <a:t>نجح الطلابُ سوى الكسول. سوى: مستثنى منصوب وعلامة نصبه الفتحة المقدرة وهو مضاف والطلاب مضاف إليه مجرور.</a:t>
            </a:r>
          </a:p>
          <a:p>
            <a:pPr rtl="1"/>
            <a:r>
              <a:rPr lang="ar-SA" sz="2900" dirty="0" smtClean="0"/>
              <a:t>لا أشرب السوائل سوى الماء. يجوز في سوى وجهان: بدل من السوائل منصوب وعلامة نصبه الفتحة المقدرة، أو مستثنى منصوب بفتحة مقدرة، وفي كلا الحالتين تعرب(الماء) مضافاً إليه مجروراً.</a:t>
            </a:r>
          </a:p>
          <a:p>
            <a:pPr rtl="1"/>
            <a:r>
              <a:rPr lang="ar-SA" sz="2900" dirty="0" smtClean="0"/>
              <a:t>لست أصاحب سوى أهل الخير. سوى: مفعول به منصوب وعلامة نصبه الفتحة المقدرة على آخره وهو مضاف وأهل مضاف إليه مجرور.</a:t>
            </a:r>
          </a:p>
          <a:p>
            <a:pPr rtl="1"/>
            <a:r>
              <a:rPr lang="ar-SA" sz="2900" dirty="0" smtClean="0"/>
              <a:t>ويجوز في "سوى" ثلاثُ لغاتٍ "سِوى" بكسر السين، و "سُوى" بضمها، و "سَواء" بفتحها معَ المدّ.</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تنبيه</a:t>
            </a:r>
            <a:endParaRPr lang="ar-SA" dirty="0"/>
          </a:p>
        </p:txBody>
      </p:sp>
      <p:sp>
        <p:nvSpPr>
          <p:cNvPr id="3" name="عنصر نائب للمحتوى 2"/>
          <p:cNvSpPr>
            <a:spLocks noGrp="1"/>
          </p:cNvSpPr>
          <p:nvPr>
            <p:ph idx="1"/>
          </p:nvPr>
        </p:nvSpPr>
        <p:spPr/>
        <p:txBody>
          <a:bodyPr/>
          <a:lstStyle/>
          <a:p>
            <a:r>
              <a:rPr lang="ar-SA" dirty="0" smtClean="0"/>
              <a:t>تعرب غير وسوى في الاستثناء إعراب الاسم الواقع بعد إلا:</a:t>
            </a:r>
          </a:p>
          <a:p>
            <a:r>
              <a:rPr lang="ar-SA" dirty="0" smtClean="0"/>
              <a:t>قرأتُ الكتابَ إلا </a:t>
            </a:r>
            <a:r>
              <a:rPr lang="ar-SA" dirty="0" smtClean="0">
                <a:solidFill>
                  <a:srgbClr val="0070C0"/>
                </a:solidFill>
              </a:rPr>
              <a:t>المقدمةَ</a:t>
            </a:r>
            <a:r>
              <a:rPr lang="ar-SA" dirty="0" smtClean="0"/>
              <a:t>.</a:t>
            </a:r>
          </a:p>
          <a:p>
            <a:r>
              <a:rPr lang="ar-SA" dirty="0" smtClean="0"/>
              <a:t>                                        مستثنى منصوب</a:t>
            </a:r>
          </a:p>
          <a:p>
            <a:r>
              <a:rPr lang="ar-SA" dirty="0" smtClean="0"/>
              <a:t>قرأت الكتابَ </a:t>
            </a:r>
            <a:r>
              <a:rPr lang="ar-SA" dirty="0" smtClean="0">
                <a:solidFill>
                  <a:srgbClr val="0070C0"/>
                </a:solidFill>
              </a:rPr>
              <a:t>غيرَ</a:t>
            </a:r>
            <a:r>
              <a:rPr lang="ar-SA" dirty="0" smtClean="0"/>
              <a:t> المقدمةِ.</a:t>
            </a:r>
          </a:p>
          <a:p>
            <a:endParaRPr lang="ar-SA" dirty="0" smtClean="0"/>
          </a:p>
          <a:p>
            <a:r>
              <a:rPr lang="ar-SA" dirty="0" smtClean="0"/>
              <a:t>ما أثمرت الأشجارُ إلا </a:t>
            </a:r>
            <a:r>
              <a:rPr lang="ar-SA" dirty="0" smtClean="0">
                <a:solidFill>
                  <a:srgbClr val="0070C0"/>
                </a:solidFill>
              </a:rPr>
              <a:t>نخلةٌ</a:t>
            </a:r>
            <a:r>
              <a:rPr lang="ar-SA" dirty="0" smtClean="0"/>
              <a:t>.</a:t>
            </a:r>
          </a:p>
          <a:p>
            <a:r>
              <a:rPr lang="ar-SA" dirty="0" smtClean="0"/>
              <a:t>                                       بدل من الأشجار مرفوع</a:t>
            </a:r>
          </a:p>
          <a:p>
            <a:r>
              <a:rPr lang="ar-SA" dirty="0" smtClean="0"/>
              <a:t>ما أثمرت الأشجارُ </a:t>
            </a:r>
            <a:r>
              <a:rPr lang="ar-SA" dirty="0" smtClean="0">
                <a:solidFill>
                  <a:srgbClr val="0070C0"/>
                </a:solidFill>
              </a:rPr>
              <a:t>غيرُ</a:t>
            </a:r>
            <a:r>
              <a:rPr lang="ar-SA" dirty="0" smtClean="0"/>
              <a:t> نخلةٍ.</a:t>
            </a:r>
            <a:endParaRPr lang="ar-SA" dirty="0"/>
          </a:p>
        </p:txBody>
      </p:sp>
      <p:cxnSp>
        <p:nvCxnSpPr>
          <p:cNvPr id="5" name="رابط كسهم مستقيم 4"/>
          <p:cNvCxnSpPr/>
          <p:nvPr/>
        </p:nvCxnSpPr>
        <p:spPr>
          <a:xfrm>
            <a:off x="6781800" y="2590800"/>
            <a:ext cx="457200" cy="914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قوس كبير أيسر 5"/>
          <p:cNvSpPr/>
          <p:nvPr/>
        </p:nvSpPr>
        <p:spPr>
          <a:xfrm>
            <a:off x="5334000" y="2514600"/>
            <a:ext cx="685800" cy="129540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cxnSp>
        <p:nvCxnSpPr>
          <p:cNvPr id="7" name="رابط كسهم مستقيم 6"/>
          <p:cNvCxnSpPr/>
          <p:nvPr/>
        </p:nvCxnSpPr>
        <p:spPr>
          <a:xfrm>
            <a:off x="6096000" y="4953000"/>
            <a:ext cx="457200" cy="914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قوس كبير أيسر 7"/>
          <p:cNvSpPr/>
          <p:nvPr/>
        </p:nvSpPr>
        <p:spPr>
          <a:xfrm>
            <a:off x="5029200" y="4800600"/>
            <a:ext cx="685800" cy="129540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غير في غير الاستثناء</a:t>
            </a:r>
            <a:endParaRPr lang="ar-SA" dirty="0"/>
          </a:p>
        </p:txBody>
      </p:sp>
      <p:sp>
        <p:nvSpPr>
          <p:cNvPr id="3" name="عنصر نائب للمحتوى 2"/>
          <p:cNvSpPr>
            <a:spLocks noGrp="1"/>
          </p:cNvSpPr>
          <p:nvPr>
            <p:ph idx="1"/>
          </p:nvPr>
        </p:nvSpPr>
        <p:spPr/>
        <p:txBody>
          <a:bodyPr/>
          <a:lstStyle/>
          <a:p>
            <a:r>
              <a:rPr lang="ar-SA" dirty="0" smtClean="0"/>
              <a:t>على أنه يجب التنبه إلى أن غير كثيراً ما تستعمل في غير الاستثناء فتعرب بحسب موقعها في الجملة، كما في قوله تعالى:</a:t>
            </a:r>
          </a:p>
          <a:p>
            <a:r>
              <a:rPr lang="ar-SA" dirty="0" smtClean="0"/>
              <a:t>(</a:t>
            </a:r>
            <a:r>
              <a:rPr lang="ar-SA" b="1" dirty="0" smtClean="0"/>
              <a:t>فَبَدَّلَ الَّذِينَ ظَلَمُوا قَوْلًا </a:t>
            </a:r>
            <a:r>
              <a:rPr lang="ar-SA" b="1" dirty="0" smtClean="0">
                <a:solidFill>
                  <a:srgbClr val="FF0000"/>
                </a:solidFill>
              </a:rPr>
              <a:t>غَيْرَ</a:t>
            </a:r>
            <a:r>
              <a:rPr lang="ar-SA" b="1" dirty="0" smtClean="0"/>
              <a:t> الَّذِي قِيلَ لَهُمْ) جاءت نعتاً</a:t>
            </a:r>
          </a:p>
          <a:p>
            <a:r>
              <a:rPr lang="ar-SA" b="1" dirty="0" smtClean="0"/>
              <a:t>(فَمَنِ اضْطُرَّ </a:t>
            </a:r>
            <a:r>
              <a:rPr lang="ar-SA" b="1" dirty="0" smtClean="0">
                <a:solidFill>
                  <a:srgbClr val="FF0000"/>
                </a:solidFill>
              </a:rPr>
              <a:t>غَيْرَ</a:t>
            </a:r>
            <a:r>
              <a:rPr lang="ar-SA" b="1" dirty="0" smtClean="0"/>
              <a:t> بَاغٍ وَلَا عَادٍ) جاءت حالاً</a:t>
            </a:r>
          </a:p>
          <a:p>
            <a:r>
              <a:rPr lang="ar-SA" b="1" dirty="0" smtClean="0"/>
              <a:t>(وَمَنْ يَبْتَغِ </a:t>
            </a:r>
            <a:r>
              <a:rPr lang="ar-SA" b="1" dirty="0" smtClean="0">
                <a:solidFill>
                  <a:srgbClr val="FF0000"/>
                </a:solidFill>
              </a:rPr>
              <a:t>غَيْرَ</a:t>
            </a:r>
            <a:r>
              <a:rPr lang="ar-SA" b="1" dirty="0" smtClean="0"/>
              <a:t> الْإِسْلَامِ دِينًا فَلَنْ يُقْبَلَ مِنْهُ) جاءت مفعولاً به.</a:t>
            </a:r>
          </a:p>
          <a:p>
            <a:r>
              <a:rPr lang="ar-SA" b="1" dirty="0" smtClean="0"/>
              <a:t>(وَتَوَدُّونَ أَنَّ </a:t>
            </a:r>
            <a:r>
              <a:rPr lang="ar-SA" b="1" dirty="0" smtClean="0">
                <a:solidFill>
                  <a:srgbClr val="FF0000"/>
                </a:solidFill>
              </a:rPr>
              <a:t>غَيْرَ</a:t>
            </a:r>
            <a:r>
              <a:rPr lang="ar-SA" b="1" dirty="0" smtClean="0"/>
              <a:t> ذَاتِ الشَّوْكَةِ تَكُونُ لَكُمْ) جاءت اسم (إنّ)</a:t>
            </a:r>
          </a:p>
          <a:p>
            <a:r>
              <a:rPr lang="ar-SA" b="1" dirty="0" smtClean="0"/>
              <a:t>(وَاعْلَمُوا أَنَّكُمْ </a:t>
            </a:r>
            <a:r>
              <a:rPr lang="ar-SA" b="1" dirty="0" smtClean="0">
                <a:solidFill>
                  <a:srgbClr val="FF0000"/>
                </a:solidFill>
              </a:rPr>
              <a:t>غَيْرُ</a:t>
            </a:r>
            <a:r>
              <a:rPr lang="ar-SA" b="1" dirty="0" smtClean="0"/>
              <a:t> مُعْجِزِي اللَّهِ) جاءت خبر (إنّ)</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الاستثناء بالأفعال</a:t>
            </a:r>
            <a:endParaRPr lang="ar-SA" dirty="0"/>
          </a:p>
        </p:txBody>
      </p:sp>
      <p:sp>
        <p:nvSpPr>
          <p:cNvPr id="3" name="عنصر نائب للمحتوى 2"/>
          <p:cNvSpPr>
            <a:spLocks noGrp="1"/>
          </p:cNvSpPr>
          <p:nvPr>
            <p:ph idx="1"/>
          </p:nvPr>
        </p:nvSpPr>
        <p:spPr/>
        <p:txBody>
          <a:bodyPr/>
          <a:lstStyle/>
          <a:p>
            <a:pPr rtl="1"/>
            <a:r>
              <a:rPr lang="ar-SA" dirty="0" smtClean="0"/>
              <a:t>أفعال الاستثناء هي </a:t>
            </a:r>
            <a:r>
              <a:rPr lang="ar-SA" dirty="0" smtClean="0">
                <a:solidFill>
                  <a:srgbClr val="FF0000"/>
                </a:solidFill>
              </a:rPr>
              <a:t>خلا وعدا وحاشا </a:t>
            </a:r>
            <a:r>
              <a:rPr lang="ar-SA" dirty="0" smtClean="0"/>
              <a:t>وهي</a:t>
            </a:r>
            <a:r>
              <a:rPr lang="ar-SA" dirty="0" smtClean="0">
                <a:solidFill>
                  <a:srgbClr val="FF0000"/>
                </a:solidFill>
              </a:rPr>
              <a:t> </a:t>
            </a:r>
            <a:r>
              <a:rPr lang="ar-SA" dirty="0" smtClean="0"/>
              <a:t>أفعال ماضيةٌ، ضُمّنت معنى ”إلا" الاستثنائية، فاستثنيَ بها، كما يُستثنى بإلاّ.</a:t>
            </a:r>
          </a:p>
          <a:p>
            <a:pPr rtl="1"/>
            <a:r>
              <a:rPr lang="ar-SA" dirty="0" smtClean="0"/>
              <a:t>وحكمُ المستثنى </a:t>
            </a:r>
            <a:r>
              <a:rPr lang="ar-SA" dirty="0" err="1" smtClean="0"/>
              <a:t>بها</a:t>
            </a:r>
            <a:r>
              <a:rPr lang="ar-SA" dirty="0" smtClean="0"/>
              <a:t> جوازُ نصبِه وجرّهِ. فالنصبُ على أنها أفعالٌ ماضية، وما بعدَها مفعولٌ به. والجرُّ على أنها أحرفُ جرٍّ شبيهةٌ بالزائدِ، نحو "جاءَ القومُ خَلا عليّاً، أو عليٍّ".</a:t>
            </a:r>
          </a:p>
          <a:p>
            <a:pPr rtl="1"/>
            <a:r>
              <a:rPr lang="ar-SA" dirty="0" smtClean="0"/>
              <a:t>خلا: فعل ماض مبني على الفتح المقدر والفاعل ضمير مستتر تقديره هو يعود على المستثنى منه(القوم) فكأن التقدير: جاء القوم خلوا علياً. وعلياً: مفعول به منصوب. أو خلا: حرف جر مبني على السكون، وعلي اسم مجرور وعلامة جره الكسرة.</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الاستثناء بالأفعال</a:t>
            </a:r>
            <a:endParaRPr lang="ar-SA" dirty="0"/>
          </a:p>
        </p:txBody>
      </p:sp>
      <p:sp>
        <p:nvSpPr>
          <p:cNvPr id="3" name="عنصر نائب للمحتوى 2"/>
          <p:cNvSpPr>
            <a:spLocks noGrp="1"/>
          </p:cNvSpPr>
          <p:nvPr>
            <p:ph idx="1"/>
          </p:nvPr>
        </p:nvSpPr>
        <p:spPr/>
        <p:txBody>
          <a:bodyPr/>
          <a:lstStyle/>
          <a:p>
            <a:pPr rtl="1"/>
            <a:r>
              <a:rPr lang="ar-SA" dirty="0" smtClean="0"/>
              <a:t>وتقول: زرت كل الدول العربية عدا المغربَ أو المغربِ. فـ(خلا وعدا وحاشا</a:t>
            </a:r>
            <a:r>
              <a:rPr lang="ar-SA" smtClean="0"/>
              <a:t>) </a:t>
            </a:r>
            <a:r>
              <a:rPr lang="ar-SA" smtClean="0"/>
              <a:t>تعرب </a:t>
            </a:r>
            <a:r>
              <a:rPr lang="ar-SA" dirty="0" smtClean="0"/>
              <a:t>أفعالاً ماضية أو حروف جر بحسب ما بعدها بغض النظر عن نوع الاستثناء. والنصبُ بخلا وعَدا كثيرٌ، والجرُّ </a:t>
            </a:r>
            <a:r>
              <a:rPr lang="ar-SA" dirty="0" err="1" smtClean="0"/>
              <a:t>بهما</a:t>
            </a:r>
            <a:r>
              <a:rPr lang="ar-SA" dirty="0" smtClean="0"/>
              <a:t> قليلٌ. والجرُّ </a:t>
            </a:r>
            <a:r>
              <a:rPr lang="ar-SA" dirty="0" err="1" smtClean="0"/>
              <a:t>بحاشا</a:t>
            </a:r>
            <a:r>
              <a:rPr lang="ar-SA" dirty="0" smtClean="0"/>
              <a:t> كثيرٌ، والنصبُ </a:t>
            </a:r>
            <a:r>
              <a:rPr lang="ar-SA" dirty="0" err="1" smtClean="0"/>
              <a:t>بها</a:t>
            </a:r>
            <a:r>
              <a:rPr lang="ar-SA" dirty="0" smtClean="0"/>
              <a:t> قليلٌ.</a:t>
            </a:r>
          </a:p>
          <a:p>
            <a:pPr rtl="1"/>
            <a:r>
              <a:rPr lang="ar-SA" dirty="0" smtClean="0"/>
              <a:t>وإذا جررتَ </a:t>
            </a:r>
            <a:r>
              <a:rPr lang="ar-SA" dirty="0" err="1" smtClean="0"/>
              <a:t>بهن</a:t>
            </a:r>
            <a:r>
              <a:rPr lang="ar-SA" dirty="0" smtClean="0"/>
              <a:t> كان الاسمُ بعدَهنَّ مجروراً لفظاً، منصوباً محلاً على الاستثناءِ.</a:t>
            </a:r>
          </a:p>
          <a:p>
            <a:pPr rtl="1"/>
            <a:r>
              <a:rPr lang="ar-SA" dirty="0" smtClean="0"/>
              <a:t>فإن جُعلت أفعالاً كان فاعلها ضميراً مستتراً يعودُ على المُستثنى منه.والتُزِمَ إفرادهُ وتذكيرهُ، لوقوعِ هذهِ الأفعالِ موقعَ الحرف، لأنها قد تضمّنت معنى "إلا"، فأشبهتها في الجمودِ وعَدَمِ التَّصرُّفِ.</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الاستثناء بالأفعال</a:t>
            </a:r>
            <a:endParaRPr lang="ar-SA" dirty="0"/>
          </a:p>
        </p:txBody>
      </p:sp>
      <p:sp>
        <p:nvSpPr>
          <p:cNvPr id="3" name="عنصر نائب للمحتوى 2"/>
          <p:cNvSpPr>
            <a:spLocks noGrp="1"/>
          </p:cNvSpPr>
          <p:nvPr>
            <p:ph idx="1"/>
          </p:nvPr>
        </p:nvSpPr>
        <p:spPr/>
        <p:txBody>
          <a:bodyPr/>
          <a:lstStyle/>
          <a:p>
            <a:pPr rtl="1"/>
            <a:r>
              <a:rPr lang="ar-SA" sz="3000" dirty="0" smtClean="0"/>
              <a:t>ومن العلماءِ من جعلها أفعالاً لا فاعلَ لها ولا مفعولَ، لأنها محمولةٌ على معنى "إلا"، فهي واقعةٌ موقعَ الحرفِ. والحرفُ لا يحتاج إلى شيء من ذلك. فما بعدَها منصوبٌ على الاستثناء، حملاً لهذه الأفعال على ”إلا". وهو رأي سديد لكنه غير مشهور.</a:t>
            </a:r>
          </a:p>
          <a:p>
            <a:pPr rtl="1"/>
            <a:r>
              <a:rPr lang="ar-SA" sz="3000" dirty="0" smtClean="0"/>
              <a:t>(قال العلامة </a:t>
            </a:r>
            <a:r>
              <a:rPr lang="ar-SA" sz="3000" dirty="0" err="1" smtClean="0"/>
              <a:t>الاشموني</a:t>
            </a:r>
            <a:r>
              <a:rPr lang="ar-SA" sz="3000" dirty="0" smtClean="0"/>
              <a:t> في شرح الألفية "ذهب الفراءُ إلى أن (حاشا) فعل، لكن لا فاعل له. والنصب بعده إنما هو بالحمل على (إلا). ولم ينقل عنه ذلك في (خلا وعدا). على أنه يمكن أن يقول فيهما مثل ذلك". قال الصبان في حاشيته عليه "قوله لا فاعل له، أي ولا مفعول، كما قاله بعضهم. وقوله بالحمل على "إلا" أي يكون منصوباً على الاستثناء.</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اقتران هذه الأفعال </a:t>
            </a:r>
            <a:r>
              <a:rPr lang="ar-SA" dirty="0" err="1" smtClean="0"/>
              <a:t>بـ</a:t>
            </a:r>
            <a:r>
              <a:rPr lang="ar-SA" dirty="0" smtClean="0"/>
              <a:t>(ما) المصدرية</a:t>
            </a:r>
            <a:endParaRPr lang="ar-SA" dirty="0"/>
          </a:p>
        </p:txBody>
      </p:sp>
      <p:sp>
        <p:nvSpPr>
          <p:cNvPr id="3" name="عنصر نائب للمحتوى 2"/>
          <p:cNvSpPr>
            <a:spLocks noGrp="1"/>
          </p:cNvSpPr>
          <p:nvPr>
            <p:ph idx="1"/>
          </p:nvPr>
        </p:nvSpPr>
        <p:spPr/>
        <p:txBody>
          <a:bodyPr/>
          <a:lstStyle/>
          <a:p>
            <a:pPr rtl="1"/>
            <a:r>
              <a:rPr lang="ar-SA" dirty="0" smtClean="0"/>
              <a:t>وإذا اقترنت بخلا وعدا "ما" المصدريةُ، نحو "جاءَ القوم ما خلا خالداً" وجبَ نصبُ ما بعدَهما، ولا يجوزُ جره، لأنهما حينئذٍ فعلانِ. و "ما" المصدريّة لا تَسبقُ الحروفَ. والمصدر المؤوَّل منصوبٌ على الحال بعد تقديره باسم الفاعل، والتقديرُ جاءَ القومُ خالينَ من خالدٍ.</a:t>
            </a:r>
          </a:p>
          <a:p>
            <a:pPr rtl="1"/>
            <a:r>
              <a:rPr lang="ar-SA" dirty="0" smtClean="0"/>
              <a:t>ما: مصدرية، خلا فعل ماض، والمصدر المؤول في محل نصب حال، وخالداً: مفعول به منصوب.</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الاستثناء بالأفعال</a:t>
            </a:r>
            <a:endParaRPr lang="ar-SA" dirty="0"/>
          </a:p>
        </p:txBody>
      </p:sp>
      <p:sp>
        <p:nvSpPr>
          <p:cNvPr id="3" name="عنصر نائب للمحتوى 2"/>
          <p:cNvSpPr>
            <a:spLocks noGrp="1"/>
          </p:cNvSpPr>
          <p:nvPr>
            <p:ph idx="1"/>
          </p:nvPr>
        </p:nvSpPr>
        <p:spPr>
          <a:xfrm>
            <a:off x="495300" y="1371600"/>
            <a:ext cx="8915400" cy="4876800"/>
          </a:xfrm>
        </p:spPr>
        <p:txBody>
          <a:bodyPr/>
          <a:lstStyle/>
          <a:p>
            <a:pPr rtl="1"/>
            <a:r>
              <a:rPr lang="ar-SA" sz="3000" dirty="0" smtClean="0"/>
              <a:t>أما حاشا فلا تَسبقُها "ما" إلا نادراً. وهي تُستعملُ للاستثناءِ فيما ينزَّه فيه المستثنى عن مشاركة المستثنى منه، تقول "أهملَ التلاميذُ حاشا سليمٍ"، ولا تقولُ "صلَّى القومُ حاشا خالدٍ" لأنه لا يتنزَّه عن مشاركة القوم في الصَّلاة. وأما سليم - في المثال الأول، فقد يتنزَّه عن مشاركة غيرهِ في الإهمال.</a:t>
            </a:r>
          </a:p>
          <a:p>
            <a:pPr rtl="1"/>
            <a:r>
              <a:rPr lang="ar-SA" sz="3000" dirty="0" smtClean="0"/>
              <a:t>وقد تكون للتَّنزيه دون الاستثناء، فيُجرُّ ما بعدها إما باللام، نحو "حاشَ للهِ"، وإما بالإضافة إليها، نحو "حاشَ اللهِ". ويجوز حذفُ ألفها، كما رأيتُ، ويجوز إثباتها، نحو "حاشا لله" و "حاشا اللهِ".</a:t>
            </a:r>
          </a:p>
          <a:p>
            <a:pPr rtl="1"/>
            <a:r>
              <a:rPr lang="ar-SA" sz="3000" dirty="0" smtClean="0"/>
              <a:t>ومتى استُعملت للتّنزيهِ المجرَّدِ من الاستثناء كانت اسماً مُرادِفاً للتنزيهِ، منصوباً على أنه مفعول مطلق.</a:t>
            </a:r>
            <a:endParaRPr lang="ar-SA" sz="3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الاستثناء بالأفعال</a:t>
            </a:r>
            <a:endParaRPr lang="ar-SA" dirty="0"/>
          </a:p>
        </p:txBody>
      </p:sp>
      <p:sp>
        <p:nvSpPr>
          <p:cNvPr id="3" name="عنصر نائب للمحتوى 2"/>
          <p:cNvSpPr>
            <a:spLocks noGrp="1"/>
          </p:cNvSpPr>
          <p:nvPr>
            <p:ph idx="1"/>
          </p:nvPr>
        </p:nvSpPr>
        <p:spPr/>
        <p:txBody>
          <a:bodyPr/>
          <a:lstStyle/>
          <a:p>
            <a:pPr rtl="1"/>
            <a:r>
              <a:rPr lang="ar-SA" dirty="0" smtClean="0"/>
              <a:t>وقد تكونُ فعلاً متعدِّياً مُتصرفاً، مثل "حاشيتهُ أُحاشيهِ"، بمعنى استثنيتُه أستثنيهِ. وحينئذ تكتب هكذا: حاشى، فإن سبقتها "ما" كانت حينئذٍ نافيةً. وفي الحديث أن النبيَّ صلى الله عليه وسلم، قال "أُسامة أحبُّ الناسِ إليَّ"، وقال راويهِ "ما حاشى فاطمةَ ولا غيرَها".</a:t>
            </a:r>
          </a:p>
          <a:p>
            <a:pPr rtl="1"/>
            <a:r>
              <a:rPr lang="ar-SA" dirty="0" smtClean="0"/>
              <a:t>وتأتي فعلاً مضارعاً، تقول "خالدٌ أفضلُ أقرانهِ، ولا أُحاشي أحداً"، أي لا استثني، ومنه قول الشاعر</a:t>
            </a:r>
          </a:p>
          <a:p>
            <a:pPr rtl="1"/>
            <a:r>
              <a:rPr lang="ar-SA" dirty="0" smtClean="0"/>
              <a:t>ولا أرَى فاعلاً في النَّاس يُشْبِهُهُ... وَلا أُحاشِي منَ الأَقوامِ مِنْ أحدِ</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حُكْمُ المُستثْنى </a:t>
            </a:r>
            <a:r>
              <a:rPr lang="ar-SA" dirty="0" err="1" smtClean="0"/>
              <a:t>بِـ</a:t>
            </a:r>
            <a:r>
              <a:rPr lang="ar-SA" dirty="0" smtClean="0"/>
              <a:t>(لَيْسَ ولا يَكُون)</a:t>
            </a:r>
            <a:endParaRPr lang="ar-SA" dirty="0"/>
          </a:p>
        </p:txBody>
      </p:sp>
      <p:sp>
        <p:nvSpPr>
          <p:cNvPr id="3" name="عنصر نائب للمحتوى 2"/>
          <p:cNvSpPr>
            <a:spLocks noGrp="1"/>
          </p:cNvSpPr>
          <p:nvPr>
            <p:ph idx="1"/>
          </p:nvPr>
        </p:nvSpPr>
        <p:spPr>
          <a:xfrm>
            <a:off x="495300" y="1371600"/>
            <a:ext cx="8915400" cy="4876800"/>
          </a:xfrm>
        </p:spPr>
        <p:txBody>
          <a:bodyPr/>
          <a:lstStyle/>
          <a:p>
            <a:pPr rtl="1"/>
            <a:r>
              <a:rPr lang="ar-SA" sz="2900" dirty="0" smtClean="0"/>
              <a:t>ليس ولا يكونُ من الأفعال الناقصةِ الرَّافعة للاسم </a:t>
            </a:r>
            <a:r>
              <a:rPr lang="ar-SA" sz="2900" dirty="0" err="1" smtClean="0"/>
              <a:t>الناصبةِ</a:t>
            </a:r>
            <a:r>
              <a:rPr lang="ar-SA" sz="2900" dirty="0" smtClean="0"/>
              <a:t> للخبر. وقد يكونان بمعنى "إلا" الاستثنائية؛ فَيستثنى بهما، كما يُستثنى بها. والمستثنى بعدَهما واجبُ النصبِ، لأنه خبرٌ لهما، نحو "جاءَ القومُ ليس خالداً، أو لا يكون خالداً". والمعنى جاءُوا إلا خالداً. واسمُهما ضميرٌ مستتر يعود على المستثنى منه. </a:t>
            </a:r>
          </a:p>
          <a:p>
            <a:pPr rtl="1"/>
            <a:r>
              <a:rPr lang="ar-SA" sz="2900" dirty="0" smtClean="0"/>
              <a:t> </a:t>
            </a:r>
            <a:r>
              <a:rPr lang="ar-SA" sz="2900" u="sng" dirty="0" smtClean="0">
                <a:solidFill>
                  <a:srgbClr val="FF0000"/>
                </a:solidFill>
              </a:rPr>
              <a:t>شِبْهُ الاستِثناء</a:t>
            </a:r>
          </a:p>
          <a:p>
            <a:pPr rtl="1"/>
            <a:r>
              <a:rPr lang="ar-SA" sz="2900" dirty="0" smtClean="0"/>
              <a:t>شبهُ الاستثناء يكون بكلمتين "لا سِيَّما" و "بيدَ"</a:t>
            </a:r>
          </a:p>
          <a:p>
            <a:pPr rtl="1"/>
            <a:r>
              <a:rPr lang="ar-SA" sz="2900" dirty="0" smtClean="0"/>
              <a:t>فلا </a:t>
            </a:r>
            <a:r>
              <a:rPr lang="ar-SA" sz="2900" dirty="0" err="1" smtClean="0"/>
              <a:t>سِيّما</a:t>
            </a:r>
            <a:r>
              <a:rPr lang="ar-SA" sz="2900" dirty="0" smtClean="0"/>
              <a:t> كلمةٌ مُركَّبةٌ من "سِيّ" بمعنى مثلٍ، ومُثناها سِيّانِ، ومن "لا" النافيةِ للجنس، وتُستعمل لترجيح ما بعدَها على ما قبلها. فإذا قلتَ "اجتهدَ التلاميذُ، ولا سِيّما خالدٍ"، فقد رَجَّحْتَ اجتهادَ خالدٍ على غيرهِ من التلاميذ.</a:t>
            </a:r>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 </a:t>
            </a:r>
            <a:r>
              <a:rPr lang="ar-SA" dirty="0" err="1" smtClean="0"/>
              <a:t>سيما</a:t>
            </a:r>
            <a:endParaRPr lang="ar-SA" dirty="0"/>
          </a:p>
        </p:txBody>
      </p:sp>
      <p:sp>
        <p:nvSpPr>
          <p:cNvPr id="3" name="عنصر نائب للمحتوى 2"/>
          <p:cNvSpPr>
            <a:spLocks noGrp="1"/>
          </p:cNvSpPr>
          <p:nvPr>
            <p:ph idx="1"/>
          </p:nvPr>
        </p:nvSpPr>
        <p:spPr/>
        <p:txBody>
          <a:bodyPr/>
          <a:lstStyle/>
          <a:p>
            <a:pPr rtl="1"/>
            <a:r>
              <a:rPr lang="ar-SA" dirty="0" smtClean="0"/>
              <a:t>والمُستثنى </a:t>
            </a:r>
            <a:r>
              <a:rPr lang="ar-SA" dirty="0" err="1" smtClean="0"/>
              <a:t>بها</a:t>
            </a:r>
            <a:r>
              <a:rPr lang="ar-SA" dirty="0" smtClean="0"/>
              <a:t>، إن كان نكرةً جازَ جَرُّهُ ورَفعُه ونَصبُهُ. تقول "كلُّ مجتهدٍ يُحَبُّ، ولا سيّما تِلميذٍ مثلِكَ" أو "ولا سيّما تلميذٌ مِثلُك"، أو "ولا سِيّما تلميذاً مثلَك". وجرُّهُ أَولى وأكثرُ وأشهرُ.</a:t>
            </a:r>
          </a:p>
          <a:p>
            <a:pPr rtl="1"/>
            <a:r>
              <a:rPr lang="ar-SA" dirty="0" smtClean="0"/>
              <a:t>(فالجر بالإضافة إلى "سيّ" وما زائدة. والرفع على أنه خبر لمبتدأ محذوف تقديره هو. وتكون "ما" اسم موصول محلها الجر بالإضافة إلى (سي). وجملة المبتدأ والخبر صلة الموصول. ويكون تقدير الكلام "يحب كل مجتهد لا مثل محبة الذي هو تلميذٌ مثلك، لأنك مُفضَّلٌ على كل تلميذ" والنصب على التمييز لسي، وما زائدة).</a:t>
            </a:r>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 </a:t>
            </a:r>
            <a:r>
              <a:rPr lang="ar-SA" dirty="0" err="1" smtClean="0"/>
              <a:t>سيما</a:t>
            </a:r>
            <a:endParaRPr lang="ar-SA" dirty="0"/>
          </a:p>
        </p:txBody>
      </p:sp>
      <p:sp>
        <p:nvSpPr>
          <p:cNvPr id="3" name="عنصر نائب للمحتوى 2"/>
          <p:cNvSpPr>
            <a:spLocks noGrp="1"/>
          </p:cNvSpPr>
          <p:nvPr>
            <p:ph idx="1"/>
          </p:nvPr>
        </p:nvSpPr>
        <p:spPr/>
        <p:txBody>
          <a:bodyPr/>
          <a:lstStyle/>
          <a:p>
            <a:pPr rtl="1"/>
            <a:r>
              <a:rPr lang="ar-SA" sz="2800" dirty="0" smtClean="0"/>
              <a:t>أما إذا كان المُستثنى </a:t>
            </a:r>
            <a:r>
              <a:rPr lang="ar-SA" sz="2800" dirty="0" err="1" smtClean="0"/>
              <a:t>بها</a:t>
            </a:r>
            <a:r>
              <a:rPr lang="ar-SA" sz="2800" dirty="0" smtClean="0"/>
              <a:t> معرفةً جازَ جَرُّه، وهو الأولى، وجاز رفعهُ، نحو "نجحَ التلاميذُ ولا سِيّما خليلٍ" أو "ولا سِيّما خليلٌ". ولا يجوزُ نصبُهُ، لأن شرطَ التّمييز أن يكونَ نكرةً.</a:t>
            </a:r>
          </a:p>
          <a:p>
            <a:pPr rtl="1"/>
            <a:r>
              <a:rPr lang="ar-SA" sz="2800" dirty="0" smtClean="0"/>
              <a:t>وحكمُ "سِيّ" أنها، أن أُضيفت (كما في صورَتي جرَّ الاسم ورفعه بعدَها) فيه مُعرَبةٌ منصوبةٌ بلا النافية للجنس، كما يعرَبُ اسم (لا) في نحو "لا رجلَ سوءٍ في الدار". وإن لم تُضَف فهي مبنيّةٌ على الفتح كما يُبنى اسم (لا) في نحو "لا رجلَ في الدار".</a:t>
            </a:r>
          </a:p>
          <a:p>
            <a:pPr rtl="1"/>
            <a:r>
              <a:rPr lang="ar-SA" sz="2800" dirty="0" smtClean="0"/>
              <a:t>وقد تستعمل "لا سِيّما" بمعنى "خُصوصاً"، فيُؤتى بعدَها بحالٍ مُفردَةٍ، أو بحالٍ جُملةٍ، أو بالجملة الشرطية واقعةً موقعَ الحال. فالأول نحو "أُحِبُّ المطالعةَ، ولا سِيّما منفرداً". والثاني نحو "أُحبُّها، ولا سِيّما وأنا منفردٌ". والثالثُ نحو "أُحبُّها، ولا سِيّما إن كنتُ منفرداً".</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 </a:t>
            </a:r>
            <a:r>
              <a:rPr lang="ar-SA" dirty="0" err="1" smtClean="0"/>
              <a:t>سيما</a:t>
            </a:r>
            <a:endParaRPr lang="ar-SA" dirty="0"/>
          </a:p>
        </p:txBody>
      </p:sp>
      <p:sp>
        <p:nvSpPr>
          <p:cNvPr id="3" name="عنصر نائب للمحتوى 2"/>
          <p:cNvSpPr>
            <a:spLocks noGrp="1"/>
          </p:cNvSpPr>
          <p:nvPr>
            <p:ph idx="1"/>
          </p:nvPr>
        </p:nvSpPr>
        <p:spPr/>
        <p:txBody>
          <a:bodyPr/>
          <a:lstStyle/>
          <a:p>
            <a:pPr rtl="1"/>
            <a:r>
              <a:rPr lang="ar-SA" dirty="0" smtClean="0"/>
              <a:t>وقد يَليها الظَّرفُ، نحو "أُحبُّ الجلوسَ بين الغِياضِ، ولا سِيّما عند الماءِ الجاري"، ونحو "يَطيبُ ليَ الاشتغالُ بالعلم، ولا سِيّما ليلاً"، أو "ولا سِيّما إذا أَوَى الناسُ إلى مضاجعهم".</a:t>
            </a:r>
          </a:p>
          <a:p>
            <a:pPr rtl="1"/>
            <a:r>
              <a:rPr lang="ar-SA" dirty="0" smtClean="0"/>
              <a:t>أمّا "بَيدَ فهو اسمٌ ملازمٌ للنّصب على الاستثناءِ". ولا يكون إلا في استثناءٍ منقطع. وهو يَلزَمُ الإضافةَ إلى المصدر المؤوَّلِ بأنَّ التي تنصبُ الاسمَ وترفعُ الخبرَ، نحو "إنهُ لكثيرُ المال، بيدَ أنه بخيل". ومنه حديثُ "أنا أفصَحُ من نطقَ بالضادِ، بَيدَ أني من قُرَيشٍ، واستُرضِعتُ في بَني سَعدِ بنِ بَكرٍ".</a:t>
            </a:r>
          </a:p>
          <a:p>
            <a:pPr rtl="1"/>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توضيح</a:t>
            </a:r>
            <a:endParaRPr lang="ar-SA"/>
          </a:p>
        </p:txBody>
      </p:sp>
      <p:sp>
        <p:nvSpPr>
          <p:cNvPr id="3" name="عنصر نائب للمحتوى 2"/>
          <p:cNvSpPr>
            <a:spLocks noGrp="1"/>
          </p:cNvSpPr>
          <p:nvPr>
            <p:ph idx="1"/>
          </p:nvPr>
        </p:nvSpPr>
        <p:spPr/>
        <p:txBody>
          <a:bodyPr/>
          <a:lstStyle/>
          <a:p>
            <a:r>
              <a:rPr lang="ar-SA" dirty="0" smtClean="0"/>
              <a:t>                      الاسم الوقع بعد لا </a:t>
            </a:r>
            <a:r>
              <a:rPr lang="ar-SA" dirty="0" err="1" smtClean="0"/>
              <a:t>سيما</a:t>
            </a:r>
            <a:endParaRPr lang="ar-SA" dirty="0" smtClean="0"/>
          </a:p>
          <a:p>
            <a:r>
              <a:rPr lang="ar-SA" dirty="0" smtClean="0"/>
              <a:t>نكرة                                              معرفة</a:t>
            </a:r>
          </a:p>
          <a:p>
            <a:r>
              <a:rPr lang="ar-SA" dirty="0" smtClean="0"/>
              <a:t>مرفوع        مجرور       منصوب      مرفوع              مجرور   </a:t>
            </a:r>
          </a:p>
          <a:p>
            <a:r>
              <a:rPr lang="ar-SA" sz="1500" dirty="0" smtClean="0"/>
              <a:t>خبر لمبتدأ محذوف تقديره هو.  مضاف إليه مجرور.  تمييز منصوب.               خبر لمبتدأ محذوف تقديره هو.            مضاف إليه مجرور</a:t>
            </a:r>
          </a:p>
          <a:p>
            <a:r>
              <a:rPr lang="ar-SA" sz="1500" dirty="0" smtClean="0"/>
              <a:t>(تكون </a:t>
            </a:r>
            <a:r>
              <a:rPr lang="ar-SA" sz="1500" dirty="0" err="1" smtClean="0"/>
              <a:t>سي</a:t>
            </a:r>
            <a:r>
              <a:rPr lang="ar-SA" sz="1500" dirty="0" smtClean="0"/>
              <a:t> مضافاً وما اسما      تكون ما زائدة         تكون ما زائدة </a:t>
            </a:r>
          </a:p>
          <a:p>
            <a:r>
              <a:rPr lang="ar-SA" sz="1500" dirty="0" smtClean="0"/>
              <a:t>موصولاً في محل جر</a:t>
            </a:r>
          </a:p>
          <a:p>
            <a:r>
              <a:rPr lang="ar-SA" sz="1500" dirty="0" smtClean="0"/>
              <a:t>مضاف إليه</a:t>
            </a:r>
            <a:endParaRPr lang="en-US" sz="1500" dirty="0" smtClean="0"/>
          </a:p>
          <a:p>
            <a:r>
              <a:rPr lang="ar-SA" sz="1500" dirty="0" smtClean="0"/>
              <a:t>في كل الحالات : لا النافية للجنس وسي اسمها</a:t>
            </a:r>
          </a:p>
        </p:txBody>
      </p:sp>
      <p:cxnSp>
        <p:nvCxnSpPr>
          <p:cNvPr id="6" name="رابط كسهم مستقيم 5"/>
          <p:cNvCxnSpPr/>
          <p:nvPr/>
        </p:nvCxnSpPr>
        <p:spPr>
          <a:xfrm>
            <a:off x="6172200" y="2209800"/>
            <a:ext cx="2514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flipH="1">
            <a:off x="3352800" y="2209800"/>
            <a:ext cx="2209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flipH="1">
            <a:off x="8458200" y="2667000"/>
            <a:ext cx="304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flipH="1">
            <a:off x="7315200" y="2590800"/>
            <a:ext cx="1371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flipH="1">
            <a:off x="5715000" y="2590800"/>
            <a:ext cx="28194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p:nvPr/>
        </p:nvCxnSpPr>
        <p:spPr>
          <a:xfrm flipH="1">
            <a:off x="1524000" y="2590800"/>
            <a:ext cx="1371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a:off x="3200400" y="2667000"/>
            <a:ext cx="381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a:off x="8839200" y="32766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p:nvPr/>
        </p:nvCxnSpPr>
        <p:spPr>
          <a:xfrm>
            <a:off x="7162800" y="32766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a:off x="5486400" y="32766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رابط كسهم مستقيم 19"/>
          <p:cNvCxnSpPr/>
          <p:nvPr/>
        </p:nvCxnSpPr>
        <p:spPr>
          <a:xfrm>
            <a:off x="3581400" y="32766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a:off x="1295400" y="32766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2418</TotalTime>
  <Words>1852</Words>
  <Application>Microsoft Office PowerPoint</Application>
  <PresentationFormat>A4 Paper (210x297 mm)‎</PresentationFormat>
  <Paragraphs>95</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الحادية عشرة</vt:lpstr>
      <vt:lpstr>حُكُم المُستَثْنى بِغَيْرٍ وسِوًى </vt:lpstr>
      <vt:lpstr>الاستثناء بغير وسوى</vt:lpstr>
      <vt:lpstr>الاستثناء بغير وس</vt:lpstr>
      <vt:lpstr>الاستثناء بغير وسوى</vt:lpstr>
      <vt:lpstr>تنبيه</vt:lpstr>
      <vt:lpstr>غير في غير الاستثناء</vt:lpstr>
      <vt:lpstr>الاستثناء بالأفعال</vt:lpstr>
      <vt:lpstr>الاستثناء بالأفعال</vt:lpstr>
      <vt:lpstr>الاستثناء بالأفعال</vt:lpstr>
      <vt:lpstr>اقتران هذه الأفعال بـ(ما) المصدرية</vt:lpstr>
      <vt:lpstr>الاستثناء بالأفعال</vt:lpstr>
      <vt:lpstr>الاستثناء بالأفعال</vt:lpstr>
      <vt:lpstr>حُكْمُ المُستثْنى بِـ(لَيْسَ ولا يَكُون)</vt:lpstr>
      <vt:lpstr>لا سيما</vt:lpstr>
      <vt:lpstr>لا سيما</vt:lpstr>
      <vt:lpstr>لا سيما</vt:lpstr>
      <vt:lpstr>توضيح</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185</cp:revision>
  <dcterms:created xsi:type="dcterms:W3CDTF">2009-10-14T19:14:34Z</dcterms:created>
  <dcterms:modified xsi:type="dcterms:W3CDTF">2011-11-19T09:07:51Z</dcterms:modified>
</cp:coreProperties>
</file>