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86" r:id="rId4"/>
    <p:sldId id="287" r:id="rId5"/>
    <p:sldId id="267" r:id="rId6"/>
    <p:sldId id="268" r:id="rId7"/>
    <p:sldId id="269" r:id="rId8"/>
    <p:sldId id="270" r:id="rId9"/>
    <p:sldId id="271" r:id="rId10"/>
    <p:sldId id="272" r:id="rId11"/>
    <p:sldId id="273" r:id="rId12"/>
    <p:sldId id="274" r:id="rId13"/>
    <p:sldId id="275"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FF0066"/>
    <a:srgbClr val="0099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55" d="100"/>
          <a:sy n="55" d="100"/>
        </p:scale>
        <p:origin x="-917" y="245"/>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971800" y="3962400"/>
            <a:ext cx="3810000" cy="707886"/>
          </a:xfrm>
          <a:prstGeom prst="rect">
            <a:avLst/>
          </a:prstGeom>
          <a:noFill/>
        </p:spPr>
        <p:txBody>
          <a:bodyPr wrap="square" rtlCol="1">
            <a:spAutoFit/>
          </a:bodyPr>
          <a:lstStyle/>
          <a:p>
            <a:pPr algn="ctr"/>
            <a:r>
              <a:rPr lang="ar-SA" sz="4000" dirty="0" smtClean="0"/>
              <a:t>الحال (2)</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العامل في الحال</a:t>
            </a:r>
            <a:endParaRPr lang="ar-SA" dirty="0"/>
          </a:p>
        </p:txBody>
      </p:sp>
      <p:sp>
        <p:nvSpPr>
          <p:cNvPr id="3" name="عنصر نائب للمحتوى 2"/>
          <p:cNvSpPr>
            <a:spLocks noGrp="1"/>
          </p:cNvSpPr>
          <p:nvPr>
            <p:ph idx="1"/>
          </p:nvPr>
        </p:nvSpPr>
        <p:spPr/>
        <p:txBody>
          <a:bodyPr/>
          <a:lstStyle/>
          <a:p>
            <a:pPr rtl="1"/>
            <a:r>
              <a:rPr lang="ar-SA" sz="2900" dirty="0" smtClean="0"/>
              <a:t>تحتاج الحالُ إلى عاملٍ هو الذي يعمل فيها النصب.</a:t>
            </a:r>
          </a:p>
          <a:p>
            <a:pPr rtl="1"/>
            <a:r>
              <a:rPr lang="ar-SA" sz="2900" dirty="0" smtClean="0"/>
              <a:t>فعاملُها ما تَقدَّم عليها من </a:t>
            </a:r>
            <a:r>
              <a:rPr lang="ar-SA" sz="2900" dirty="0" smtClean="0">
                <a:solidFill>
                  <a:srgbClr val="FF0000"/>
                </a:solidFill>
              </a:rPr>
              <a:t>فعلٍ</a:t>
            </a:r>
            <a:r>
              <a:rPr lang="ar-SA" sz="2900" dirty="0" smtClean="0"/>
              <a:t>، أو </a:t>
            </a:r>
            <a:r>
              <a:rPr lang="ar-SA" sz="2900" dirty="0" smtClean="0">
                <a:solidFill>
                  <a:srgbClr val="FF0000"/>
                </a:solidFill>
              </a:rPr>
              <a:t>شبههِ</a:t>
            </a:r>
            <a:r>
              <a:rPr lang="ar-SA" sz="2900" dirty="0" smtClean="0"/>
              <a:t>، أو </a:t>
            </a:r>
            <a:r>
              <a:rPr lang="ar-SA" sz="2900" dirty="0" smtClean="0">
                <a:solidFill>
                  <a:srgbClr val="FF0000"/>
                </a:solidFill>
              </a:rPr>
              <a:t>مَعناهُ</a:t>
            </a:r>
            <a:r>
              <a:rPr lang="ar-SA" sz="2900" dirty="0" smtClean="0"/>
              <a:t>.</a:t>
            </a:r>
          </a:p>
          <a:p>
            <a:pPr rtl="1"/>
            <a:r>
              <a:rPr lang="ar-SA" sz="2900" dirty="0" smtClean="0"/>
              <a:t>فالفعلُ، نحو "</a:t>
            </a:r>
            <a:r>
              <a:rPr lang="ar-SA" sz="2900" dirty="0" smtClean="0">
                <a:solidFill>
                  <a:srgbClr val="FF0000"/>
                </a:solidFill>
              </a:rPr>
              <a:t>طلعت</a:t>
            </a:r>
            <a:r>
              <a:rPr lang="ar-SA" sz="2900" dirty="0" smtClean="0"/>
              <a:t> الشمسُ صافيةً".</a:t>
            </a:r>
          </a:p>
          <a:p>
            <a:pPr rtl="1"/>
            <a:r>
              <a:rPr lang="ar-SA" sz="2900" dirty="0" smtClean="0"/>
              <a:t>والمرادُ بشبهِ الفعلِ الصفاتُ المشتقةُ من الفعلِ، نحو "ما </a:t>
            </a:r>
            <a:r>
              <a:rPr lang="ar-SA" sz="2900" dirty="0" smtClean="0">
                <a:solidFill>
                  <a:srgbClr val="FF0000"/>
                </a:solidFill>
              </a:rPr>
              <a:t>مسافرٌ</a:t>
            </a:r>
            <a:r>
              <a:rPr lang="ar-SA" sz="2900" dirty="0" smtClean="0"/>
              <a:t> خليلٌ ماشياً".</a:t>
            </a:r>
          </a:p>
          <a:p>
            <a:pPr rtl="1"/>
            <a:r>
              <a:rPr lang="ar-SA" sz="2900" dirty="0" smtClean="0"/>
              <a:t>والمراد بمعنى الفعل تسعةُ أشياء</a:t>
            </a:r>
          </a:p>
          <a:p>
            <a:pPr rtl="1"/>
            <a:r>
              <a:rPr lang="ar-SA" sz="2900" dirty="0" smtClean="0"/>
              <a:t>1- اسمُ الفعلِ، نحو "</a:t>
            </a:r>
            <a:r>
              <a:rPr lang="ar-SA" sz="2900" dirty="0" smtClean="0">
                <a:solidFill>
                  <a:srgbClr val="FF0000"/>
                </a:solidFill>
              </a:rPr>
              <a:t>صَهْ</a:t>
            </a:r>
            <a:r>
              <a:rPr lang="ar-SA" sz="2900" dirty="0" smtClean="0"/>
              <a:t> ساكتاً. ونَزَالِ </a:t>
            </a:r>
            <a:r>
              <a:rPr lang="ar-SA" sz="2900" dirty="0" smtClean="0">
                <a:solidFill>
                  <a:srgbClr val="FF0000"/>
                </a:solidFill>
              </a:rPr>
              <a:t>مُسرعاً</a:t>
            </a:r>
            <a:r>
              <a:rPr lang="ar-SA" sz="2900" dirty="0" smtClean="0"/>
              <a:t>".</a:t>
            </a:r>
          </a:p>
          <a:p>
            <a:pPr rtl="1"/>
            <a:r>
              <a:rPr lang="ar-SA" sz="2900" dirty="0" smtClean="0"/>
              <a:t>2- اسمُ الإشارةِ، نحو "</a:t>
            </a:r>
            <a:r>
              <a:rPr lang="ar-SA" sz="2900" dirty="0" smtClean="0">
                <a:solidFill>
                  <a:srgbClr val="FF0000"/>
                </a:solidFill>
              </a:rPr>
              <a:t>هذا</a:t>
            </a:r>
            <a:r>
              <a:rPr lang="ar-SA" sz="2900" dirty="0" smtClean="0"/>
              <a:t> خالدٌ مُقبلاً"، ومنه قولهُ تعالى {</a:t>
            </a:r>
            <a:r>
              <a:rPr lang="ar-SA" sz="2900" dirty="0" smtClean="0">
                <a:solidFill>
                  <a:srgbClr val="FF0000"/>
                </a:solidFill>
              </a:rPr>
              <a:t>وهذا</a:t>
            </a:r>
            <a:r>
              <a:rPr lang="ar-SA" sz="2900" dirty="0" smtClean="0"/>
              <a:t> بَعلي شيخاً}، وقولهُ {</a:t>
            </a:r>
            <a:r>
              <a:rPr lang="ar-SA" sz="2900" dirty="0" smtClean="0">
                <a:solidFill>
                  <a:srgbClr val="FF0000"/>
                </a:solidFill>
              </a:rPr>
              <a:t>فَتلكَ</a:t>
            </a:r>
            <a:r>
              <a:rPr lang="ar-SA" sz="2900" dirty="0" smtClean="0"/>
              <a:t> بُيوتُهُم خاويةً بما ظلموا}، وقولهُ {إنَّ </a:t>
            </a:r>
            <a:r>
              <a:rPr lang="ar-SA" sz="2900" dirty="0" smtClean="0">
                <a:solidFill>
                  <a:srgbClr val="FF0000"/>
                </a:solidFill>
              </a:rPr>
              <a:t>هذه</a:t>
            </a:r>
            <a:r>
              <a:rPr lang="ar-SA" sz="2900" dirty="0" smtClean="0"/>
              <a:t> أُمَّتُكم أُمَّةً واحدةً}.</a:t>
            </a:r>
            <a:endParaRPr lang="ar-SA" sz="2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العامل في الحال</a:t>
            </a:r>
            <a:endParaRPr lang="ar-SA" dirty="0"/>
          </a:p>
        </p:txBody>
      </p:sp>
      <p:sp>
        <p:nvSpPr>
          <p:cNvPr id="3" name="عنصر نائب للمحتوى 2"/>
          <p:cNvSpPr>
            <a:spLocks noGrp="1"/>
          </p:cNvSpPr>
          <p:nvPr>
            <p:ph idx="1"/>
          </p:nvPr>
        </p:nvSpPr>
        <p:spPr/>
        <p:txBody>
          <a:bodyPr/>
          <a:lstStyle/>
          <a:p>
            <a:pPr rtl="1"/>
            <a:r>
              <a:rPr lang="ar-SA" dirty="0" smtClean="0"/>
              <a:t>3- أدواتُ التّشبيهِ، نحو "</a:t>
            </a:r>
            <a:r>
              <a:rPr lang="ar-SA" dirty="0" smtClean="0">
                <a:solidFill>
                  <a:srgbClr val="FF0000"/>
                </a:solidFill>
              </a:rPr>
              <a:t>كأنَّ</a:t>
            </a:r>
            <a:r>
              <a:rPr lang="ar-SA" dirty="0" smtClean="0"/>
              <a:t> خالداً، مقبلاً، أسدٌ"، قال الشاعر</a:t>
            </a:r>
          </a:p>
          <a:p>
            <a:pPr rtl="1"/>
            <a:r>
              <a:rPr lang="ar-SA" dirty="0" smtClean="0">
                <a:solidFill>
                  <a:srgbClr val="FF0000"/>
                </a:solidFill>
              </a:rPr>
              <a:t>كأَنَّ</a:t>
            </a:r>
            <a:r>
              <a:rPr lang="ar-SA" dirty="0" smtClean="0"/>
              <a:t> قُلُوبَ الطَّيْرِ، رَطْباً ويَابساً...لَدَى وَكْرِها العُنَّابُ </a:t>
            </a:r>
            <a:r>
              <a:rPr lang="ar-SA" dirty="0" err="1" smtClean="0"/>
              <a:t>والحَشَف</a:t>
            </a:r>
            <a:r>
              <a:rPr lang="ar-SA" dirty="0" smtClean="0"/>
              <a:t> البالي</a:t>
            </a:r>
          </a:p>
          <a:p>
            <a:pPr rtl="1"/>
            <a:r>
              <a:rPr lang="ar-SA" dirty="0" smtClean="0"/>
              <a:t>4- أدوات الاستفهام، نحو "</a:t>
            </a:r>
            <a:r>
              <a:rPr lang="ar-SA" dirty="0" smtClean="0">
                <a:solidFill>
                  <a:srgbClr val="FF0000"/>
                </a:solidFill>
              </a:rPr>
              <a:t>ما</a:t>
            </a:r>
            <a:r>
              <a:rPr lang="ar-SA" dirty="0" smtClean="0"/>
              <a:t> شأنُكَ واقفاً؟ </a:t>
            </a:r>
            <a:r>
              <a:rPr lang="ar-SA" dirty="0" smtClean="0">
                <a:solidFill>
                  <a:srgbClr val="FF0000"/>
                </a:solidFill>
              </a:rPr>
              <a:t>كيفَ</a:t>
            </a:r>
            <a:r>
              <a:rPr lang="ar-SA" dirty="0" smtClean="0"/>
              <a:t> أنتَ قائماً؟. ومن ذلك قولُه تعالى (</a:t>
            </a:r>
            <a:r>
              <a:rPr lang="ar-SA" dirty="0" smtClean="0">
                <a:solidFill>
                  <a:srgbClr val="FF0000"/>
                </a:solidFill>
              </a:rPr>
              <a:t>فما</a:t>
            </a:r>
            <a:r>
              <a:rPr lang="ar-SA" dirty="0" smtClean="0"/>
              <a:t> لهم عن التّذكرةِ مُعرِضينَ؟).</a:t>
            </a:r>
          </a:p>
          <a:p>
            <a:pPr rtl="1"/>
            <a:r>
              <a:rPr lang="ar-SA" dirty="0" smtClean="0"/>
              <a:t>6- حرفُ التنبيهِ، نحو "</a:t>
            </a:r>
            <a:r>
              <a:rPr lang="ar-SA" dirty="0" smtClean="0">
                <a:solidFill>
                  <a:srgbClr val="FF0000"/>
                </a:solidFill>
              </a:rPr>
              <a:t>ها</a:t>
            </a:r>
            <a:r>
              <a:rPr lang="ar-SA" dirty="0" smtClean="0"/>
              <a:t> هُوَ ذا البدرُ طالعاً".</a:t>
            </a:r>
          </a:p>
          <a:p>
            <a:pPr rtl="1"/>
            <a:r>
              <a:rPr lang="ar-SA" dirty="0" smtClean="0"/>
              <a:t>7- الجارُّ والمجرورُ، نحو "الفرَسُ </a:t>
            </a:r>
            <a:r>
              <a:rPr lang="ar-SA" dirty="0" smtClean="0">
                <a:solidFill>
                  <a:srgbClr val="FF0000"/>
                </a:solidFill>
              </a:rPr>
              <a:t>لكَ</a:t>
            </a:r>
            <a:r>
              <a:rPr lang="ar-SA" dirty="0" smtClean="0"/>
              <a:t> وحدَك".</a:t>
            </a:r>
          </a:p>
          <a:p>
            <a:pPr rtl="1"/>
            <a:r>
              <a:rPr lang="ar-SA" dirty="0" smtClean="0"/>
              <a:t>8- الظرفُ، نحو "</a:t>
            </a:r>
            <a:r>
              <a:rPr lang="ar-SA" dirty="0" smtClean="0">
                <a:solidFill>
                  <a:srgbClr val="FF0000"/>
                </a:solidFill>
              </a:rPr>
              <a:t>لَدَينا</a:t>
            </a:r>
            <a:r>
              <a:rPr lang="ar-SA" dirty="0" smtClean="0"/>
              <a:t> الحقُّ خَفّاقاً لواؤُهُ".</a:t>
            </a:r>
          </a:p>
          <a:p>
            <a:pPr rtl="1"/>
            <a:r>
              <a:rPr lang="ar-SA" dirty="0" smtClean="0"/>
              <a:t>9- حرفُ النداء، كقوله "</a:t>
            </a:r>
            <a:r>
              <a:rPr lang="ar-SA" dirty="0" smtClean="0">
                <a:solidFill>
                  <a:srgbClr val="FF0000"/>
                </a:solidFill>
              </a:rPr>
              <a:t>يا</a:t>
            </a:r>
            <a:r>
              <a:rPr lang="ar-SA" dirty="0" smtClean="0"/>
              <a:t> أيُّها الرَّبعُ مبكيّاً بساحتهِ".</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تقَدُّمُ الحالِ على عاملِها وتأَخُّرُها عَنه</a:t>
            </a:r>
            <a:endParaRPr lang="ar-SA" dirty="0"/>
          </a:p>
        </p:txBody>
      </p:sp>
      <p:sp>
        <p:nvSpPr>
          <p:cNvPr id="3" name="عنصر نائب للمحتوى 2"/>
          <p:cNvSpPr>
            <a:spLocks noGrp="1"/>
          </p:cNvSpPr>
          <p:nvPr>
            <p:ph idx="1"/>
          </p:nvPr>
        </p:nvSpPr>
        <p:spPr/>
        <p:txBody>
          <a:bodyPr/>
          <a:lstStyle/>
          <a:p>
            <a:pPr rtl="1"/>
            <a:r>
              <a:rPr lang="ar-SA" sz="2900" dirty="0" smtClean="0"/>
              <a:t>الأصلُ في الحال أن تَتأخرَ عن عاملها. وقد تتقدَّم عليه جوازاً، بشرطِ أن يكون فعلاً مُتَصرفاً، نحو "</a:t>
            </a:r>
            <a:r>
              <a:rPr lang="ar-SA" sz="2900" dirty="0" smtClean="0">
                <a:solidFill>
                  <a:srgbClr val="FF0000"/>
                </a:solidFill>
              </a:rPr>
              <a:t>راكباً</a:t>
            </a:r>
            <a:r>
              <a:rPr lang="ar-SA" sz="2900" dirty="0" smtClean="0"/>
              <a:t> </a:t>
            </a:r>
            <a:r>
              <a:rPr lang="ar-SA" sz="2900" dirty="0" smtClean="0">
                <a:solidFill>
                  <a:srgbClr val="00B0F0"/>
                </a:solidFill>
              </a:rPr>
              <a:t>جاء</a:t>
            </a:r>
            <a:r>
              <a:rPr lang="ar-SA" sz="2900" dirty="0" smtClean="0"/>
              <a:t> علي" أو صفة تُشبهُ الفعلُ المتصرفَ - كاسمِ الفاعلِ واسمِ المفعولِ والصفة المشبهَةِ - نحو "</a:t>
            </a:r>
            <a:r>
              <a:rPr lang="ar-SA" sz="2900" dirty="0" smtClean="0">
                <a:solidFill>
                  <a:srgbClr val="FF0000"/>
                </a:solidFill>
              </a:rPr>
              <a:t>مُسرعاً</a:t>
            </a:r>
            <a:r>
              <a:rPr lang="ar-SA" sz="2900" dirty="0" smtClean="0"/>
              <a:t> خالدٌ </a:t>
            </a:r>
            <a:r>
              <a:rPr lang="ar-SA" sz="2900" dirty="0" smtClean="0">
                <a:solidFill>
                  <a:srgbClr val="00B0F0"/>
                </a:solidFill>
              </a:rPr>
              <a:t>مُنطلقٌ</a:t>
            </a:r>
            <a:r>
              <a:rPr lang="ar-SA" sz="2900" dirty="0" smtClean="0"/>
              <a:t>". ومثاله من الفعل المتصرف قوله تعالى (</a:t>
            </a:r>
            <a:r>
              <a:rPr lang="ar-SA" sz="2900" dirty="0" smtClean="0">
                <a:solidFill>
                  <a:srgbClr val="FF0000"/>
                </a:solidFill>
              </a:rPr>
              <a:t>خُشّعاً</a:t>
            </a:r>
            <a:r>
              <a:rPr lang="ar-SA" sz="2900" dirty="0" smtClean="0"/>
              <a:t> أبصارُهم </a:t>
            </a:r>
            <a:r>
              <a:rPr lang="ar-SA" sz="2900" dirty="0" smtClean="0">
                <a:solidFill>
                  <a:srgbClr val="00B0F0"/>
                </a:solidFill>
              </a:rPr>
              <a:t>يَخرُجونَ</a:t>
            </a:r>
            <a:r>
              <a:rPr lang="ar-SA" sz="2900" dirty="0" smtClean="0"/>
              <a:t>)، وقولهم "شتّى </a:t>
            </a:r>
            <a:r>
              <a:rPr lang="ar-SA" sz="2900" dirty="0" smtClean="0">
                <a:solidFill>
                  <a:srgbClr val="00B0F0"/>
                </a:solidFill>
              </a:rPr>
              <a:t>تؤوبُ</a:t>
            </a:r>
            <a:r>
              <a:rPr lang="ar-SA" sz="2900" dirty="0" smtClean="0"/>
              <a:t> الحَلَبةُ"، أي مُتَفرِّقين يرجعون.</a:t>
            </a:r>
          </a:p>
          <a:p>
            <a:pPr rtl="1"/>
            <a:r>
              <a:rPr lang="ar-SA" sz="2900" dirty="0" smtClean="0"/>
              <a:t>(فان كان العامل في الحال فعلا جامداً، أو صفة تشبهه - وهي اسم التفضيل - أو معنى الفعل دون لفظه، فلا يجوز تقديم الحال عليه، فالأول نحو "ما أجملَ البدرَ طالعاً!". والثاني "عليّ افصحُ الناس خطيباً". والثالث نحو "كأنّ علياً مُقدماً أسدٌ"، فلا يقال "طالعاً ما أجمل البدر. ولا علي خطيباً أفصحُ الناس. ولا مقدماً كأن علياً أسدٌ"</a:t>
            </a:r>
            <a:endParaRPr lang="ar-SA" sz="2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تقَدُّمُ الحالِ على عاملِها وتأَخُّرُها عَنه</a:t>
            </a:r>
            <a:endParaRPr lang="ar-SA" dirty="0"/>
          </a:p>
        </p:txBody>
      </p:sp>
      <p:sp>
        <p:nvSpPr>
          <p:cNvPr id="3" name="عنصر نائب للمحتوى 2"/>
          <p:cNvSpPr>
            <a:spLocks noGrp="1"/>
          </p:cNvSpPr>
          <p:nvPr>
            <p:ph idx="1"/>
          </p:nvPr>
        </p:nvSpPr>
        <p:spPr/>
        <p:txBody>
          <a:bodyPr/>
          <a:lstStyle/>
          <a:p>
            <a:pPr rtl="1"/>
            <a:r>
              <a:rPr lang="ar-SA" dirty="0" smtClean="0"/>
              <a:t>ويستثنى من ذلك اسم التفضيل في نحو، قولك "سعيد خطيباً أفصح منه كاتباً. </a:t>
            </a:r>
            <a:r>
              <a:rPr lang="ar-SA" dirty="0" err="1" smtClean="0"/>
              <a:t>وابراهيمُ</a:t>
            </a:r>
            <a:r>
              <a:rPr lang="ar-SA" dirty="0" smtClean="0"/>
              <a:t> كاتباً أفصح من خليل شاعراً" ففي هذه الصورة يجب تقديم الحال، كما مر بنا سابقاً.</a:t>
            </a:r>
          </a:p>
          <a:p>
            <a:pPr rtl="1"/>
            <a:r>
              <a:rPr lang="ar-SA" dirty="0" smtClean="0"/>
              <a:t> متى تتقدم الحال على عاملها وجوباً؟</a:t>
            </a:r>
          </a:p>
          <a:p>
            <a:pPr rtl="1"/>
            <a:r>
              <a:rPr lang="ar-SA" dirty="0" smtClean="0"/>
              <a:t>تتقدمُ الحالُ على عاملها وجوباً في ثلاثِ صُوَرٍ</a:t>
            </a:r>
          </a:p>
          <a:p>
            <a:pPr rtl="1"/>
            <a:r>
              <a:rPr lang="ar-SA" dirty="0" smtClean="0"/>
              <a:t>1- أن يكون لها صدرُ الكلامِ، نحو "</a:t>
            </a:r>
            <a:r>
              <a:rPr lang="ar-SA" dirty="0" smtClean="0">
                <a:solidFill>
                  <a:srgbClr val="FF0000"/>
                </a:solidFill>
              </a:rPr>
              <a:t>كيفَ</a:t>
            </a:r>
            <a:r>
              <a:rPr lang="ar-SA" dirty="0" smtClean="0"/>
              <a:t> رجعَ سليمٌ؟"، فإن أسماء الاستفهامِ لها صدرُ جملتها.كيف: اسم استفهام مبني في محل نصب حال.</a:t>
            </a:r>
          </a:p>
          <a:p>
            <a:endParaRPr lang="ar-SA"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تقَدُّمُ الحالِ على عاملِها وتأَخُّرُها عَنه</a:t>
            </a:r>
            <a:endParaRPr lang="ar-SA" dirty="0"/>
          </a:p>
        </p:txBody>
      </p:sp>
      <p:sp>
        <p:nvSpPr>
          <p:cNvPr id="3" name="عنصر نائب للمحتوى 2"/>
          <p:cNvSpPr>
            <a:spLocks noGrp="1"/>
          </p:cNvSpPr>
          <p:nvPr>
            <p:ph idx="1"/>
          </p:nvPr>
        </p:nvSpPr>
        <p:spPr/>
        <p:txBody>
          <a:bodyPr/>
          <a:lstStyle/>
          <a:p>
            <a:pPr rtl="1"/>
            <a:r>
              <a:rPr lang="ar-SA" sz="3000" dirty="0" smtClean="0"/>
              <a:t>2- أن يكون العاملُ فيها اسمَ تفضيلٍ، عاملاً في حالين، فُضّلَ صاحبُ إحداهما على صاحبِ الأخرى، نحو "خالدٌ </a:t>
            </a:r>
            <a:r>
              <a:rPr lang="ar-SA" sz="3000" dirty="0" smtClean="0">
                <a:solidFill>
                  <a:srgbClr val="FF0000"/>
                </a:solidFill>
              </a:rPr>
              <a:t>فقيراً</a:t>
            </a:r>
            <a:r>
              <a:rPr lang="ar-SA" sz="3000" dirty="0" smtClean="0"/>
              <a:t>، </a:t>
            </a:r>
            <a:r>
              <a:rPr lang="ar-SA" sz="3000" dirty="0" smtClean="0">
                <a:solidFill>
                  <a:srgbClr val="00B0F0"/>
                </a:solidFill>
              </a:rPr>
              <a:t>أكرمُ</a:t>
            </a:r>
            <a:r>
              <a:rPr lang="ar-SA" sz="3000" dirty="0" smtClean="0"/>
              <a:t> من خليلٍ غنيّاً"، أو كان صاحبُها واحداً في المعنى، مُفضّلاً على نفسه في حالةٍ دونَ أُخرى، نحو "سعيدٌ، </a:t>
            </a:r>
            <a:r>
              <a:rPr lang="ar-SA" sz="3000" dirty="0" smtClean="0">
                <a:solidFill>
                  <a:srgbClr val="FF0000"/>
                </a:solidFill>
              </a:rPr>
              <a:t>ساكتاً</a:t>
            </a:r>
            <a:r>
              <a:rPr lang="ar-SA" sz="3000" dirty="0" smtClean="0"/>
              <a:t>، </a:t>
            </a:r>
            <a:r>
              <a:rPr lang="ar-SA" sz="3000" dirty="0" smtClean="0">
                <a:solidFill>
                  <a:srgbClr val="00B0F0"/>
                </a:solidFill>
              </a:rPr>
              <a:t>خيرٌ</a:t>
            </a:r>
            <a:r>
              <a:rPr lang="ar-SA" sz="3000" dirty="0" smtClean="0"/>
              <a:t> منه متكلماً". فيجبُ والحالةُ هذهِ، تقديمُ الحال التي للمُفضّل، بحيثُ يتوسطُ اسمُ التفضيلِ بينهما، كما رأَيتَ.</a:t>
            </a:r>
          </a:p>
          <a:p>
            <a:pPr rtl="1"/>
            <a:r>
              <a:rPr lang="ar-SA" sz="3000" dirty="0" smtClean="0"/>
              <a:t>3- أن يكون العاملُ فيها معنى التّشبيه، دونَ أحرُفهِ، عاملاً في حالينِ يرادُ </a:t>
            </a:r>
            <a:r>
              <a:rPr lang="ar-SA" sz="3000" dirty="0" err="1" smtClean="0"/>
              <a:t>بهما</a:t>
            </a:r>
            <a:r>
              <a:rPr lang="ar-SA" sz="3000" dirty="0" smtClean="0"/>
              <a:t> تشبيهُ صاحبِ الأولى بصاحبِ الأخرى، نحو "أنا، </a:t>
            </a:r>
            <a:r>
              <a:rPr lang="ar-SA" sz="3000" dirty="0" smtClean="0">
                <a:solidFill>
                  <a:srgbClr val="FF0000"/>
                </a:solidFill>
              </a:rPr>
              <a:t>فقيراً</a:t>
            </a:r>
            <a:r>
              <a:rPr lang="ar-SA" sz="3000" dirty="0" smtClean="0"/>
              <a:t>، </a:t>
            </a:r>
            <a:r>
              <a:rPr lang="ar-SA" sz="3000" dirty="0" smtClean="0">
                <a:solidFill>
                  <a:srgbClr val="00B0F0"/>
                </a:solidFill>
              </a:rPr>
              <a:t>ك</a:t>
            </a:r>
            <a:r>
              <a:rPr lang="ar-SA" sz="3000" dirty="0" smtClean="0"/>
              <a:t>خليلٍ غنيّاً، ومنه قولُ الشاعر:</a:t>
            </a:r>
          </a:p>
          <a:p>
            <a:pPr rtl="1"/>
            <a:r>
              <a:rPr lang="ar-SA" sz="3000" dirty="0" smtClean="0"/>
              <a:t>تُعَيّرُنا أنَّنا عالةٌ...ونحنُ، </a:t>
            </a:r>
            <a:r>
              <a:rPr lang="ar-SA" sz="3000" dirty="0" smtClean="0">
                <a:solidFill>
                  <a:srgbClr val="FF0000"/>
                </a:solidFill>
              </a:rPr>
              <a:t>صَعاليكَ</a:t>
            </a:r>
            <a:r>
              <a:rPr lang="ar-SA" sz="3000" dirty="0" smtClean="0"/>
              <a:t>، أَنُتمْ مُلوكا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تتأخر الحال عن عاملها وجوبا</a:t>
            </a:r>
            <a:endParaRPr lang="ar-SA" dirty="0"/>
          </a:p>
        </p:txBody>
      </p:sp>
      <p:sp>
        <p:nvSpPr>
          <p:cNvPr id="3" name="عنصر نائب للمحتوى 2"/>
          <p:cNvSpPr>
            <a:spLocks noGrp="1"/>
          </p:cNvSpPr>
          <p:nvPr>
            <p:ph idx="1"/>
          </p:nvPr>
        </p:nvSpPr>
        <p:spPr/>
        <p:txBody>
          <a:bodyPr/>
          <a:lstStyle/>
          <a:p>
            <a:pPr rtl="1"/>
            <a:r>
              <a:rPr lang="ar-SA" dirty="0" smtClean="0"/>
              <a:t>تتأخرُ الحال عن عاملها وجوباً في أحدَ عشرَ موضعاً</a:t>
            </a:r>
          </a:p>
          <a:p>
            <a:pPr rtl="1"/>
            <a:r>
              <a:rPr lang="ar-SA" dirty="0" smtClean="0"/>
              <a:t>1- أن يكونَ العاملُ فيها فعلاً جامداً، نحو "</a:t>
            </a:r>
            <a:r>
              <a:rPr lang="ar-SA" dirty="0" smtClean="0">
                <a:solidFill>
                  <a:srgbClr val="00B0F0"/>
                </a:solidFill>
              </a:rPr>
              <a:t>نِعْمَ</a:t>
            </a:r>
            <a:r>
              <a:rPr lang="ar-SA" dirty="0" smtClean="0"/>
              <a:t> المهذارُ </a:t>
            </a:r>
            <a:r>
              <a:rPr lang="ar-SA" dirty="0" smtClean="0">
                <a:solidFill>
                  <a:srgbClr val="FF0000"/>
                </a:solidFill>
              </a:rPr>
              <a:t>ساكتاً</a:t>
            </a:r>
            <a:r>
              <a:rPr lang="ar-SA" dirty="0" smtClean="0"/>
              <a:t>. </a:t>
            </a:r>
            <a:r>
              <a:rPr lang="ar-SA" dirty="0" smtClean="0">
                <a:solidFill>
                  <a:srgbClr val="00B0F0"/>
                </a:solidFill>
              </a:rPr>
              <a:t>ما</a:t>
            </a:r>
            <a:r>
              <a:rPr lang="ar-SA" dirty="0" smtClean="0"/>
              <a:t> أحسنَ الحكيمَ متكلِّماً. </a:t>
            </a:r>
            <a:r>
              <a:rPr lang="ar-SA" dirty="0" err="1" smtClean="0">
                <a:solidFill>
                  <a:srgbClr val="00B0F0"/>
                </a:solidFill>
              </a:rPr>
              <a:t>بئس</a:t>
            </a:r>
            <a:r>
              <a:rPr lang="ar-SA" dirty="0" smtClean="0"/>
              <a:t> المرءُ </a:t>
            </a:r>
            <a:r>
              <a:rPr lang="ar-SA" dirty="0" smtClean="0">
                <a:solidFill>
                  <a:srgbClr val="FF0000"/>
                </a:solidFill>
              </a:rPr>
              <a:t>منافقاً</a:t>
            </a:r>
            <a:r>
              <a:rPr lang="ar-SA" dirty="0" smtClean="0"/>
              <a:t>. </a:t>
            </a:r>
            <a:r>
              <a:rPr lang="ar-SA" dirty="0" smtClean="0">
                <a:solidFill>
                  <a:srgbClr val="00B0F0"/>
                </a:solidFill>
              </a:rPr>
              <a:t>أحسِنْ</a:t>
            </a:r>
            <a:r>
              <a:rPr lang="ar-SA" dirty="0" smtClean="0"/>
              <a:t> بالرَّجلِ </a:t>
            </a:r>
            <a:r>
              <a:rPr lang="ar-SA" dirty="0" smtClean="0">
                <a:solidFill>
                  <a:srgbClr val="FF0000"/>
                </a:solidFill>
              </a:rPr>
              <a:t>صادقاً</a:t>
            </a:r>
            <a:r>
              <a:rPr lang="ar-SA" dirty="0" smtClean="0"/>
              <a:t>".</a:t>
            </a:r>
          </a:p>
          <a:p>
            <a:pPr rtl="1"/>
            <a:r>
              <a:rPr lang="ar-SA" dirty="0" smtClean="0"/>
              <a:t>2- أن يكونَ اسمَ فعلٍ، نحو "</a:t>
            </a:r>
            <a:r>
              <a:rPr lang="ar-SA" dirty="0" smtClean="0">
                <a:solidFill>
                  <a:srgbClr val="00B0F0"/>
                </a:solidFill>
              </a:rPr>
              <a:t>نَزالِ</a:t>
            </a:r>
            <a:r>
              <a:rPr lang="ar-SA" dirty="0" smtClean="0"/>
              <a:t> </a:t>
            </a:r>
            <a:r>
              <a:rPr lang="ar-SA" dirty="0" smtClean="0">
                <a:solidFill>
                  <a:srgbClr val="FF0000"/>
                </a:solidFill>
              </a:rPr>
              <a:t>مسرعاً</a:t>
            </a:r>
            <a:r>
              <a:rPr lang="ar-SA" dirty="0" smtClean="0"/>
              <a:t>".</a:t>
            </a:r>
          </a:p>
          <a:p>
            <a:pPr rtl="1"/>
            <a:r>
              <a:rPr lang="ar-SA" dirty="0" smtClean="0"/>
              <a:t>3- أن يكونَ مصدراً يَصِحُّ تقديرُهُ بالفعلِ والحرفِ المصدري، نحو "سرَّني أو يَسرُّني، </a:t>
            </a:r>
            <a:r>
              <a:rPr lang="ar-SA" dirty="0" smtClean="0">
                <a:solidFill>
                  <a:srgbClr val="00B0F0"/>
                </a:solidFill>
              </a:rPr>
              <a:t>اغترابُك</a:t>
            </a:r>
            <a:r>
              <a:rPr lang="ar-SA" dirty="0" smtClean="0"/>
              <a:t> </a:t>
            </a:r>
            <a:r>
              <a:rPr lang="ar-SA" dirty="0" smtClean="0">
                <a:solidFill>
                  <a:srgbClr val="FF0000"/>
                </a:solidFill>
              </a:rPr>
              <a:t>طالباً</a:t>
            </a:r>
            <a:r>
              <a:rPr lang="ar-SA" dirty="0" smtClean="0"/>
              <a:t> للعلم".</a:t>
            </a:r>
          </a:p>
          <a:p>
            <a:pPr rtl="1"/>
            <a:r>
              <a:rPr lang="ar-SA" dirty="0" smtClean="0"/>
              <a:t>(</a:t>
            </a:r>
            <a:r>
              <a:rPr lang="ar-SA" dirty="0" err="1" smtClean="0"/>
              <a:t>اذ</a:t>
            </a:r>
            <a:r>
              <a:rPr lang="ar-SA" dirty="0" smtClean="0"/>
              <a:t> يصح أن تقول "يسرني أن تغترب </a:t>
            </a:r>
            <a:r>
              <a:rPr lang="ar-SA" dirty="0" smtClean="0">
                <a:solidFill>
                  <a:srgbClr val="FF0000"/>
                </a:solidFill>
              </a:rPr>
              <a:t>طالباً</a:t>
            </a:r>
            <a:r>
              <a:rPr lang="ar-SA" dirty="0" smtClean="0"/>
              <a:t> للعلم". فان كان لا يصح تقديره بالفعل والحرف المصدري. نحو "سمعا كلامَ اللهِ متلوّاً"، جاز تقديمه عليه نحو "متلوّاً سمعا كلام الله".</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تقَدُّمُ الحالِ على عاملِها وتأَخُّرُها عَنه</a:t>
            </a:r>
            <a:endParaRPr lang="ar-SA" dirty="0"/>
          </a:p>
        </p:txBody>
      </p:sp>
      <p:sp>
        <p:nvSpPr>
          <p:cNvPr id="3" name="عنصر نائب للمحتوى 2"/>
          <p:cNvSpPr>
            <a:spLocks noGrp="1"/>
          </p:cNvSpPr>
          <p:nvPr>
            <p:ph idx="1"/>
          </p:nvPr>
        </p:nvSpPr>
        <p:spPr/>
        <p:txBody>
          <a:bodyPr/>
          <a:lstStyle/>
          <a:p>
            <a:pPr rtl="1"/>
            <a:r>
              <a:rPr lang="ar-SA" sz="2900" dirty="0" smtClean="0"/>
              <a:t>4- أن يكون صِلةً لألْ، نحو "خالدٌ هو ال</a:t>
            </a:r>
            <a:r>
              <a:rPr lang="ar-SA" sz="2900" dirty="0" smtClean="0">
                <a:solidFill>
                  <a:srgbClr val="00B0F0"/>
                </a:solidFill>
              </a:rPr>
              <a:t>عاملُ</a:t>
            </a:r>
            <a:r>
              <a:rPr lang="ar-SA" sz="2900" dirty="0" smtClean="0"/>
              <a:t> </a:t>
            </a:r>
            <a:r>
              <a:rPr lang="ar-SA" sz="2900" dirty="0" smtClean="0">
                <a:solidFill>
                  <a:srgbClr val="FF0000"/>
                </a:solidFill>
              </a:rPr>
              <a:t>مجتهداً</a:t>
            </a:r>
            <a:r>
              <a:rPr lang="ar-SA" sz="2900" dirty="0" smtClean="0"/>
              <a:t>".</a:t>
            </a:r>
          </a:p>
          <a:p>
            <a:pPr rtl="1"/>
            <a:r>
              <a:rPr lang="ar-SA" sz="2900" dirty="0" smtClean="0"/>
              <a:t>5- أن يكون صِلةً لحرفٍ مصدريٍّ، نحو "يَسُّرني أن </a:t>
            </a:r>
            <a:r>
              <a:rPr lang="ar-SA" sz="2900" dirty="0" smtClean="0">
                <a:solidFill>
                  <a:srgbClr val="00B0F0"/>
                </a:solidFill>
              </a:rPr>
              <a:t>تعملَ</a:t>
            </a:r>
            <a:r>
              <a:rPr lang="ar-SA" sz="2900" dirty="0" smtClean="0"/>
              <a:t> </a:t>
            </a:r>
            <a:r>
              <a:rPr lang="ar-SA" sz="2900" dirty="0" smtClean="0">
                <a:solidFill>
                  <a:srgbClr val="FF0000"/>
                </a:solidFill>
              </a:rPr>
              <a:t>مجتهداً</a:t>
            </a:r>
            <a:r>
              <a:rPr lang="ar-SA" sz="2900" dirty="0" smtClean="0"/>
              <a:t>. سَرَّني أن </a:t>
            </a:r>
            <a:r>
              <a:rPr lang="ar-SA" sz="2900" dirty="0" smtClean="0">
                <a:solidFill>
                  <a:srgbClr val="00B0F0"/>
                </a:solidFill>
              </a:rPr>
              <a:t>عملتُ</a:t>
            </a:r>
            <a:r>
              <a:rPr lang="ar-SA" sz="2900" dirty="0" smtClean="0"/>
              <a:t> </a:t>
            </a:r>
            <a:r>
              <a:rPr lang="ar-SA" sz="2900" dirty="0" smtClean="0">
                <a:solidFill>
                  <a:srgbClr val="FF0000"/>
                </a:solidFill>
              </a:rPr>
              <a:t>مُخلِصاً</a:t>
            </a:r>
            <a:r>
              <a:rPr lang="ar-SA" sz="2900" dirty="0" smtClean="0"/>
              <a:t>، يَسرُّني ما </a:t>
            </a:r>
            <a:r>
              <a:rPr lang="ar-SA" sz="2900" dirty="0" smtClean="0">
                <a:solidFill>
                  <a:srgbClr val="00B0F0"/>
                </a:solidFill>
              </a:rPr>
              <a:t>تجتهدُ</a:t>
            </a:r>
            <a:r>
              <a:rPr lang="ar-SA" sz="2900" dirty="0" smtClean="0"/>
              <a:t> </a:t>
            </a:r>
            <a:r>
              <a:rPr lang="ar-SA" sz="2900" dirty="0" smtClean="0">
                <a:solidFill>
                  <a:srgbClr val="FF0000"/>
                </a:solidFill>
              </a:rPr>
              <a:t>دائباً</a:t>
            </a:r>
            <a:r>
              <a:rPr lang="ar-SA" sz="2900" dirty="0" smtClean="0"/>
              <a:t>. سرَّني ما </a:t>
            </a:r>
            <a:r>
              <a:rPr lang="ar-SA" sz="2900" dirty="0" smtClean="0">
                <a:solidFill>
                  <a:srgbClr val="00B0F0"/>
                </a:solidFill>
              </a:rPr>
              <a:t>سَعَيتَ</a:t>
            </a:r>
            <a:r>
              <a:rPr lang="ar-SA" sz="2900" dirty="0" smtClean="0"/>
              <a:t> </a:t>
            </a:r>
            <a:r>
              <a:rPr lang="ar-SA" sz="2900" dirty="0" smtClean="0">
                <a:solidFill>
                  <a:srgbClr val="FF0000"/>
                </a:solidFill>
              </a:rPr>
              <a:t>صابراً</a:t>
            </a:r>
            <a:r>
              <a:rPr lang="ar-SA" sz="2900" dirty="0" smtClean="0"/>
              <a:t>".</a:t>
            </a:r>
          </a:p>
          <a:p>
            <a:pPr rtl="1"/>
            <a:r>
              <a:rPr lang="ar-SA" sz="2900" dirty="0" smtClean="0"/>
              <a:t>6- أن يكونَ مقروناً بلامِ الابتداءِ، نحو "</a:t>
            </a:r>
            <a:r>
              <a:rPr lang="ar-SA" sz="2900" dirty="0" smtClean="0">
                <a:solidFill>
                  <a:srgbClr val="00B0F0"/>
                </a:solidFill>
              </a:rPr>
              <a:t>لأَصبِرُ</a:t>
            </a:r>
            <a:r>
              <a:rPr lang="ar-SA" sz="2900" dirty="0" smtClean="0"/>
              <a:t> </a:t>
            </a:r>
            <a:r>
              <a:rPr lang="ar-SA" sz="2900" dirty="0" smtClean="0">
                <a:solidFill>
                  <a:srgbClr val="FF0000"/>
                </a:solidFill>
              </a:rPr>
              <a:t>مُعتمِلاً</a:t>
            </a:r>
            <a:r>
              <a:rPr lang="ar-SA" sz="2900" dirty="0" smtClean="0"/>
              <a:t>". 7- أن يكونَ مقروناً بلامِ القسم، نحو "</a:t>
            </a:r>
            <a:r>
              <a:rPr lang="ar-SA" sz="2900" dirty="0" smtClean="0">
                <a:solidFill>
                  <a:srgbClr val="00B0F0"/>
                </a:solidFill>
              </a:rPr>
              <a:t>لأثابرَنَّ</a:t>
            </a:r>
            <a:r>
              <a:rPr lang="ar-SA" sz="2900" dirty="0" smtClean="0"/>
              <a:t> </a:t>
            </a:r>
            <a:r>
              <a:rPr lang="ar-SA" sz="2900" dirty="0" smtClean="0">
                <a:solidFill>
                  <a:srgbClr val="FF0000"/>
                </a:solidFill>
              </a:rPr>
              <a:t>مجتهداً</a:t>
            </a:r>
            <a:r>
              <a:rPr lang="ar-SA" sz="2900" dirty="0" smtClean="0"/>
              <a:t>".</a:t>
            </a:r>
          </a:p>
          <a:p>
            <a:pPr rtl="1"/>
            <a:r>
              <a:rPr lang="ar-SA" sz="2900" dirty="0" smtClean="0"/>
              <a:t>8- أن يكونَ كلمةً فيها معنى الفعل دون أَحرفهِ، نحو "</a:t>
            </a:r>
            <a:r>
              <a:rPr lang="ar-SA" sz="2900" dirty="0" smtClean="0">
                <a:solidFill>
                  <a:srgbClr val="00B0F0"/>
                </a:solidFill>
              </a:rPr>
              <a:t>هذا</a:t>
            </a:r>
            <a:r>
              <a:rPr lang="ar-SA" sz="2900" dirty="0" smtClean="0"/>
              <a:t> عليٌّ </a:t>
            </a:r>
            <a:r>
              <a:rPr lang="ar-SA" sz="2900" dirty="0" smtClean="0">
                <a:solidFill>
                  <a:srgbClr val="FF0000"/>
                </a:solidFill>
              </a:rPr>
              <a:t>مقبلاً</a:t>
            </a:r>
            <a:r>
              <a:rPr lang="ar-SA" sz="2900" dirty="0" smtClean="0"/>
              <a:t>. </a:t>
            </a:r>
            <a:r>
              <a:rPr lang="ar-SA" sz="2900" dirty="0" smtClean="0">
                <a:solidFill>
                  <a:srgbClr val="00B0F0"/>
                </a:solidFill>
              </a:rPr>
              <a:t>ليت</a:t>
            </a:r>
            <a:r>
              <a:rPr lang="ar-SA" sz="2900" dirty="0" smtClean="0"/>
              <a:t> سعيداً، </a:t>
            </a:r>
            <a:r>
              <a:rPr lang="ar-SA" sz="2900" dirty="0" smtClean="0">
                <a:solidFill>
                  <a:srgbClr val="FF0000"/>
                </a:solidFill>
              </a:rPr>
              <a:t>غنيّاً</a:t>
            </a:r>
            <a:r>
              <a:rPr lang="ar-SA" sz="2900" dirty="0" smtClean="0"/>
              <a:t>، كريمٌ. </a:t>
            </a:r>
            <a:r>
              <a:rPr lang="ar-SA" sz="2900" dirty="0" smtClean="0">
                <a:solidFill>
                  <a:srgbClr val="00B0F0"/>
                </a:solidFill>
              </a:rPr>
              <a:t>كأنَّ</a:t>
            </a:r>
            <a:r>
              <a:rPr lang="ar-SA" sz="2900" dirty="0" smtClean="0"/>
              <a:t> خالداً، </a:t>
            </a:r>
            <a:r>
              <a:rPr lang="ar-SA" sz="2900" dirty="0" smtClean="0">
                <a:solidFill>
                  <a:srgbClr val="FF0000"/>
                </a:solidFill>
              </a:rPr>
              <a:t>فقيراً</a:t>
            </a:r>
            <a:r>
              <a:rPr lang="ar-SA" sz="2900" dirty="0" smtClean="0"/>
              <a:t>، غنيٌّ.</a:t>
            </a:r>
          </a:p>
          <a:p>
            <a:pPr rtl="1"/>
            <a:r>
              <a:rPr lang="ar-SA" sz="2900" dirty="0" smtClean="0"/>
              <a:t>9- أن يكون اسمَ تفضيلٍ، نحو "عليٌّ </a:t>
            </a:r>
            <a:r>
              <a:rPr lang="ar-SA" sz="2900" dirty="0" smtClean="0">
                <a:solidFill>
                  <a:srgbClr val="00B0F0"/>
                </a:solidFill>
              </a:rPr>
              <a:t>أفصحُ</a:t>
            </a:r>
            <a:r>
              <a:rPr lang="ar-SA" sz="2900" dirty="0" smtClean="0"/>
              <a:t> القومِ </a:t>
            </a:r>
            <a:r>
              <a:rPr lang="ar-SA" sz="2900" dirty="0" smtClean="0">
                <a:solidFill>
                  <a:srgbClr val="FF0000"/>
                </a:solidFill>
              </a:rPr>
              <a:t>خطيباً</a:t>
            </a:r>
            <a:r>
              <a:rPr lang="ar-SA" sz="2900" dirty="0" smtClean="0"/>
              <a:t>"، إلا إذا كان عاملاً في حالين، نحو "العصفورُ، مغَرداً خيرٌ منه ساكتاً"، فيجبُ تقديمُ حال المفضّل على عامله، كما تقدَّم.</a:t>
            </a:r>
            <a:endParaRPr lang="ar-SA" sz="2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تقَدُّمُ الحالِ على عاملِها وتأَخُّرُها عَنه</a:t>
            </a:r>
            <a:endParaRPr lang="ar-SA" dirty="0"/>
          </a:p>
        </p:txBody>
      </p:sp>
      <p:sp>
        <p:nvSpPr>
          <p:cNvPr id="3" name="عنصر نائب للمحتوى 2"/>
          <p:cNvSpPr>
            <a:spLocks noGrp="1"/>
          </p:cNvSpPr>
          <p:nvPr>
            <p:ph idx="1"/>
          </p:nvPr>
        </p:nvSpPr>
        <p:spPr/>
        <p:txBody>
          <a:bodyPr/>
          <a:lstStyle/>
          <a:p>
            <a:pPr rtl="1"/>
            <a:r>
              <a:rPr lang="ar-SA" dirty="0" smtClean="0"/>
              <a:t>10- أن تكونَ الحالُ مؤكدةً لعاملها، نحو "</a:t>
            </a:r>
            <a:r>
              <a:rPr lang="ar-SA" dirty="0" smtClean="0">
                <a:solidFill>
                  <a:srgbClr val="FF0000"/>
                </a:solidFill>
              </a:rPr>
              <a:t>ولّى</a:t>
            </a:r>
            <a:r>
              <a:rPr lang="ar-SA" dirty="0" smtClean="0"/>
              <a:t> العدوُّ مدبِراً، </a:t>
            </a:r>
            <a:r>
              <a:rPr lang="ar-SA" dirty="0" smtClean="0">
                <a:solidFill>
                  <a:srgbClr val="FF0000"/>
                </a:solidFill>
              </a:rPr>
              <a:t>فتَبسّم</a:t>
            </a:r>
            <a:r>
              <a:rPr lang="ar-SA" dirty="0" smtClean="0"/>
              <a:t> الصديقُ ضاحكاً".</a:t>
            </a:r>
          </a:p>
          <a:p>
            <a:pPr rtl="1"/>
            <a:r>
              <a:rPr lang="ar-SA" dirty="0" smtClean="0"/>
              <a:t>11- أن تكون جملةً مقترنة بالواو، على الأصحِّ، نحو "جئتُ والشمسُ طالعةٌ".</a:t>
            </a:r>
          </a:p>
          <a:p>
            <a:endParaRPr lang="ar-SA" dirty="0" smtClean="0"/>
          </a:p>
          <a:p>
            <a:endParaRPr lang="ar-SA" dirty="0" smtClean="0"/>
          </a:p>
          <a:p>
            <a:endParaRPr lang="ar-SA"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صاحب الحال </a:t>
            </a:r>
            <a:endParaRPr lang="ar-SA" dirty="0"/>
          </a:p>
        </p:txBody>
      </p:sp>
      <p:sp>
        <p:nvSpPr>
          <p:cNvPr id="3" name="عنصر نائب للمحتوى 2"/>
          <p:cNvSpPr>
            <a:spLocks noGrp="1"/>
          </p:cNvSpPr>
          <p:nvPr>
            <p:ph idx="1"/>
          </p:nvPr>
        </p:nvSpPr>
        <p:spPr/>
        <p:txBody>
          <a:bodyPr/>
          <a:lstStyle/>
          <a:p>
            <a:pPr rtl="1"/>
            <a:r>
              <a:rPr lang="ar-SA" dirty="0" smtClean="0"/>
              <a:t>وصاحبُ الحالِ ما كانت الحالُ وصفاً له في المعنى. فإذا قلتَ "رجعَ الجندُ ظافراً"، فصاحبُ الحال هو "الجُندُ" وعاملُها هو "رجعَ".</a:t>
            </a:r>
          </a:p>
          <a:p>
            <a:pPr rtl="1"/>
            <a:r>
              <a:rPr lang="ar-SA" dirty="0" smtClean="0"/>
              <a:t>والأصلُ في صاحبها أن يكون معرفةً، كما رأيتَ. وقد يكونُ نكرةً، بأحدِ أربعةِ شروطٍ</a:t>
            </a:r>
          </a:p>
          <a:p>
            <a:pPr rtl="1"/>
            <a:r>
              <a:rPr lang="ar-SA" dirty="0" smtClean="0"/>
              <a:t>1- أن يتأخرَ عنها، نحو "جائني مُسرعاً مُستنجدٌ فأنجدتهُ"، ومنه قولُ الشاعر:لِمَيّةً مُوحِشاً طَلَلُ....</a:t>
            </a:r>
            <a:r>
              <a:rPr lang="ar-SA" b="1" dirty="0" smtClean="0"/>
              <a:t> </a:t>
            </a:r>
            <a:r>
              <a:rPr lang="ar-SA" dirty="0" smtClean="0"/>
              <a:t>يلوحُ كَأَنَّهُ خِلَلُ</a:t>
            </a:r>
          </a:p>
          <a:p>
            <a:pPr rtl="1"/>
            <a:r>
              <a:rPr lang="ar-SA" dirty="0" smtClean="0"/>
              <a:t>وقول الآخر</a:t>
            </a:r>
          </a:p>
          <a:p>
            <a:pPr rtl="1"/>
            <a:r>
              <a:rPr lang="ar-SA" dirty="0" smtClean="0"/>
              <a:t>وَفي الجِسْم مِنّي بَيِّناً، لَوْ عَلِمْتِهِ... شُحُوبٌ وإِنْ </a:t>
            </a:r>
            <a:r>
              <a:rPr lang="ar-SA" dirty="0" err="1" smtClean="0"/>
              <a:t>تَستَشْهِدي</a:t>
            </a:r>
            <a:r>
              <a:rPr lang="ar-SA" dirty="0" smtClean="0"/>
              <a:t> العَيْنَ تَشْهَدِ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صاحب الحال</a:t>
            </a:r>
            <a:endParaRPr lang="ar-SA" dirty="0"/>
          </a:p>
        </p:txBody>
      </p:sp>
      <p:sp>
        <p:nvSpPr>
          <p:cNvPr id="3" name="عنصر نائب للمحتوى 2"/>
          <p:cNvSpPr>
            <a:spLocks noGrp="1"/>
          </p:cNvSpPr>
          <p:nvPr>
            <p:ph idx="1"/>
          </p:nvPr>
        </p:nvSpPr>
        <p:spPr/>
        <p:txBody>
          <a:bodyPr/>
          <a:lstStyle/>
          <a:p>
            <a:pPr rtl="1"/>
            <a:r>
              <a:rPr lang="ar-SA" sz="3000" dirty="0" smtClean="0"/>
              <a:t>وقولُ آخر:</a:t>
            </a:r>
          </a:p>
          <a:p>
            <a:pPr rtl="1"/>
            <a:r>
              <a:rPr lang="ar-SA" sz="3000" dirty="0" smtClean="0"/>
              <a:t>ومَا لامَ نَفْسِي مِثْلَها ليَ لائِمُ... ولا سَدَّ فَقْرِي مِثْلُ مَا مَلَكَتْ يَدِي</a:t>
            </a:r>
          </a:p>
          <a:p>
            <a:pPr rtl="1"/>
            <a:r>
              <a:rPr lang="ar-SA" sz="3000" dirty="0" smtClean="0"/>
              <a:t>2- أن يسبقه نفيٌ أو نهيٌ أو استفهامٌ فالأولُ نحو "ما في المدرسة من تلميذٍ كسولاً. وما جاءني أحدٌ إلاّ راكباً"، ومنه قولهُ تعالى:(وما أهلكنا من قريةٍ إلا لها مُنذِرُونَ) والثاني نحو "لا يَبغِ امروءٌ على امرئ مُستسهِلاً بَغيَهُ، ومنه قولُ الشاعر</a:t>
            </a:r>
          </a:p>
          <a:p>
            <a:pPr rtl="1"/>
            <a:r>
              <a:rPr lang="ar-SA" sz="3000" dirty="0" smtClean="0"/>
              <a:t>لاَ </a:t>
            </a:r>
            <a:r>
              <a:rPr lang="ar-SA" sz="3000" dirty="0" err="1" smtClean="0"/>
              <a:t>يَرْكَنَنْ</a:t>
            </a:r>
            <a:r>
              <a:rPr lang="ar-SA" sz="3000" dirty="0" smtClean="0"/>
              <a:t> أَحدٌ إِلى الإِحجامِ... يَوْمَ الْوَغَى مُتَخَوِّفاً لِحمامِ</a:t>
            </a:r>
          </a:p>
          <a:p>
            <a:pPr rtl="1"/>
            <a:r>
              <a:rPr lang="ar-SA" sz="3000" dirty="0" smtClean="0"/>
              <a:t>الثالثُ، نحو "أَجاءكَ أحدٌ راكباً"، ومنه قولُ الشاعر:</a:t>
            </a:r>
          </a:p>
          <a:p>
            <a:pPr rtl="1"/>
            <a:r>
              <a:rPr lang="ar-SA" sz="3000" dirty="0" smtClean="0"/>
              <a:t>يا صَاحِ، هَلْ حمَّ عَيْشٌ باقِياً؟ فَترَى...لِنَفْسِكَ العُذْرَ في إِبعادِها </a:t>
            </a:r>
            <a:r>
              <a:rPr lang="ar-SA" sz="3000" dirty="0" err="1" smtClean="0"/>
              <a:t>الأَمَلا</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5029200"/>
          </a:xfrm>
        </p:spPr>
        <p:txBody>
          <a:bodyPr/>
          <a:lstStyle/>
          <a:p>
            <a:pPr rtl="1"/>
            <a:r>
              <a:rPr lang="ar-SA" sz="2700" dirty="0" smtClean="0"/>
              <a:t>3- أن يتَخصَّصَ بوصفٍ أو إضافةٍ، فالأولُ نحو "جاءني صديقٌ حميمٌ </a:t>
            </a:r>
            <a:r>
              <a:rPr lang="ar-SA" sz="2700" smtClean="0"/>
              <a:t>طالباً </a:t>
            </a:r>
            <a:r>
              <a:rPr lang="ar-SA" sz="2700" smtClean="0"/>
              <a:t>مَعونتي</a:t>
            </a:r>
            <a:r>
              <a:rPr lang="ar-SA" sz="2700" dirty="0" smtClean="0"/>
              <a:t>"، ومنهُ قوله تعالى: (فيها يُفرَقُ كلُّ أمر حكيمٍ، أمراً من عندِنا)، وقول الشاعر</a:t>
            </a:r>
          </a:p>
          <a:p>
            <a:pPr rtl="1"/>
            <a:r>
              <a:rPr lang="ar-SA" sz="2700" dirty="0" smtClean="0"/>
              <a:t>يا رَبِّ نَجَّيْتَ نُوحاً واستجَبْتَ لَهُ...في فُلُكٍ ماخِرٍ في الْيَمِّ مَشْحُونَا</a:t>
            </a:r>
          </a:p>
          <a:p>
            <a:pPr rtl="1"/>
            <a:r>
              <a:rPr lang="ar-SA" sz="2700" dirty="0" smtClean="0"/>
              <a:t>والثاني، نحو "مَرَّت علينا ستةُ أيامٍ شديدةً"، ومنه قولهُ تعالى: (في أربعة ايامٍ سَواءً للسائلين).</a:t>
            </a:r>
          </a:p>
          <a:p>
            <a:pPr rtl="1"/>
            <a:r>
              <a:rPr lang="ar-SA" sz="2700" dirty="0" smtClean="0"/>
              <a:t>4- أن تكون الحالُ بعدَهُ جملةً مقرونةً بالواو، كقوله تعالى: (أو كالذي مَرَّ على قريةٍ، وهيَ خاويةٌ على عُرُوشها).</a:t>
            </a:r>
          </a:p>
          <a:p>
            <a:pPr rtl="1"/>
            <a:r>
              <a:rPr lang="ar-SA" sz="2700" dirty="0" smtClean="0"/>
              <a:t>وقد يكونُ صاحبُ الحالِ نكرةً بلا مُسَوِّغٍ، وهو قليلٌ، كقولهم "عليه مِئَةٌ بيضاً"، وفي الحديث "صلَّى رسولُ اللهِ، صلَّى الله عليه وسلَّم، قاعداً وصلَّى وراءهُ رجالٌ قِياماً".</a:t>
            </a:r>
          </a:p>
          <a:p>
            <a:endParaRPr lang="ar-SA" sz="2700" dirty="0" smtClean="0"/>
          </a:p>
          <a:p>
            <a:endParaRPr lang="ar-SA" sz="2700" dirty="0" smtClean="0"/>
          </a:p>
          <a:p>
            <a:endParaRPr lang="ar-SA" sz="2700" dirty="0" smtClean="0"/>
          </a:p>
          <a:p>
            <a:endParaRPr lang="ar-SA" sz="2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2483</TotalTime>
  <Words>1184</Words>
  <Application>Microsoft Office PowerPoint</Application>
  <PresentationFormat>A4 Paper (210x297 mm)‎</PresentationFormat>
  <Paragraphs>75</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الثالثة عشرة</vt:lpstr>
      <vt:lpstr>العامل في الحال</vt:lpstr>
      <vt:lpstr>العامل في الحال</vt:lpstr>
      <vt:lpstr>تقَدُّمُ الحالِ على عاملِها وتأَخُّرُها عَنه</vt:lpstr>
      <vt:lpstr>تقَدُّمُ الحالِ على عاملِها وتأَخُّرُها عَنه</vt:lpstr>
      <vt:lpstr>تقَدُّمُ الحالِ على عاملِها وتأَخُّرُها عَنه</vt:lpstr>
      <vt:lpstr>تتأخر الحال عن عاملها وجوبا</vt:lpstr>
      <vt:lpstr>تقَدُّمُ الحالِ على عاملِها وتأَخُّرُها عَنه</vt:lpstr>
      <vt:lpstr>تقَدُّمُ الحالِ على عاملِها وتأَخُّرُها عَنه</vt:lpstr>
      <vt:lpstr>شروط صاحب الحال </vt:lpstr>
      <vt:lpstr>شروط صاحب الحال</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200</cp:revision>
  <dcterms:created xsi:type="dcterms:W3CDTF">2009-10-14T19:14:34Z</dcterms:created>
  <dcterms:modified xsi:type="dcterms:W3CDTF">2011-11-25T17:19:41Z</dcterms:modified>
</cp:coreProperties>
</file>