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69" r:id="rId5"/>
    <p:sldId id="270" r:id="rId6"/>
    <p:sldId id="271" r:id="rId7"/>
    <p:sldId id="272" r:id="rId8"/>
    <p:sldId id="273" r:id="rId9"/>
    <p:sldId id="274" r:id="rId10"/>
    <p:sldId id="275" r:id="rId11"/>
    <p:sldId id="276" r:id="rId12"/>
    <p:sldId id="277"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FF0066"/>
    <a:srgbClr val="0099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varScale="1">
        <p:scale>
          <a:sx n="99" d="100"/>
          <a:sy n="99" d="100"/>
        </p:scale>
        <p:origin x="-96" y="-17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971800" y="3962400"/>
            <a:ext cx="3810000" cy="707886"/>
          </a:xfrm>
          <a:prstGeom prst="rect">
            <a:avLst/>
          </a:prstGeom>
          <a:noFill/>
        </p:spPr>
        <p:txBody>
          <a:bodyPr wrap="square" rtlCol="1">
            <a:spAutoFit/>
          </a:bodyPr>
          <a:lstStyle/>
          <a:p>
            <a:pPr algn="ctr"/>
            <a:r>
              <a:rPr lang="ar-SA" sz="4000" dirty="0" smtClean="0"/>
              <a:t>التمييز</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المقدمة</a:t>
            </a:r>
            <a:endParaRPr lang="ar-SA" dirty="0"/>
          </a:p>
        </p:txBody>
      </p:sp>
      <p:sp>
        <p:nvSpPr>
          <p:cNvPr id="3" name="عنصر نائب للمحتوى 2"/>
          <p:cNvSpPr>
            <a:spLocks noGrp="1"/>
          </p:cNvSpPr>
          <p:nvPr>
            <p:ph idx="1"/>
          </p:nvPr>
        </p:nvSpPr>
        <p:spPr/>
        <p:txBody>
          <a:bodyPr/>
          <a:lstStyle/>
          <a:p>
            <a:pPr algn="just" rtl="1" eaLnBrk="1" hangingPunct="1"/>
            <a:r>
              <a:rPr lang="ar-SA" dirty="0" smtClean="0">
                <a:cs typeface="Arial" pitchFamily="34" charset="0"/>
              </a:rPr>
              <a:t>تناولنا في المحاضرة السابقة أحد المشبهات بالمفعول وهو الحال وفي هذه المحاضرة سوف نتناول المشبه الثاني بالمفعول وهو التمييز.</a:t>
            </a:r>
          </a:p>
          <a:p>
            <a:pPr algn="just" rtl="1" eaLnBrk="1" hangingPunct="1"/>
            <a:r>
              <a:rPr lang="ar-SA" dirty="0" smtClean="0">
                <a:cs typeface="Arial" pitchFamily="34" charset="0"/>
              </a:rPr>
              <a:t>يحاول المتكلم أن يكون واضحاً في كلامه كي يفهمه الآخرون؛ لأن اللغة أداة تفاهم بين الناس، فإذا ما شعر المتكلم أن في كلامه لبساً، أو شيئاً يحتمل أكثر من معنى بادر إلى إزالة هذا الغموض واللبس.</a:t>
            </a:r>
          </a:p>
          <a:p>
            <a:pPr algn="just" rtl="1" eaLnBrk="1" hangingPunct="1"/>
            <a:r>
              <a:rPr lang="ar-SA" dirty="0" smtClean="0">
                <a:cs typeface="Arial" pitchFamily="34" charset="0"/>
              </a:rPr>
              <a:t>وهذا هو الهدف من التمييز في اللغة، وهذه هي الوظيفة النحوية التي يقوم </a:t>
            </a:r>
            <a:r>
              <a:rPr lang="ar-SA" dirty="0" err="1" smtClean="0">
                <a:cs typeface="Arial" pitchFamily="34" charset="0"/>
              </a:rPr>
              <a:t>بها</a:t>
            </a:r>
            <a:r>
              <a:rPr lang="ar-SA" dirty="0" smtClean="0">
                <a:cs typeface="Arial" pitchFamily="34" charset="0"/>
              </a:rPr>
              <a:t> التمييز؛ لذا سماه بعض العلماء التبيين وسماه بعضهم التفسير.</a:t>
            </a:r>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أنواعه</a:t>
            </a:r>
            <a:endParaRPr lang="ar-SA" dirty="0"/>
          </a:p>
        </p:txBody>
      </p:sp>
      <p:sp>
        <p:nvSpPr>
          <p:cNvPr id="3" name="عنصر نائب للمحتوى 2"/>
          <p:cNvSpPr>
            <a:spLocks noGrp="1"/>
          </p:cNvSpPr>
          <p:nvPr>
            <p:ph idx="1"/>
          </p:nvPr>
        </p:nvSpPr>
        <p:spPr/>
        <p:txBody>
          <a:bodyPr/>
          <a:lstStyle/>
          <a:p>
            <a:pPr rtl="1"/>
            <a:r>
              <a:rPr lang="ar-SA" dirty="0" smtClean="0"/>
              <a:t>التمييز على نوعين: هما تمييز نسبة وتمييز ذات. </a:t>
            </a:r>
          </a:p>
          <a:p>
            <a:pPr rtl="1"/>
            <a:r>
              <a:rPr lang="ar-SA" dirty="0" smtClean="0"/>
              <a:t>أولا </a:t>
            </a:r>
            <a:r>
              <a:rPr lang="ar-SA" dirty="0" err="1" smtClean="0"/>
              <a:t>ـ</a:t>
            </a:r>
            <a:r>
              <a:rPr lang="ar-SA" dirty="0" smtClean="0"/>
              <a:t> تمييز النسبة، أو الجملة، ويسمى أيضاً التمييز الملحوظ. </a:t>
            </a:r>
          </a:p>
          <a:p>
            <a:pPr rtl="1"/>
            <a:r>
              <a:rPr lang="ar-SA" dirty="0" smtClean="0"/>
              <a:t>وهو الاسم الذي يذكر لبيان الجملة المبهمة، لا الاسم المفرد،</a:t>
            </a:r>
          </a:p>
          <a:p>
            <a:pPr rtl="1"/>
            <a:r>
              <a:rPr lang="ar-SA" dirty="0" smtClean="0"/>
              <a:t>نحو : فاض الكوب </a:t>
            </a:r>
            <a:r>
              <a:rPr lang="ar-SA" dirty="0" smtClean="0">
                <a:solidFill>
                  <a:srgbClr val="FF0000"/>
                </a:solidFill>
              </a:rPr>
              <a:t>ماءً</a:t>
            </a:r>
            <a:r>
              <a:rPr lang="ar-SA" dirty="0" smtClean="0"/>
              <a:t> ، وزرعنا الأرض </a:t>
            </a:r>
            <a:r>
              <a:rPr lang="ar-SA" dirty="0" smtClean="0">
                <a:solidFill>
                  <a:srgbClr val="FF0000"/>
                </a:solidFill>
              </a:rPr>
              <a:t>ذرةً</a:t>
            </a:r>
            <a:r>
              <a:rPr lang="ar-SA" dirty="0" smtClean="0"/>
              <a:t> . </a:t>
            </a:r>
          </a:p>
          <a:p>
            <a:pPr rtl="1"/>
            <a:r>
              <a:rPr lang="ar-SA" dirty="0" smtClean="0"/>
              <a:t>وينقسم تمييز النسبة (الملحوظ) إلى قسمين : </a:t>
            </a:r>
          </a:p>
          <a:p>
            <a:pPr rtl="1"/>
            <a:r>
              <a:rPr lang="ar-SA" dirty="0" smtClean="0"/>
              <a:t>1. تمييز ملحوظ منقول أو محوَّل : وهو التمييز المحول عن فاعل، نحو : طاب الرجل </a:t>
            </a:r>
            <a:r>
              <a:rPr lang="ar-SA" u="sng" dirty="0" smtClean="0">
                <a:solidFill>
                  <a:srgbClr val="FF0000"/>
                </a:solidFill>
              </a:rPr>
              <a:t>نفساً</a:t>
            </a:r>
            <a:r>
              <a:rPr lang="ar-SA" dirty="0" smtClean="0"/>
              <a:t>، فأصله طابت نفسُ الرجل، فنفس كانت فاعلاً فتحولت تمييزاً. ومنه قوله تعالى((واشتعل الرأس </a:t>
            </a:r>
            <a:r>
              <a:rPr lang="ar-SA" u="sng" dirty="0" smtClean="0">
                <a:solidFill>
                  <a:srgbClr val="FF0000"/>
                </a:solidFill>
              </a:rPr>
              <a:t>شيباً</a:t>
            </a:r>
            <a:r>
              <a:rPr lang="ar-SA" dirty="0" smtClean="0"/>
              <a:t>)).</a:t>
            </a:r>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التمييز</a:t>
            </a:r>
            <a:endParaRPr lang="ar-SA" dirty="0"/>
          </a:p>
        </p:txBody>
      </p:sp>
      <p:sp>
        <p:nvSpPr>
          <p:cNvPr id="3" name="عنصر نائب للمحتوى 2"/>
          <p:cNvSpPr>
            <a:spLocks noGrp="1"/>
          </p:cNvSpPr>
          <p:nvPr>
            <p:ph idx="1"/>
          </p:nvPr>
        </p:nvSpPr>
        <p:spPr>
          <a:xfrm>
            <a:off x="495300" y="1341437"/>
            <a:ext cx="8915400" cy="4525963"/>
          </a:xfrm>
        </p:spPr>
        <p:txBody>
          <a:bodyPr/>
          <a:lstStyle/>
          <a:p>
            <a:pPr rtl="1"/>
            <a:r>
              <a:rPr lang="ar-SA" sz="3000" dirty="0" smtClean="0"/>
              <a:t>وقد يكون محولاً عن مفعول به، نحو قوله تعالى:((وفجرنا الأرض </a:t>
            </a:r>
            <a:r>
              <a:rPr lang="ar-SA" sz="3000" dirty="0" smtClean="0">
                <a:solidFill>
                  <a:srgbClr val="FF0000"/>
                </a:solidFill>
              </a:rPr>
              <a:t>عيوناً</a:t>
            </a:r>
            <a:r>
              <a:rPr lang="ar-SA" sz="3000" dirty="0" smtClean="0"/>
              <a:t>)). فالأصل: فجرنا عيون الأرض وعيون هنا مفعول به فتحولت تمييزاً. </a:t>
            </a:r>
          </a:p>
          <a:p>
            <a:pPr rtl="1"/>
            <a:r>
              <a:rPr lang="ar-SA" sz="3000" dirty="0" smtClean="0"/>
              <a:t>ومنه ما هو محول عن المبتدأ، نحو:قوله تعالى((الله أسرع </a:t>
            </a:r>
            <a:r>
              <a:rPr lang="ar-SA" sz="3000" dirty="0" smtClean="0">
                <a:solidFill>
                  <a:srgbClr val="FF0000"/>
                </a:solidFill>
              </a:rPr>
              <a:t>مكراً</a:t>
            </a:r>
            <a:r>
              <a:rPr lang="ar-SA" sz="3000" dirty="0" smtClean="0"/>
              <a:t>)). </a:t>
            </a:r>
          </a:p>
          <a:p>
            <a:pPr rtl="1"/>
            <a:r>
              <a:rPr lang="ar-SA" sz="3000" dirty="0" smtClean="0"/>
              <a:t>فالأصل: مكرُ الله أسرع. ومكر هنا مبتدأ تحول تمييزاً وحكم هذا النوع من التمييز : واجب النصب. فالكلمات الملونة بالأحمر فيما سبق تعرب تمييزاً منصوباً. </a:t>
            </a:r>
          </a:p>
          <a:p>
            <a:pPr rtl="1"/>
            <a:r>
              <a:rPr lang="ar-SA" sz="3000" dirty="0" smtClean="0"/>
              <a:t>2.تمييز ملحوظ غير منقول أو محول: أي أنه غير منقول عن فاعل، أو مفعول، أو مبتدأ، بل هو كلمة جديدة تضاف إلى الجملة لكشف الغموض في الجملة.</a:t>
            </a:r>
          </a:p>
          <a:p>
            <a:endParaRPr lang="ar-SA" sz="3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التمييز</a:t>
            </a:r>
            <a:endParaRPr lang="ar-SA" dirty="0"/>
          </a:p>
        </p:txBody>
      </p:sp>
      <p:sp>
        <p:nvSpPr>
          <p:cNvPr id="3" name="عنصر نائب للمحتوى 2"/>
          <p:cNvSpPr>
            <a:spLocks noGrp="1"/>
          </p:cNvSpPr>
          <p:nvPr>
            <p:ph idx="1"/>
          </p:nvPr>
        </p:nvSpPr>
        <p:spPr/>
        <p:txBody>
          <a:bodyPr/>
          <a:lstStyle/>
          <a:p>
            <a:pPr rtl="1"/>
            <a:r>
              <a:rPr lang="ar-SA" dirty="0" smtClean="0"/>
              <a:t>وهذا يكون في التعجب والمدح غالباً، نحو:لله دره </a:t>
            </a:r>
            <a:r>
              <a:rPr lang="ar-SA" dirty="0" smtClean="0">
                <a:solidFill>
                  <a:srgbClr val="FF0000"/>
                </a:solidFill>
              </a:rPr>
              <a:t>فارساً</a:t>
            </a:r>
            <a:r>
              <a:rPr lang="ar-SA" dirty="0" smtClean="0"/>
              <a:t>. وأكْرِم بمحمد عالماً. ونعم زيدٌ طالباً. </a:t>
            </a:r>
          </a:p>
          <a:p>
            <a:pPr rtl="1"/>
            <a:r>
              <a:rPr lang="ar-SA" dirty="0" smtClean="0"/>
              <a:t>       وهذا النوع من التمييز يجوز فيه النصب، كما مر، ويجوز جره بمن، فتقول: لله دره من فارس، وأكرم بمحمد من عالم، فإذا كان منصوباً أعربته تمييزاً وإن كان مجروراً أعربته اسماً مجروراً.</a:t>
            </a:r>
          </a:p>
          <a:p>
            <a:pPr rtl="1"/>
            <a:r>
              <a:rPr lang="ar-SA" dirty="0" smtClean="0"/>
              <a:t>ثانيا </a:t>
            </a:r>
            <a:r>
              <a:rPr lang="ar-SA" dirty="0" err="1" smtClean="0"/>
              <a:t>ـ</a:t>
            </a:r>
            <a:r>
              <a:rPr lang="ar-SA" dirty="0" smtClean="0"/>
              <a:t> تمييز ذات أو مفرد ، ويسمى التمييز الملفوظ . </a:t>
            </a:r>
          </a:p>
          <a:p>
            <a:pPr rtl="1"/>
            <a:r>
              <a:rPr lang="ar-SA" dirty="0" smtClean="0"/>
              <a:t>وهو الاسم النكرة الذي يذكر لإزالة الغموض عن اسم مفرد سبقه، ويكون في المواضع التالية:</a:t>
            </a:r>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أنواعه</a:t>
            </a:r>
            <a:endParaRPr lang="ar-SA" dirty="0"/>
          </a:p>
        </p:txBody>
      </p:sp>
      <p:sp>
        <p:nvSpPr>
          <p:cNvPr id="3" name="عنصر نائب للمحتوى 2"/>
          <p:cNvSpPr>
            <a:spLocks noGrp="1"/>
          </p:cNvSpPr>
          <p:nvPr>
            <p:ph idx="1"/>
          </p:nvPr>
        </p:nvSpPr>
        <p:spPr>
          <a:xfrm>
            <a:off x="495300" y="1295400"/>
            <a:ext cx="8915400" cy="4525963"/>
          </a:xfrm>
        </p:spPr>
        <p:txBody>
          <a:bodyPr/>
          <a:lstStyle/>
          <a:p>
            <a:pPr rtl="1"/>
            <a:r>
              <a:rPr lang="ar-SA" sz="2800" dirty="0" smtClean="0"/>
              <a:t>1 </a:t>
            </a:r>
            <a:r>
              <a:rPr lang="ar-SA" sz="2800" dirty="0" err="1" smtClean="0"/>
              <a:t>ـ</a:t>
            </a:r>
            <a:r>
              <a:rPr lang="ar-SA" sz="2800" dirty="0" smtClean="0"/>
              <a:t> بعد العدد، فإذا جاء بعد الأعداد من (3-10) كان مجروراً وأعرب مضافاً إليه مجروراً، نحو قوله تعالى</a:t>
            </a:r>
            <a:r>
              <a:rPr lang="ar-SA" sz="2800" dirty="0" smtClean="0">
                <a:sym typeface="Wingdings" pitchFamily="2" charset="2"/>
              </a:rPr>
              <a:t>((إني أرى سبع </a:t>
            </a:r>
            <a:r>
              <a:rPr lang="ar-SA" sz="2800" u="sng" dirty="0" smtClean="0">
                <a:solidFill>
                  <a:srgbClr val="FF0000"/>
                </a:solidFill>
                <a:sym typeface="Wingdings" pitchFamily="2" charset="2"/>
              </a:rPr>
              <a:t>بقرات</a:t>
            </a:r>
            <a:r>
              <a:rPr lang="ar-SA" sz="2800" dirty="0" smtClean="0">
                <a:sym typeface="Wingdings" pitchFamily="2" charset="2"/>
              </a:rPr>
              <a:t>)) بقرات مضاف إليه مجرور وعلامة جره الكسرة.</a:t>
            </a:r>
          </a:p>
          <a:p>
            <a:pPr rtl="1"/>
            <a:r>
              <a:rPr lang="ar-SA" sz="2800" dirty="0" smtClean="0">
                <a:sym typeface="Wingdings" pitchFamily="2" charset="2"/>
              </a:rPr>
              <a:t>وإن جاء بعد الأعداد من(11-99) كان منصوباً وأعرب تمييزاً، نحو</a:t>
            </a:r>
            <a:r>
              <a:rPr lang="ar-SA" sz="2800" dirty="0" smtClean="0"/>
              <a:t> قوله تعالى:((إني رأيت أحد عشر </a:t>
            </a:r>
            <a:r>
              <a:rPr lang="ar-SA" sz="2800" u="sng" dirty="0" smtClean="0">
                <a:solidFill>
                  <a:srgbClr val="FF0000"/>
                </a:solidFill>
                <a:sym typeface="Wingdings" pitchFamily="2" charset="2"/>
              </a:rPr>
              <a:t>كوكباً</a:t>
            </a:r>
            <a:r>
              <a:rPr lang="ar-SA" sz="2800" dirty="0" smtClean="0"/>
              <a:t>)) كوكباً: تمييز منصوب وعلامة نصبه الفتحة. </a:t>
            </a:r>
          </a:p>
          <a:p>
            <a:pPr rtl="1"/>
            <a:r>
              <a:rPr lang="ar-SA" sz="2800" dirty="0" smtClean="0"/>
              <a:t>2 </a:t>
            </a:r>
            <a:r>
              <a:rPr lang="ar-SA" sz="2800" dirty="0" err="1" smtClean="0"/>
              <a:t>ـ</a:t>
            </a:r>
            <a:r>
              <a:rPr lang="ar-SA" sz="2800" dirty="0" smtClean="0"/>
              <a:t> بعد المقادير،والمقصود بالمقادير الوزن والمكيال والمساحة، نحو:أعارني جاري رطلا </a:t>
            </a:r>
            <a:r>
              <a:rPr lang="ar-SA" sz="2800" u="sng" dirty="0" smtClean="0">
                <a:solidFill>
                  <a:srgbClr val="FF0000"/>
                </a:solidFill>
                <a:sym typeface="Wingdings" pitchFamily="2" charset="2"/>
              </a:rPr>
              <a:t>زيتاً</a:t>
            </a:r>
            <a:r>
              <a:rPr lang="ar-SA" sz="2800" dirty="0" smtClean="0"/>
              <a:t>، وبعت صاعا </a:t>
            </a:r>
            <a:r>
              <a:rPr lang="ar-SA" sz="2800" u="sng" dirty="0" smtClean="0">
                <a:solidFill>
                  <a:srgbClr val="FF0000"/>
                </a:solidFill>
                <a:sym typeface="Wingdings" pitchFamily="2" charset="2"/>
              </a:rPr>
              <a:t>قمحاً</a:t>
            </a:r>
            <a:r>
              <a:rPr lang="ar-SA" sz="2800" dirty="0" smtClean="0"/>
              <a:t>، وأملك فدانا </a:t>
            </a:r>
            <a:r>
              <a:rPr lang="ar-SA" sz="2800" u="sng" dirty="0" smtClean="0">
                <a:solidFill>
                  <a:srgbClr val="FF0000"/>
                </a:solidFill>
                <a:sym typeface="Wingdings" pitchFamily="2" charset="2"/>
              </a:rPr>
              <a:t>أرضاً</a:t>
            </a:r>
            <a:r>
              <a:rPr lang="ar-SA" sz="2800" dirty="0" smtClean="0"/>
              <a:t> ، واشتريت مترا </a:t>
            </a:r>
            <a:r>
              <a:rPr lang="ar-SA" sz="2800" u="sng" dirty="0" smtClean="0">
                <a:solidFill>
                  <a:srgbClr val="FF0000"/>
                </a:solidFill>
                <a:sym typeface="Wingdings" pitchFamily="2" charset="2"/>
              </a:rPr>
              <a:t>صوفاً</a:t>
            </a:r>
            <a:r>
              <a:rPr lang="ar-SA" sz="2800" dirty="0" smtClean="0"/>
              <a:t> . </a:t>
            </a:r>
          </a:p>
          <a:p>
            <a:pPr rtl="1"/>
            <a:r>
              <a:rPr lang="ar-SA" sz="2800" dirty="0" smtClean="0"/>
              <a:t>3 </a:t>
            </a:r>
            <a:r>
              <a:rPr lang="ar-SA" sz="2800" dirty="0" err="1" smtClean="0"/>
              <a:t>ـ</a:t>
            </a:r>
            <a:r>
              <a:rPr lang="ar-SA" sz="2800" dirty="0" smtClean="0"/>
              <a:t> التمييز الواقع بعد شبه تلك المقادير، نحو:عندي وعاء </a:t>
            </a:r>
            <a:r>
              <a:rPr lang="ar-SA" sz="2800" u="sng" dirty="0" smtClean="0">
                <a:solidFill>
                  <a:srgbClr val="FF0000"/>
                </a:solidFill>
                <a:sym typeface="Wingdings" pitchFamily="2" charset="2"/>
              </a:rPr>
              <a:t>سمناً</a:t>
            </a:r>
            <a:r>
              <a:rPr lang="ar-SA" sz="2800" dirty="0" smtClean="0"/>
              <a:t>، وحفنة تمراً، وما في السماء موضع راحة </a:t>
            </a:r>
            <a:r>
              <a:rPr lang="ar-SA" sz="2800" u="sng" dirty="0" smtClean="0">
                <a:solidFill>
                  <a:srgbClr val="FF0000"/>
                </a:solidFill>
                <a:sym typeface="Wingdings" pitchFamily="2" charset="2"/>
              </a:rPr>
              <a:t>سحاباً</a:t>
            </a:r>
            <a:r>
              <a:rPr lang="ar-SA" sz="2800" dirty="0" smtClean="0"/>
              <a:t>.</a:t>
            </a:r>
          </a:p>
          <a:p>
            <a:endParaRPr lang="ar-SA"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أنواعه</a:t>
            </a:r>
            <a:endParaRPr lang="ar-SA" dirty="0"/>
          </a:p>
        </p:txBody>
      </p:sp>
      <p:sp>
        <p:nvSpPr>
          <p:cNvPr id="3" name="عنصر نائب للمحتوى 2"/>
          <p:cNvSpPr>
            <a:spLocks noGrp="1"/>
          </p:cNvSpPr>
          <p:nvPr>
            <p:ph idx="1"/>
          </p:nvPr>
        </p:nvSpPr>
        <p:spPr/>
        <p:txBody>
          <a:bodyPr/>
          <a:lstStyle/>
          <a:p>
            <a:pPr rtl="1"/>
            <a:r>
              <a:rPr lang="ar-SA" dirty="0" smtClean="0"/>
              <a:t>ومنه قوله تعالى:((ومن يعمل مثقال ذرة </a:t>
            </a:r>
            <a:r>
              <a:rPr lang="ar-SA" u="sng" dirty="0" smtClean="0">
                <a:solidFill>
                  <a:srgbClr val="FF0000"/>
                </a:solidFill>
              </a:rPr>
              <a:t>خيرا</a:t>
            </a:r>
            <a:r>
              <a:rPr lang="ar-SA" dirty="0" smtClean="0"/>
              <a:t> يره)). </a:t>
            </a:r>
          </a:p>
          <a:p>
            <a:pPr rtl="1"/>
            <a:r>
              <a:rPr lang="ar-SA" dirty="0" smtClean="0"/>
              <a:t>       يلاحظ من الأمثلة السابقة أن كلمة (وعاء) ليست مما يكال به ، وإنما هو شبيه بالكيل ، ومثله كلمة (حفنة) كما أن كلمة (راحة)ليست من المساحة في شيء، ولكنها تشبهها. </a:t>
            </a:r>
          </a:p>
          <a:p>
            <a:pPr rtl="1"/>
            <a:r>
              <a:rPr lang="ar-SA" dirty="0" smtClean="0"/>
              <a:t>4 </a:t>
            </a:r>
            <a:r>
              <a:rPr lang="ar-SA" dirty="0" err="1" smtClean="0"/>
              <a:t>ـ</a:t>
            </a:r>
            <a:r>
              <a:rPr lang="ar-SA" dirty="0" smtClean="0"/>
              <a:t> ما كان فرعا للتمييز، وهو كل اسم تفرع عن الأصل ، نحو : أملك خاتما  </a:t>
            </a:r>
            <a:r>
              <a:rPr lang="ar-SA" u="sng" dirty="0" smtClean="0">
                <a:solidFill>
                  <a:srgbClr val="FF0000"/>
                </a:solidFill>
              </a:rPr>
              <a:t>فضةً</a:t>
            </a:r>
            <a:r>
              <a:rPr lang="ar-SA" dirty="0" smtClean="0"/>
              <a:t> ، ولبيتنا بابٌ </a:t>
            </a:r>
            <a:r>
              <a:rPr lang="ar-SA" u="sng" dirty="0" smtClean="0">
                <a:solidFill>
                  <a:srgbClr val="FF0000"/>
                </a:solidFill>
              </a:rPr>
              <a:t>حديداً</a:t>
            </a:r>
            <a:r>
              <a:rPr lang="ar-SA" dirty="0" smtClean="0"/>
              <a:t> ، وهذا النوع من التمييز يجوز فيه الجر أيضا ، بالإضافة: أملك خاتمَ فضةٍ، أو بـ(من) أملك ختماً من فضةٍ، ولبيتنا بابُ حديدٍ، أو بابٌ من حديد.</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التمييز بعد اسم التفضيل</a:t>
            </a:r>
            <a:endParaRPr lang="ar-SA" dirty="0"/>
          </a:p>
        </p:txBody>
      </p:sp>
      <p:sp>
        <p:nvSpPr>
          <p:cNvPr id="3" name="عنصر نائب للمحتوى 2"/>
          <p:cNvSpPr>
            <a:spLocks noGrp="1"/>
          </p:cNvSpPr>
          <p:nvPr>
            <p:ph idx="1"/>
          </p:nvPr>
        </p:nvSpPr>
        <p:spPr/>
        <p:txBody>
          <a:bodyPr/>
          <a:lstStyle/>
          <a:p>
            <a:pPr rtl="1"/>
            <a:r>
              <a:rPr lang="ar-SA" b="1" dirty="0" smtClean="0"/>
              <a:t> اسم التفضيل هو ما كان على وزن أَفْعَل ليدل على المفاضلة بين ما قبله وما بعده مثل علي </a:t>
            </a:r>
            <a:r>
              <a:rPr lang="ar-SA" b="1" u="sng" dirty="0" smtClean="0"/>
              <a:t>أطول</a:t>
            </a:r>
            <a:r>
              <a:rPr lang="ar-SA" b="1" dirty="0" smtClean="0"/>
              <a:t> من محمد وسعيد </a:t>
            </a:r>
            <a:r>
              <a:rPr lang="ar-SA" b="1" u="sng" dirty="0" smtClean="0"/>
              <a:t>أكبر</a:t>
            </a:r>
            <a:r>
              <a:rPr lang="ar-SA" b="1" dirty="0" smtClean="0"/>
              <a:t> من خالد.</a:t>
            </a:r>
          </a:p>
          <a:p>
            <a:pPr rtl="1"/>
            <a:r>
              <a:rPr lang="ar-SA" dirty="0" smtClean="0"/>
              <a:t>1 </a:t>
            </a:r>
            <a:r>
              <a:rPr lang="ar-SA" dirty="0" err="1" smtClean="0"/>
              <a:t>ـ</a:t>
            </a:r>
            <a:r>
              <a:rPr lang="ar-SA" dirty="0" smtClean="0"/>
              <a:t> يراعى في الاسم الواقع بعد اسم التفضيل وجوب النصب على التمييز، إذا كان فاعلا في المعنى، نحو: محمد أسمى </a:t>
            </a:r>
            <a:r>
              <a:rPr lang="ar-SA" dirty="0" smtClean="0">
                <a:solidFill>
                  <a:srgbClr val="FF0000"/>
                </a:solidFill>
              </a:rPr>
              <a:t>خلقاً</a:t>
            </a:r>
            <a:r>
              <a:rPr lang="ar-SA" dirty="0" smtClean="0"/>
              <a:t> ، وعلي</a:t>
            </a:r>
          </a:p>
          <a:p>
            <a:pPr rtl="1"/>
            <a:r>
              <a:rPr lang="ar-SA" dirty="0" smtClean="0"/>
              <a:t>أكبر </a:t>
            </a:r>
            <a:r>
              <a:rPr lang="ar-SA" dirty="0" smtClean="0">
                <a:solidFill>
                  <a:srgbClr val="FF0000"/>
                </a:solidFill>
              </a:rPr>
              <a:t>قدراً</a:t>
            </a:r>
            <a:r>
              <a:rPr lang="ar-SA" dirty="0" smtClean="0"/>
              <a:t> ، فالتمييز(خلقاً)، و(قدراً) في المثالين السابقين ونظائرها ، يصلح جعله فاعلا في المعنى بعد تحويل اسم التفضيل فعلا، والتقدير: محمد سمى خلقُه ، وعلي كبُر قدره. </a:t>
            </a:r>
          </a:p>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التمييز بعد اسم التفضيل</a:t>
            </a:r>
            <a:endParaRPr lang="ar-SA" dirty="0"/>
          </a:p>
        </p:txBody>
      </p:sp>
      <p:sp>
        <p:nvSpPr>
          <p:cNvPr id="3" name="عنصر نائب للمحتوى 2"/>
          <p:cNvSpPr>
            <a:spLocks noGrp="1"/>
          </p:cNvSpPr>
          <p:nvPr>
            <p:ph idx="1"/>
          </p:nvPr>
        </p:nvSpPr>
        <p:spPr/>
        <p:txBody>
          <a:bodyPr/>
          <a:lstStyle/>
          <a:p>
            <a:r>
              <a:rPr lang="ar-SA" dirty="0" smtClean="0"/>
              <a:t>2.وإن كان التمييز من جنس ما قبله أو بعضا من جنس ما قبله، أي لم يكن فاعلا في المعنى ، بحيث يصح وضع لفظ(بعض) مكانه، وجب جره بالإضافة إلى أفعل ، نحو : أنت أكرمُ جارٍ ، وأخي أفضل معلمٍ ، فيصح أن نقول : أنت بعض الجيران، وأخي بعض المعلمين.</a:t>
            </a:r>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الفرق بين الحال والتمييز</a:t>
            </a:r>
            <a:endParaRPr lang="ar-SA" dirty="0"/>
          </a:p>
        </p:txBody>
      </p:sp>
      <p:sp>
        <p:nvSpPr>
          <p:cNvPr id="3" name="عنصر نائب للمحتوى 2"/>
          <p:cNvSpPr>
            <a:spLocks noGrp="1"/>
          </p:cNvSpPr>
          <p:nvPr>
            <p:ph idx="1"/>
          </p:nvPr>
        </p:nvSpPr>
        <p:spPr/>
        <p:txBody>
          <a:bodyPr/>
          <a:lstStyle/>
          <a:p>
            <a:pPr rtl="1"/>
            <a:r>
              <a:rPr lang="ar-SA" dirty="0" smtClean="0"/>
              <a:t>1.يجيء الحال جملة ، أو شبه جملة ، ولا يكون التمييز إلا اسما مفردا. </a:t>
            </a:r>
          </a:p>
          <a:p>
            <a:pPr rtl="1"/>
            <a:r>
              <a:rPr lang="ar-SA" dirty="0" smtClean="0"/>
              <a:t> 2.الحال قد يتوقف عليه معنى الكلام، نحو قوله تعالى((وما خلقنا السموات والأرض وما بينهما لاعبين))، والتمييز ليس كذلك.</a:t>
            </a:r>
          </a:p>
          <a:p>
            <a:pPr rtl="1"/>
            <a:r>
              <a:rPr lang="ar-SA" dirty="0" smtClean="0"/>
              <a:t>3.الحال مبينة للهيئات، والتمييز مبين للذوات والنسب. </a:t>
            </a:r>
          </a:p>
          <a:p>
            <a:pPr rtl="1"/>
            <a:r>
              <a:rPr lang="ar-SA" dirty="0" smtClean="0"/>
              <a:t>4.يجوز تعدد الحال، ولا يجوز تعدد التمييز. </a:t>
            </a:r>
          </a:p>
          <a:p>
            <a:pPr rtl="1"/>
            <a:r>
              <a:rPr lang="ar-SA" dirty="0" smtClean="0"/>
              <a:t>5. الأصل في الحال أن يكون مشتقاً، والأصل في التمييز أن يكون جامداً.</a:t>
            </a:r>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الجملة التي فيها تمييز نسبة هي:</a:t>
            </a:r>
          </a:p>
          <a:p>
            <a:r>
              <a:rPr lang="ar-SA" dirty="0" smtClean="0"/>
              <a:t>أ. إني رأيت أحد عشر كوكباً.</a:t>
            </a:r>
          </a:p>
          <a:p>
            <a:r>
              <a:rPr lang="ar-SA" dirty="0" smtClean="0"/>
              <a:t>ب. عندي عشرون كتاباً.</a:t>
            </a:r>
          </a:p>
          <a:p>
            <a:r>
              <a:rPr lang="ar-SA" dirty="0" smtClean="0"/>
              <a:t>ج. اشتريت رطلاً زيتاً.</a:t>
            </a:r>
          </a:p>
          <a:p>
            <a:r>
              <a:rPr lang="ar-SA" dirty="0" smtClean="0"/>
              <a:t>د. طاب أخي نفساً.</a:t>
            </a:r>
          </a:p>
          <a:p>
            <a:endParaRPr lang="ar-SA" dirty="0"/>
          </a:p>
        </p:txBody>
      </p:sp>
      <p:sp>
        <p:nvSpPr>
          <p:cNvPr id="4" name="مستطيل 3"/>
          <p:cNvSpPr/>
          <p:nvPr/>
        </p:nvSpPr>
        <p:spPr>
          <a:xfrm>
            <a:off x="6934200" y="4038600"/>
            <a:ext cx="2286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2528</TotalTime>
  <Words>633</Words>
  <Application>Microsoft Office PowerPoint</Application>
  <PresentationFormat>A4 Paper (210x297 mm)‎</PresentationFormat>
  <Paragraphs>58</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الرابعة عشرة</vt:lpstr>
      <vt:lpstr>المقدمة</vt:lpstr>
      <vt:lpstr>أنواعه</vt:lpstr>
      <vt:lpstr>أنواع التمييز</vt:lpstr>
      <vt:lpstr>أنواع التمييز</vt:lpstr>
      <vt:lpstr>أنواعه</vt:lpstr>
      <vt:lpstr>أنواعه</vt:lpstr>
      <vt:lpstr>التمييز بعد اسم التفضيل</vt:lpstr>
      <vt:lpstr>التمييز بعد اسم التفضيل</vt:lpstr>
      <vt:lpstr>الفرق بين الحال والتمييز</vt:lpstr>
      <vt:lpstr>تدريب</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201</cp:revision>
  <dcterms:created xsi:type="dcterms:W3CDTF">2009-10-14T19:14:34Z</dcterms:created>
  <dcterms:modified xsi:type="dcterms:W3CDTF">2011-11-27T08:47:42Z</dcterms:modified>
</cp:coreProperties>
</file>