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57" r:id="rId3"/>
    <p:sldId id="267" r:id="rId4"/>
    <p:sldId id="259" r:id="rId5"/>
    <p:sldId id="268" r:id="rId6"/>
    <p:sldId id="269" r:id="rId7"/>
    <p:sldId id="271" r:id="rId8"/>
    <p:sldId id="272" r:id="rId9"/>
    <p:sldId id="273" r:id="rId10"/>
    <p:sldId id="274" r:id="rId11"/>
    <p:sldId id="275" r:id="rId12"/>
    <p:sldId id="276" r:id="rId13"/>
    <p:sldId id="266" r:id="rId1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9900"/>
    <a:srgbClr val="709256"/>
    <a:srgbClr val="AD9968"/>
    <a:srgbClr val="3B84AF"/>
    <a:srgbClr val="FF33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807" autoAdjust="0"/>
    <p:restoredTop sz="94664" autoAdjust="0"/>
  </p:normalViewPr>
  <p:slideViewPr>
    <p:cSldViewPr>
      <p:cViewPr>
        <p:scale>
          <a:sx n="66" d="100"/>
          <a:sy n="66" d="100"/>
        </p:scale>
        <p:origin x="-894" y="-270"/>
      </p:cViewPr>
      <p:guideLst>
        <p:guide orient="horz" pos="2160"/>
        <p:guide pos="312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10/4/2011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7</a:t>
            </a:fld>
            <a:endParaRPr lang="en-US"/>
          </a:p>
        </p:txBody>
      </p:sp>
    </p:spTree>
    <p:extLst>
      <p:ext uri="{BB962C8B-B14F-4D97-AF65-F5344CB8AC3E}">
        <p14:creationId xmlns:p14="http://schemas.microsoft.com/office/powerpoint/2010/main" val="8373225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99392"/>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959968"/>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مدخل إلى اللسانيات</a:t>
            </a:r>
            <a:endParaRPr lang="en-US" sz="2800" b="1" dirty="0">
              <a:solidFill>
                <a:srgbClr val="7F7F7F"/>
              </a:solidFill>
              <a:latin typeface="Calibri" pitchFamily="34" charset="0"/>
            </a:endParaRPr>
          </a:p>
          <a:p>
            <a:pPr algn="ctr"/>
            <a:r>
              <a:rPr lang="ar-SA" sz="2600" b="1" dirty="0" smtClean="0">
                <a:solidFill>
                  <a:srgbClr val="7F7F7F"/>
                </a:solidFill>
                <a:latin typeface="Calibri" pitchFamily="34" charset="0"/>
                <a:cs typeface="Times New Roman" pitchFamily="18" charset="0"/>
              </a:rPr>
              <a:t>د</a:t>
            </a:r>
            <a:r>
              <a:rPr lang="en-US" sz="2600" b="1" dirty="0" smtClean="0">
                <a:solidFill>
                  <a:schemeClr val="bg2">
                    <a:lumMod val="25000"/>
                  </a:schemeClr>
                </a:solidFill>
                <a:latin typeface="Calibri" pitchFamily="34" charset="0"/>
                <a:cs typeface="Times New Roman" pitchFamily="18" charset="0"/>
              </a:rPr>
              <a:t> </a:t>
            </a:r>
            <a:r>
              <a:rPr lang="en-US" sz="2600" b="1" dirty="0" smtClean="0">
                <a:solidFill>
                  <a:srgbClr val="7F7F7F"/>
                </a:solidFill>
                <a:latin typeface="Calibri" pitchFamily="34" charset="0"/>
                <a:cs typeface="Times New Roman" pitchFamily="18" charset="0"/>
              </a:rPr>
              <a:t> .</a:t>
            </a:r>
            <a:r>
              <a:rPr lang="ar-SA" sz="2600" b="1" dirty="0" smtClean="0">
                <a:solidFill>
                  <a:srgbClr val="7F7F7F"/>
                </a:solidFill>
                <a:latin typeface="Calibri" pitchFamily="34" charset="0"/>
                <a:cs typeface="Times New Roman" pitchFamily="18" charset="0"/>
              </a:rPr>
              <a:t>سميح </a:t>
            </a:r>
            <a:r>
              <a:rPr lang="ar-SA" sz="2600" b="1" dirty="0" err="1" smtClean="0">
                <a:solidFill>
                  <a:srgbClr val="7F7F7F"/>
                </a:solidFill>
                <a:latin typeface="Calibri" pitchFamily="34" charset="0"/>
                <a:cs typeface="Times New Roman" pitchFamily="18" charset="0"/>
              </a:rPr>
              <a:t>مقدادي</a:t>
            </a:r>
            <a:endParaRPr lang="ar-SA" sz="2600" b="1" dirty="0" smtClean="0">
              <a:solidFill>
                <a:srgbClr val="7F7F7F"/>
              </a:solidFill>
              <a:latin typeface="Calibri" pitchFamily="34" charset="0"/>
              <a:cs typeface="Times New Roman" pitchFamily="18" charset="0"/>
            </a:endParaRPr>
          </a:p>
          <a:p>
            <a:pPr algn="ct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الرابعة</a:t>
            </a:r>
            <a:endParaRPr lang="en-US" spc="-150" dirty="0" smtClean="0">
              <a:solidFill>
                <a:srgbClr val="376092"/>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Text Placeholder 5"/>
          <p:cNvSpPr>
            <a:spLocks noGrp="1"/>
          </p:cNvSpPr>
          <p:nvPr>
            <p:ph idx="1"/>
          </p:nvPr>
        </p:nvSpPr>
        <p:spPr>
          <a:xfrm>
            <a:off x="488504" y="1340768"/>
            <a:ext cx="9001000" cy="4968551"/>
          </a:xfrm>
          <a:ln>
            <a:solidFill>
              <a:srgbClr val="000000"/>
            </a:solidFill>
          </a:ln>
        </p:spPr>
        <p:txBody>
          <a:bodyPr/>
          <a:lstStyle/>
          <a:p>
            <a:pPr algn="just" rtl="1" eaLnBrk="1" hangingPunct="1"/>
            <a:r>
              <a:rPr lang="ar-SA" b="1" dirty="0">
                <a:cs typeface="Arial" pitchFamily="34" charset="0"/>
              </a:rPr>
              <a:t>	</a:t>
            </a:r>
            <a:r>
              <a:rPr lang="ar-SA" b="1" dirty="0" smtClean="0">
                <a:cs typeface="Arial" pitchFamily="34" charset="0"/>
              </a:rPr>
              <a:t>	اللسانيات </a:t>
            </a:r>
            <a:r>
              <a:rPr lang="ar-SA" b="1" dirty="0">
                <a:cs typeface="Arial" pitchFamily="34" charset="0"/>
              </a:rPr>
              <a:t>علم حديث نسبيا، بل هي أحدث العلوم الإنسانية عهدا؛ فظهورها وانتشارها يُؤرَّخ له عادة بمطلع القرن العشرين، غير أنها على الرغم من حداثة عهدها تتبوأ مركزا مرموقا في دائرة العلوم الإنسانية؛ بفضل النجاح الكبير والسريع الذي حققته، فأصبحت مثالا يحتذى تعير مصطلحاتها ومناهجها إلى علم الاجتماع والتحليل النفسي والتاريخ ....الخ.</a:t>
            </a:r>
          </a:p>
          <a:p>
            <a:pPr algn="just" rtl="1" eaLnBrk="1" hangingPunct="1"/>
            <a:r>
              <a:rPr lang="ar-SA" b="1" dirty="0" smtClean="0">
                <a:cs typeface="Arial" pitchFamily="34" charset="0"/>
              </a:rPr>
              <a:t>		واللسانيات </a:t>
            </a:r>
            <a:r>
              <a:rPr lang="ar-SA" b="1" dirty="0">
                <a:cs typeface="Arial" pitchFamily="34" charset="0"/>
              </a:rPr>
              <a:t>هي المقابل العربي للمصطلح الغربي </a:t>
            </a:r>
            <a:r>
              <a:rPr lang="en-US" b="1" dirty="0">
                <a:cs typeface="Arial" pitchFamily="34" charset="0"/>
              </a:rPr>
              <a:t>Linguistics </a:t>
            </a:r>
            <a:r>
              <a:rPr lang="ar-SA" b="1" dirty="0">
                <a:cs typeface="Arial" pitchFamily="34" charset="0"/>
              </a:rPr>
              <a:t>ولكنها ليست المقابل الوحيد له، فالناظر في كتب اللغة يجد أن كل باحث يكاد يستقل بمصطلحاته الخاصة؛ مما أدى إلى شيء من  </a:t>
            </a:r>
            <a:endParaRPr lang="ar-EG" b="1" dirty="0">
              <a:cs typeface="Arial" pitchFamily="34" charset="0"/>
            </a:endParaRPr>
          </a:p>
          <a:p>
            <a:pPr algn="just" rtl="1" eaLnBrk="1" hangingPunct="1"/>
            <a:endParaRPr lang="ar-SA"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
        <p:nvSpPr>
          <p:cNvPr id="2" name="عنوان 1"/>
          <p:cNvSpPr>
            <a:spLocks noGrp="1"/>
          </p:cNvSpPr>
          <p:nvPr>
            <p:ph type="title"/>
          </p:nvPr>
        </p:nvSpPr>
        <p:spPr/>
        <p:txBody>
          <a:bodyPr/>
          <a:lstStyle/>
          <a:p>
            <a:r>
              <a:rPr lang="ar-SA" dirty="0">
                <a:solidFill>
                  <a:srgbClr val="C00000"/>
                </a:solidFill>
              </a:rPr>
              <a:t>مفهوم اللسانيات</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عنصر نائب للمحتوى 8"/>
          <p:cNvSpPr>
            <a:spLocks noGrp="1"/>
          </p:cNvSpPr>
          <p:nvPr>
            <p:ph idx="1"/>
          </p:nvPr>
        </p:nvSpPr>
        <p:spPr>
          <a:xfrm>
            <a:off x="488504" y="476672"/>
            <a:ext cx="8856984" cy="5832648"/>
          </a:xfrm>
        </p:spPr>
        <p:txBody>
          <a:bodyPr/>
          <a:lstStyle/>
          <a:p>
            <a:pPr algn="just" rtl="1"/>
            <a:r>
              <a:rPr lang="ar-SA" b="1" dirty="0">
                <a:cs typeface="Arial" pitchFamily="34" charset="0"/>
              </a:rPr>
              <a:t>الفوضى، وتسبب في إرباك الدارسين وتحميلهم قدرا أكبر من الوقت والجهد.</a:t>
            </a:r>
          </a:p>
          <a:p>
            <a:pPr algn="just" rtl="1"/>
            <a:r>
              <a:rPr lang="ar-SA" b="1" dirty="0">
                <a:cs typeface="Arial" pitchFamily="34" charset="0"/>
              </a:rPr>
              <a:t>	</a:t>
            </a:r>
            <a:r>
              <a:rPr lang="ar-SA" b="1" dirty="0" smtClean="0">
                <a:cs typeface="Arial" pitchFamily="34" charset="0"/>
              </a:rPr>
              <a:t>	فإلى </a:t>
            </a:r>
            <a:r>
              <a:rPr lang="ar-SA" b="1" dirty="0">
                <a:cs typeface="Arial" pitchFamily="34" charset="0"/>
              </a:rPr>
              <a:t>جانب مصطلح اللسانيات هناك مصطلح (فقه اللغة) الذي فضله البعض لوجوده القديم في الثقافة العربية، ومصطلح (علم اللغة) و(الألسنية) و(</a:t>
            </a:r>
            <a:r>
              <a:rPr lang="ar-SA" b="1" dirty="0" err="1">
                <a:cs typeface="Arial" pitchFamily="34" charset="0"/>
              </a:rPr>
              <a:t>اللسنيات</a:t>
            </a:r>
            <a:r>
              <a:rPr lang="ar-SA" b="1" dirty="0">
                <a:cs typeface="Arial" pitchFamily="34" charset="0"/>
              </a:rPr>
              <a:t>). إلا أن مصطلح اللسانيات اكتسب شهرة أكثر، وأخذ ينتشر أكثر فأكثر.</a:t>
            </a:r>
          </a:p>
          <a:p>
            <a:pPr algn="just" rtl="1"/>
            <a:r>
              <a:rPr lang="ar-SA" b="1" dirty="0">
                <a:cs typeface="Arial" pitchFamily="34" charset="0"/>
              </a:rPr>
              <a:t>	</a:t>
            </a:r>
            <a:r>
              <a:rPr lang="ar-SA" b="1" dirty="0" smtClean="0">
                <a:cs typeface="Arial" pitchFamily="34" charset="0"/>
              </a:rPr>
              <a:t>	وقد </a:t>
            </a:r>
            <a:r>
              <a:rPr lang="ar-SA" b="1" dirty="0">
                <a:cs typeface="Arial" pitchFamily="34" charset="0"/>
              </a:rPr>
              <a:t>عرّف العلماء اللسانيات بأنها دراسة اللغة بطريقة علمية، أي وفقا للمنهج العلمي. وهذا المنهج يعتمد على مجموعة من الإجراءات والأساليب التي تساعد على فهم ظاهرة من الظواهر، هذه </a:t>
            </a:r>
            <a:r>
              <a:rPr lang="ar-SA" b="1" dirty="0" err="1">
                <a:cs typeface="Arial" pitchFamily="34" charset="0"/>
              </a:rPr>
              <a:t>الجراءات</a:t>
            </a:r>
            <a:r>
              <a:rPr lang="ar-SA" b="1" dirty="0">
                <a:cs typeface="Arial" pitchFamily="34" charset="0"/>
              </a:rPr>
              <a:t> تقوم على جانبين:</a:t>
            </a:r>
          </a:p>
          <a:p>
            <a:pPr algn="just" rtl="1"/>
            <a:r>
              <a:rPr lang="ar-SA" b="1" dirty="0">
                <a:cs typeface="Arial" pitchFamily="34" charset="0"/>
              </a:rPr>
              <a:t>الأول: جانب حسي: وله مرحلتان.</a:t>
            </a:r>
          </a:p>
          <a:p>
            <a:pPr algn="just" rtl="1"/>
            <a:r>
              <a:rPr lang="ar-SA" b="1" dirty="0">
                <a:cs typeface="Arial" pitchFamily="34" charset="0"/>
              </a:rPr>
              <a:t> </a:t>
            </a:r>
          </a:p>
          <a:p>
            <a:pPr algn="just" rtl="1"/>
            <a:endParaRPr lang="ar-SA" b="1" dirty="0"/>
          </a:p>
        </p:txBody>
      </p:sp>
      <p:sp>
        <p:nvSpPr>
          <p:cNvPr id="5" name="Slide Number Placeholder 3"/>
          <p:cNvSpPr>
            <a:spLocks noGrp="1"/>
          </p:cNvSpPr>
          <p:nvPr>
            <p:ph type="sldNum" sz="quarter" idx="4294967295"/>
          </p:nvPr>
        </p:nvSpPr>
        <p:spPr bwMode="auto">
          <a:xfrm>
            <a:off x="94234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23844" y="1412776"/>
            <a:ext cx="9037668" cy="4968552"/>
          </a:xfrm>
        </p:spPr>
        <p:txBody>
          <a:bodyPr/>
          <a:lstStyle/>
          <a:p>
            <a:pPr algn="just" rtl="1"/>
            <a:r>
              <a:rPr lang="ar-SA" sz="2800" b="1" dirty="0">
                <a:cs typeface="Arial" pitchFamily="34" charset="0"/>
              </a:rPr>
              <a:t>أ- رصد الملاحظات المباشرة للظاهرة المدروسة، من أجل الوصول إلى مجموعة من الفروض.</a:t>
            </a:r>
          </a:p>
          <a:p>
            <a:pPr algn="just" rtl="1"/>
            <a:r>
              <a:rPr lang="ar-SA" sz="2800" b="1" dirty="0"/>
              <a:t>ب- القيام بالتجارب التي من شأنها إثبات الفروض السابقة أو نقضها.</a:t>
            </a:r>
          </a:p>
          <a:p>
            <a:pPr algn="just" rtl="1"/>
            <a:r>
              <a:rPr lang="ar-SA" sz="2800" b="1" dirty="0"/>
              <a:t>وهذا الجانب الحسي يعتمد أحيانا على أجهزة و آلات متطورة، من أجل رصد الملاحظات وإجراء التجارب.</a:t>
            </a:r>
          </a:p>
          <a:p>
            <a:pPr algn="just" rtl="1"/>
            <a:endParaRPr lang="ar-SA" sz="2800" b="1" dirty="0"/>
          </a:p>
          <a:p>
            <a:pPr algn="just" rtl="1"/>
            <a:r>
              <a:rPr lang="ar-SA" sz="2800" b="1" dirty="0"/>
              <a:t>الثاني: جانب عقلي: يهدف إلى الوصول إلى مجموعة من القواعد والأنظمة والقوانين التي تحكم وتفسر ظاهرة لغوية </a:t>
            </a:r>
            <a:r>
              <a:rPr lang="ar-SA" sz="2800" b="1" dirty="0" smtClean="0"/>
              <a:t>معينة، استنادا إلى الملاحظة التي اعتمدت في الجانب الحسي، ولهذا الجانب مرحلتنا هما التجريد والتعميم.</a:t>
            </a:r>
          </a:p>
          <a:p>
            <a:pPr algn="just" rtl="1"/>
            <a:r>
              <a:rPr lang="ar-SA" sz="2800" b="1" dirty="0"/>
              <a:t>	</a:t>
            </a:r>
            <a:r>
              <a:rPr lang="ar-SA" sz="2800" b="1" dirty="0" smtClean="0"/>
              <a:t>تقوم عملية التجريد على استثناء الخصائص الفردية التي يختص بها </a:t>
            </a:r>
          </a:p>
          <a:p>
            <a:pPr algn="just" rtl="1"/>
            <a:endParaRPr lang="ar-SA" sz="2800" b="1" dirty="0" smtClean="0"/>
          </a:p>
          <a:p>
            <a:pPr algn="just" rtl="1"/>
            <a:endParaRPr lang="ar-SA" sz="2800" b="1" dirty="0" smtClean="0">
              <a:cs typeface="Arial"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16496" y="1412776"/>
            <a:ext cx="9022748" cy="4896544"/>
          </a:xfrm>
        </p:spPr>
        <p:txBody>
          <a:bodyPr/>
          <a:lstStyle/>
          <a:p>
            <a:pPr algn="just" rtl="1"/>
            <a:r>
              <a:rPr lang="ar-SA" b="1" dirty="0" smtClean="0"/>
              <a:t>	عنصر معين من عناصر الظاهرة، فيبقى موضوع الدراسة العامة (جوانب متوفرة في كل عناصر الدراسة) ومن هنا تكون القوانين والأحكام التي تصدر قوانين عامة وليست خاصة. فالدراسة إذن تبدأ بالتجريد وتنتهي بالتعميم.</a:t>
            </a:r>
          </a:p>
          <a:p>
            <a:pPr algn="just" rtl="1"/>
            <a:r>
              <a:rPr lang="ar-SA" b="1" dirty="0"/>
              <a:t>	</a:t>
            </a:r>
            <a:r>
              <a:rPr lang="ar-SA" b="1" dirty="0" smtClean="0"/>
              <a:t>	وقد سميت اللسانيات بعلم اللغة العام لأنها تدرس ظاهرة الكلام الإنساني بشكل عام، ودون تخصيص. لذلك وصفها بعض العلماء بأنها علم ديموقراطي؛ لأنها لا تنحاز إلى لغة معينة، فهي بذلك تحقق المساواة بين لغات الأرض، وأنه ليس هناك لغة أفضل من لغة. فالهدف الأساسي للسانيات هو فهم اللغة الإنسانية.</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1412776"/>
            <a:ext cx="8994204" cy="4713387"/>
          </a:xfrm>
        </p:spPr>
        <p:txBody>
          <a:bodyPr/>
          <a:lstStyle/>
          <a:p>
            <a:pPr algn="just" rtl="1"/>
            <a:r>
              <a:rPr lang="ar-SA" sz="2800" b="1" dirty="0"/>
              <a:t>	 </a:t>
            </a:r>
            <a:r>
              <a:rPr lang="ar-SA" sz="2800" b="1" dirty="0" smtClean="0"/>
              <a:t>	والحقيقة </a:t>
            </a:r>
            <a:r>
              <a:rPr lang="ar-SA" sz="2800" b="1" dirty="0"/>
              <a:t>أن هذا الجانب يتجلى في تعريف دي </a:t>
            </a:r>
            <a:r>
              <a:rPr lang="ar-SA" sz="2800" b="1" dirty="0" err="1"/>
              <a:t>سوسير</a:t>
            </a:r>
            <a:r>
              <a:rPr lang="ar-SA" sz="2800" b="1" dirty="0"/>
              <a:t> للسانيات بأنها </a:t>
            </a:r>
            <a:r>
              <a:rPr lang="ar-SA" sz="2800" b="1" dirty="0" smtClean="0"/>
              <a:t>(دراسة </a:t>
            </a:r>
            <a:r>
              <a:rPr lang="ar-SA" sz="2800" b="1" dirty="0"/>
              <a:t>اللغة في ذاتها ومن أجل </a:t>
            </a:r>
            <a:r>
              <a:rPr lang="ar-SA" sz="2800" b="1" dirty="0" smtClean="0"/>
              <a:t>ذاتها). </a:t>
            </a:r>
            <a:r>
              <a:rPr lang="ar-SA" sz="2800" b="1" dirty="0"/>
              <a:t>فتحليل هذا التعريف يصل بنا إلى النقاط الآتية:</a:t>
            </a:r>
          </a:p>
          <a:p>
            <a:pPr marL="0" indent="0" algn="just" rtl="1"/>
            <a:r>
              <a:rPr lang="ar-SA" sz="2800" b="1" dirty="0" smtClean="0"/>
              <a:t>أ- اللغة </a:t>
            </a:r>
            <a:r>
              <a:rPr lang="ar-SA" sz="2800" b="1" dirty="0"/>
              <a:t>التي يدرسها علم اللسانيات ليست لغة معينة، وإنما هي (اللغة) التي تتحقق في أشكال لغات كثيرة، ولهجات متعددة، وصور مختلفة من صور الكلام الإنساني.</a:t>
            </a:r>
          </a:p>
          <a:p>
            <a:pPr marL="0" indent="0" algn="just" rtl="1"/>
            <a:r>
              <a:rPr lang="ar-SA" sz="2800" b="1" dirty="0" smtClean="0"/>
              <a:t>	فمع اختلاف اللغات بعضها عن بعض، إلا أن ثمّة أصولا وخصائص جوهرية تجمع ما بين هذه اللغات وصور الكلام الإنساني، وهو أن كلا منها (لغة)، وأن كلا منها (نظام) اجتماعي معين، </a:t>
            </a:r>
            <a:r>
              <a:rPr lang="ar-SA" sz="2800" b="1" dirty="0" err="1" smtClean="0"/>
              <a:t>تتكلّمه</a:t>
            </a:r>
            <a:r>
              <a:rPr lang="ar-SA" sz="2800" b="1" dirty="0" smtClean="0"/>
              <a:t> جماعة لغوية معينة بعد أن تتلقاه عن المجتمع، وتحقق به وظائف خاصة، ويتلقاه الجيل الحادث عن الجيل السابق</a:t>
            </a:r>
            <a:endParaRPr lang="ar-SA" sz="2800" b="1" dirty="0"/>
          </a:p>
          <a:p>
            <a:pPr algn="just" rtl="1"/>
            <a:endParaRPr lang="ar-SA" sz="2800" b="1" dirty="0" smtClean="0">
              <a:cs typeface="Arial"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38158" y="1412776"/>
            <a:ext cx="8895362" cy="4684799"/>
          </a:xfrm>
        </p:spPr>
        <p:txBody>
          <a:bodyPr/>
          <a:lstStyle/>
          <a:p>
            <a:pPr algn="just" rtl="1"/>
            <a:r>
              <a:rPr lang="ar-SA" sz="2800" b="1" dirty="0" smtClean="0">
                <a:cs typeface="Arial" pitchFamily="34" charset="0"/>
              </a:rPr>
              <a:t>	فموضوع اللسانيات إذن لا يدرس (لغة) معينة من اللغات، بل اللغة من حيث هي وظيفة إنسانية عامة.</a:t>
            </a:r>
          </a:p>
          <a:p>
            <a:pPr algn="just" rtl="1"/>
            <a:r>
              <a:rPr lang="ar-SA" sz="2800" b="1" dirty="0" smtClean="0">
                <a:cs typeface="Arial" pitchFamily="34" charset="0"/>
              </a:rPr>
              <a:t>ب- معنى (في ذاتها) أن اللسانيات تدرس اللغة من حيث هي لغة، كما هي وكما تظهر، فليس للباحث فيها أن يغير من طبيعتها، أو يفضل جانب من جوانبها على آخر.</a:t>
            </a:r>
          </a:p>
          <a:p>
            <a:pPr algn="just" rtl="1"/>
            <a:r>
              <a:rPr lang="ar-SA" sz="2800" b="1" dirty="0" smtClean="0">
                <a:cs typeface="Arial" pitchFamily="34" charset="0"/>
              </a:rPr>
              <a:t>ج- معنى (من أجل ذاتها) أن تدرسها لغرض الدراسة نفسها، تدرسها دراسة موضوعية تهدف إلى الكشف عن حقيقتها، وليس لخدمة أغراض تربوية مثلا، أو أيّ غرض آخر.</a:t>
            </a:r>
          </a:p>
          <a:p>
            <a:pPr algn="just" rtl="1"/>
            <a:endParaRPr lang="ar-SA" sz="2800" b="1" dirty="0">
              <a:cs typeface="Arial" pitchFamily="34" charset="0"/>
            </a:endParaRPr>
          </a:p>
          <a:p>
            <a:pPr algn="just" rtl="1"/>
            <a:endParaRPr lang="ar-SA" sz="2800" b="1" dirty="0" smtClean="0">
              <a:cs typeface="Arial"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88504" y="188640"/>
            <a:ext cx="8915400" cy="1143000"/>
          </a:xfrm>
        </p:spPr>
        <p:txBody>
          <a:bodyPr/>
          <a:lstStyle/>
          <a:p>
            <a:r>
              <a:rPr lang="ar-SA" dirty="0" smtClean="0">
                <a:solidFill>
                  <a:srgbClr val="C00000"/>
                </a:solidFill>
              </a:rPr>
              <a:t>مجالات الدرس اللساني</a:t>
            </a:r>
            <a:endParaRPr lang="ar-SA" dirty="0">
              <a:solidFill>
                <a:srgbClr val="C00000"/>
              </a:solidFill>
            </a:endParaRPr>
          </a:p>
        </p:txBody>
      </p:sp>
      <p:sp>
        <p:nvSpPr>
          <p:cNvPr id="4" name="عنصر نائب للمحتوى 3"/>
          <p:cNvSpPr>
            <a:spLocks noGrp="1"/>
          </p:cNvSpPr>
          <p:nvPr>
            <p:ph idx="1"/>
          </p:nvPr>
        </p:nvSpPr>
        <p:spPr>
          <a:xfrm>
            <a:off x="488504" y="1340768"/>
            <a:ext cx="9073008" cy="4968552"/>
          </a:xfrm>
        </p:spPr>
        <p:txBody>
          <a:bodyPr/>
          <a:lstStyle/>
          <a:p>
            <a:pPr algn="just" rtl="1"/>
            <a:r>
              <a:rPr lang="ar-SA" sz="2800" b="1" dirty="0" smtClean="0"/>
              <a:t>يبحث علم اللسانيات في مجالات متعددة أهمها:</a:t>
            </a:r>
          </a:p>
          <a:p>
            <a:pPr algn="just" rtl="1"/>
            <a:r>
              <a:rPr lang="ar-SA" sz="2800" b="1" dirty="0" smtClean="0"/>
              <a:t>1- دراسة الأصوات التي تتألف منها اللغة، ويتناول ذلك تشريح الجهاز الصوتي لدى الإنسان، ومعرفة إمكانات النطق المختلفة الكامنة فيه، ووصف أماكن النطق ومخارج الأصوات في هذا الجهاز، وتقسيم الأصوات الإنسانية إلى مجموعات. ودراسة المقاطع الصوتية، والنبر والتنغيم في الكلام...الخ.</a:t>
            </a:r>
          </a:p>
          <a:p>
            <a:pPr algn="just" rtl="1"/>
            <a:r>
              <a:rPr lang="ar-SA" sz="2800" b="1" dirty="0" smtClean="0"/>
              <a:t>2- دراسة البنية، أو البحث في القواعد المتصلة بالصيغ، واشتقاق الكلمات وتصريفها، وتغيير أبنية الألفاظ للدلالة على المعاني المختلفة. وهو ما يسمى بعلم الصرف</a:t>
            </a:r>
          </a:p>
          <a:p>
            <a:pPr algn="just" rtl="1"/>
            <a:r>
              <a:rPr lang="ar-SA" sz="2800" b="1" dirty="0" smtClean="0"/>
              <a:t>3- دراسة نظام الجملة، من حيث ترتيب أجزائها، وأثر كل جزء منها بالآخر، وعلاقة هذه الأجزاء ببعضها البعض، وطريقة ربطها، وهو ما يعرف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1340768"/>
            <a:ext cx="8994204" cy="4968552"/>
          </a:xfrm>
        </p:spPr>
        <p:txBody>
          <a:bodyPr/>
          <a:lstStyle/>
          <a:p>
            <a:pPr algn="just" rtl="1"/>
            <a:r>
              <a:rPr lang="ar-SA" sz="2800" b="1" dirty="0" smtClean="0">
                <a:cs typeface="Arial" pitchFamily="34" charset="0"/>
              </a:rPr>
              <a:t>عند العرب بعلم النحو.</a:t>
            </a:r>
          </a:p>
          <a:p>
            <a:pPr algn="just" rtl="1"/>
            <a:r>
              <a:rPr lang="ar-SA" sz="2800" b="1" dirty="0" smtClean="0">
                <a:cs typeface="Arial" pitchFamily="34" charset="0"/>
              </a:rPr>
              <a:t>4- دراسة دلالة الألفاظ، أو معاني المفردات، والعلاقة بين هذه الدلالات والمعاني المختلفة، الحقيقي منها والمجازي، والتطور الدلالي وعوامله ونتائجه.</a:t>
            </a:r>
          </a:p>
          <a:p>
            <a:pPr algn="just" rtl="1"/>
            <a:r>
              <a:rPr lang="ar-SA" sz="2800" b="1" dirty="0" smtClean="0">
                <a:cs typeface="Arial" pitchFamily="34" charset="0"/>
              </a:rPr>
              <a:t>5- البحث في نشأة اللغة، وقد ظهرت في ذلك عدة نظريات، تعرضنا لبعضها.</a:t>
            </a:r>
          </a:p>
          <a:p>
            <a:pPr algn="just" rtl="1"/>
            <a:r>
              <a:rPr lang="ar-SA" sz="2800" b="1" dirty="0" smtClean="0">
                <a:cs typeface="Arial" pitchFamily="34" charset="0"/>
              </a:rPr>
              <a:t>6- علاقة اللغة بالمجتمع الإنساني والنفس الإنسانية، وهنا يتنازع علم اللغة علمان آخران هما: علم الاجتماع، وعلم النفس؛ فهناك بحوث ترمي إلى بيان العلاقة بين اللغة والإنسان في الحياة الاجتماعية، وتبين اثر المجتمع وحضارته ونظمه وتاريخه وتركيبه وبيئته الجغرافية في مختلف الظواهر الإنسانية. كما أن هناك بحوثا أخرى نفسية تدرس العلاقة بين الظواهر اللغوية والظواهر النفسية.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88504" y="1412776"/>
            <a:ext cx="8856984" cy="4896544"/>
          </a:xfrm>
        </p:spPr>
        <p:txBody>
          <a:bodyPr/>
          <a:lstStyle/>
          <a:p>
            <a:pPr algn="just" rtl="1"/>
            <a:r>
              <a:rPr lang="ar-SA" sz="2800" b="1" dirty="0" smtClean="0">
                <a:cs typeface="Arial" pitchFamily="34" charset="0"/>
              </a:rPr>
              <a:t>7- البحث في حياة اللغة وتطورها في نواحي: الأصوات والبنية والدلالة والتركيب وغير ذلك، والبحث في صراع اللغات، وانقسامها إلى لهجات، وصراع اللهجات فيما بينها، وتكوّن اللغة المشتركة...الخ.</a:t>
            </a:r>
          </a:p>
          <a:p>
            <a:pPr algn="just" rtl="1"/>
            <a:r>
              <a:rPr lang="ar-SA" sz="2800" b="1" dirty="0">
                <a:cs typeface="Arial" pitchFamily="34" charset="0"/>
              </a:rPr>
              <a:t>	</a:t>
            </a:r>
            <a:r>
              <a:rPr lang="ar-SA" sz="2800" b="1" dirty="0" smtClean="0">
                <a:cs typeface="Arial" pitchFamily="34" charset="0"/>
              </a:rPr>
              <a:t> والحقيقة أن هذه الموضوعات التي ذكرناها لا تشكّل كل ما تدرسه اللسانيات، كما أن أهداف علم اللسانيات من دراسة هذه الموضوعات وغيرها متعددة، ويمكن الإشارة إلى أهمها على النحو التالي:</a:t>
            </a:r>
          </a:p>
          <a:p>
            <a:pPr algn="just" rtl="1"/>
            <a:r>
              <a:rPr lang="ar-SA" sz="2800" b="1" dirty="0" smtClean="0">
                <a:cs typeface="Arial" pitchFamily="34" charset="0"/>
              </a:rPr>
              <a:t>1- محاولة الكشف عن النظم والقواعد والقوانين التي تخضع لها اللغة بجوانبها المختلفة في مسيرتها عبر الحياة، للوقوف على مكوناتها وأسباب وجودها، والوظائف التي تؤديها، والعلاقة فيما بينها.</a:t>
            </a:r>
          </a:p>
          <a:p>
            <a:pPr algn="just" rtl="1"/>
            <a:r>
              <a:rPr lang="ar-SA" sz="2800" b="1" dirty="0" smtClean="0">
                <a:cs typeface="Arial" pitchFamily="34" charset="0"/>
              </a:rPr>
              <a:t>2- تفسير العلاقة بين الظواهر اللغوية والظواهر الاجتماعية والنفسية والاقتصادية والسياسية والدينية وغيرها.</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88504" y="1412776"/>
            <a:ext cx="8922196" cy="4968552"/>
          </a:xfrm>
        </p:spPr>
        <p:txBody>
          <a:bodyPr/>
          <a:lstStyle/>
          <a:p>
            <a:pPr algn="just" rtl="1"/>
            <a:r>
              <a:rPr lang="ar-SA" b="1" dirty="0" smtClean="0"/>
              <a:t>3- إعادة توصيف الواقع اللغوي، من أجل إعداد المناهج للدارسين من الناحية اللغوية.</a:t>
            </a:r>
          </a:p>
          <a:p>
            <a:pPr algn="just" rtl="1"/>
            <a:r>
              <a:rPr lang="ar-SA" b="1" dirty="0" smtClean="0"/>
              <a:t>4- المساهمة في إعادة ترتيب وبناء المعاجم اللغوية، حتى تؤدي دورها المنوط بها في الجوانب العلمية والتربوية والثقافية.</a:t>
            </a:r>
          </a:p>
          <a:p>
            <a:pPr algn="just" rtl="1"/>
            <a:r>
              <a:rPr lang="ar-SA" b="1" dirty="0" smtClean="0"/>
              <a:t>5- ترقية البحث في ميادين أمراض الكلام، بالتعاون مع الأطباء والمتخصصين في علم النفس، بإعداد المناهج القائمة على دراسات لغوية متعمقة، حتى تتكامل الجهود في هذا المضمار.</a:t>
            </a:r>
          </a:p>
          <a:p>
            <a:pPr algn="just" rtl="1"/>
            <a:r>
              <a:rPr lang="ar-SA" b="1" dirty="0" smtClean="0"/>
              <a:t>6- تطوير مناهج تعليم اللغات القومية واللغة الأم، بالاستفادة من النظريات اللغوية والنفسية المعاصرة.</a:t>
            </a:r>
            <a:endParaRPr lang="ar-SA" b="1" dirty="0"/>
          </a:p>
        </p:txBody>
      </p:sp>
    </p:spTree>
    <p:extLst>
      <p:ext uri="{BB962C8B-B14F-4D97-AF65-F5344CB8AC3E}">
        <p14:creationId xmlns:p14="http://schemas.microsoft.com/office/powerpoint/2010/main" val="1389608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2302</TotalTime>
  <Words>468</Words>
  <Application>Microsoft Office PowerPoint</Application>
  <PresentationFormat>A4 Paper (210x297 mm)</PresentationFormat>
  <Paragraphs>53</Paragraphs>
  <Slides>13</Slides>
  <Notes>1</Notes>
  <HiddenSlides>0</HiddenSlides>
  <MMClips>0</MMClips>
  <ScaleCrop>false</ScaleCrop>
  <HeadingPairs>
    <vt:vector size="4" baseType="variant">
      <vt:variant>
        <vt:lpstr>نسق</vt:lpstr>
      </vt:variant>
      <vt:variant>
        <vt:i4>1</vt:i4>
      </vt:variant>
      <vt:variant>
        <vt:lpstr>عناوين الشرائح</vt:lpstr>
      </vt:variant>
      <vt:variant>
        <vt:i4>13</vt:i4>
      </vt:variant>
    </vt:vector>
  </HeadingPairs>
  <TitlesOfParts>
    <vt:vector size="14" baseType="lpstr">
      <vt:lpstr>Office Theme</vt:lpstr>
      <vt:lpstr>عرض تقديمي في PowerPoint</vt:lpstr>
      <vt:lpstr>المحاضرة الرابعة</vt:lpstr>
      <vt:lpstr>مفهوم اللسانيات</vt:lpstr>
      <vt:lpstr>عرض تقديمي في PowerPoint</vt:lpstr>
      <vt:lpstr>عرض تقديمي في PowerPoint</vt:lpstr>
      <vt:lpstr>عرض تقديمي في PowerPoint</vt:lpstr>
      <vt:lpstr>عرض تقديمي في PowerPoint</vt:lpstr>
      <vt:lpstr>عرض تقديمي في PowerPoint</vt:lpstr>
      <vt:lpstr>مجالات الدرس اللساني</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212</cp:revision>
  <dcterms:created xsi:type="dcterms:W3CDTF">2009-10-14T19:14:34Z</dcterms:created>
  <dcterms:modified xsi:type="dcterms:W3CDTF">2011-10-04T10:24:47Z</dcterms:modified>
</cp:coreProperties>
</file>