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268" r:id="rId6"/>
    <p:sldId id="269"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ctr" rtl="1" eaLnBrk="1" hangingPunct="1"/>
            <a:r>
              <a:rPr lang="ar-SA" b="1" i="1" u="sng" dirty="0" smtClean="0">
                <a:solidFill>
                  <a:srgbClr val="002060"/>
                </a:solidFill>
                <a:cs typeface="Arial" pitchFamily="34" charset="0"/>
              </a:rPr>
              <a:t>المستوى الصوتي (النظام الصوتي)</a:t>
            </a:r>
          </a:p>
          <a:p>
            <a:pPr algn="just" rtl="1" eaLnBrk="1" hangingPunct="1"/>
            <a:r>
              <a:rPr lang="ar-SA" b="1" dirty="0" smtClean="0">
                <a:solidFill>
                  <a:srgbClr val="002060"/>
                </a:solidFill>
                <a:cs typeface="Arial" pitchFamily="34" charset="0"/>
              </a:rPr>
              <a:t>		</a:t>
            </a:r>
            <a:r>
              <a:rPr lang="ar-SA" b="1" dirty="0" smtClean="0">
                <a:cs typeface="Arial" pitchFamily="34" charset="0"/>
              </a:rPr>
              <a:t>اللغة الإنسانية هي عبارة عن أصوات تكوّن نظاما خاصا هو النظام الصوتي، ويتناول علم الأصوات الحديث والمعاصر دراسة هذا النظام من خلال فرعين أساسيين هما:</a:t>
            </a:r>
          </a:p>
          <a:p>
            <a:pPr algn="just" rtl="1" eaLnBrk="1" hangingPunct="1"/>
            <a:r>
              <a:rPr lang="ar-SA" b="1" dirty="0" smtClean="0">
                <a:cs typeface="Arial" pitchFamily="34" charset="0"/>
              </a:rPr>
              <a:t>أولا: </a:t>
            </a:r>
            <a:r>
              <a:rPr lang="ar-SA" b="1" dirty="0" err="1" smtClean="0">
                <a:cs typeface="Arial" pitchFamily="34" charset="0"/>
              </a:rPr>
              <a:t>الفوناتيك</a:t>
            </a:r>
            <a:r>
              <a:rPr lang="ar-SA" b="1" dirty="0" smtClean="0">
                <a:cs typeface="Arial" pitchFamily="34" charset="0"/>
              </a:rPr>
              <a:t>: وهو علم يدرس أصوات اللغة وهي منعزلة بعيدة عن البنية اللغوية، إذ يحدد علماء الأصوات طبيعة الصوت اللغوي، ومصدره، وكيف يحدث، ومواضع نطق الأصوات المختلفة، والصفات النطقية والسمعية المصاحبة لها، ويتفرّع هذا العلم إلى فروع ثابتة معروفة من أهمها:</a:t>
            </a: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مستويات تحليل البنية اللغوية</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560512" y="1340768"/>
            <a:ext cx="8784976" cy="4968552"/>
          </a:xfrm>
        </p:spPr>
        <p:txBody>
          <a:bodyPr/>
          <a:lstStyle/>
          <a:p>
            <a:pPr algn="just" rtl="1"/>
            <a:r>
              <a:rPr lang="ar-SA" b="1" dirty="0" smtClean="0">
                <a:cs typeface="Arial" pitchFamily="34" charset="0"/>
              </a:rPr>
              <a:t>1- علم الأصوات النطقي: وهو العلم الذي يدرس حركات أعضاء النطق من أجل إنتاج الأصوات اللغوية، أو هو الذي يعالج عملية إنتاج الأصوات الكلامية، وطريقة هذا الإنتاج، وتصنيف الأصوات اللغوية وفق معايير ثابتة. وهذا الفرع من أقدم فروع علم الأصوات.</a:t>
            </a:r>
          </a:p>
          <a:p>
            <a:pPr algn="just" rtl="1"/>
            <a:r>
              <a:rPr lang="ar-SA" b="1" dirty="0" smtClean="0">
                <a:cs typeface="Arial" pitchFamily="34" charset="0"/>
              </a:rPr>
              <a:t>2- علم الأصوات الأكوستيكي: وهو العلم الذي يهتمّ بدراسة الخصائص المادية أو الفيزيائية لأصوات الكلام أثناء انتقالها في الهواء من المتكلم إلى السامع، وهو علم أحدث من علم الأصوات النطقي</a:t>
            </a:r>
            <a:r>
              <a:rPr lang="ar-SA" b="1" dirty="0">
                <a:cs typeface="Arial" pitchFamily="34" charset="0"/>
              </a:rPr>
              <a:t>.</a:t>
            </a:r>
            <a:r>
              <a:rPr lang="ar-SA" b="1" dirty="0" smtClean="0">
                <a:cs typeface="Arial" pitchFamily="34" charset="0"/>
              </a:rPr>
              <a:t> وقد كان لتقدم العلوم الطبيعية بفروعها المختلفة فضل في رفد علماء اللغة والأصوات بكثير من خواص </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	الأصوات الطبيعية. وقد تطوّر الأمر إلى أن أسس علماء اللغة فرعا سموه علم الأصوات الفيزيائي، وظيفته دراسة التركيب الطبيعي للأصوات اللغوية، من حيث الذبذبات والموجات الصوتية، وأنواعها، وسرعة انتشارها في الهواء، والترددات الصوتية وغير ذلك. ومعنى ذلك أن ميدان هذا العلم هو دراسة تلك المرحلة الواقعة بين فم المتكلم وأذن السامع، أي مرحلة انتقال الصوت في الهواء.</a:t>
            </a:r>
          </a:p>
          <a:p>
            <a:pPr algn="just" rtl="1"/>
            <a:r>
              <a:rPr lang="ar-SA" sz="2800" b="1" dirty="0" smtClean="0">
                <a:cs typeface="Arial" pitchFamily="34" charset="0"/>
              </a:rPr>
              <a:t>3- علم الأصوات السمعي: وهو الذي يدرس ما يحدث في الأذن عندما يصل الصوت اللغوي إليها وتستقبله، إذ يبدأ السامع في فكّ شيفرة الكلام، وهذا النوع هو أحدث فروع علم الأصوات. وهو ذو جانبين:</a:t>
            </a:r>
          </a:p>
          <a:p>
            <a:pPr algn="just" rtl="1"/>
            <a:r>
              <a:rPr lang="ar-SA" sz="2800" b="1" dirty="0" smtClean="0">
                <a:cs typeface="Arial" pitchFamily="34" charset="0"/>
              </a:rPr>
              <a:t>أ- جانب عضوي فسيولوجي (حسي) وهو الذي ينظر في الذبذبات الصوتية التي تستقبلها الأذن، وفي آلية الجهاز السمعي ووظائفه عند استقبال هذه</a:t>
            </a:r>
            <a:endParaRPr lang="ar-SA" sz="2800" b="1" dirty="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just" rtl="1"/>
            <a:r>
              <a:rPr lang="ar-SA" b="1" dirty="0" smtClean="0"/>
              <a:t>	الذبذبات. وهي دراسة تقع في مجال علم </a:t>
            </a:r>
            <a:r>
              <a:rPr lang="ar-SA" b="1" dirty="0"/>
              <a:t>و</a:t>
            </a:r>
            <a:r>
              <a:rPr lang="ar-SA" b="1" dirty="0" smtClean="0"/>
              <a:t>ظائف أعضاء السمع.</a:t>
            </a:r>
          </a:p>
          <a:p>
            <a:pPr algn="just" rtl="1"/>
            <a:r>
              <a:rPr lang="ar-SA" b="1" dirty="0" smtClean="0"/>
              <a:t>ب- جانب نفسي: ويُعنَى بتأثير هذه الذبذبات ووقعها على أعضاء السمع، وعملية إدراك السامع للأصوات، وكيفيّة هذا الإدراك، وهي مرحلة نفسية خالصة.</a:t>
            </a:r>
          </a:p>
          <a:p>
            <a:pPr algn="just" rtl="1"/>
            <a:r>
              <a:rPr lang="ar-SA" b="1" dirty="0"/>
              <a:t>	</a:t>
            </a:r>
            <a:r>
              <a:rPr lang="ar-SA" b="1" dirty="0" smtClean="0"/>
              <a:t>	ونعود ونؤكّد على أن فروع علم الأصوات (</a:t>
            </a:r>
            <a:r>
              <a:rPr lang="ar-SA" b="1" dirty="0" err="1" smtClean="0"/>
              <a:t>الفوناتيكي</a:t>
            </a:r>
            <a:r>
              <a:rPr lang="ar-SA" b="1" dirty="0" smtClean="0"/>
              <a:t>) المختلفة لا تقترب من بعيد أو قريب لعلاقة الصوت بالمعنى أو وظيفة الصوت في البنية اللغوية، وإنما هي دراسة مجرّدة لأصوات الكلام.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idx="1"/>
          </p:nvPr>
        </p:nvSpPr>
        <p:spPr>
          <a:xfrm>
            <a:off x="495300" y="1341438"/>
            <a:ext cx="8994775" cy="4967287"/>
          </a:xfrm>
        </p:spPr>
        <p:txBody>
          <a:bodyPr/>
          <a:lstStyle/>
          <a:p>
            <a:pPr algn="just" rtl="1"/>
            <a:r>
              <a:rPr lang="ar-SA" b="1" dirty="0" smtClean="0"/>
              <a:t>ثانيا: الفنولوجيا: ويسمى أيضا (علم وظائف الأصوات) لأنه يدرس الصوت اللغوي وهو داخل البنية اللغوية، من حيث وظيفته وتوزيعه وعلاقة ذلك بالمعنى، والقوانين العامة التي تحكم ذلك.</a:t>
            </a:r>
          </a:p>
          <a:p>
            <a:pPr algn="just" rtl="1"/>
            <a:r>
              <a:rPr lang="ar-SA" b="1" dirty="0"/>
              <a:t>	</a:t>
            </a:r>
            <a:r>
              <a:rPr lang="ar-SA" b="1" dirty="0" smtClean="0"/>
              <a:t>	لقد وجد العلماء أن الإنسان لا يستخدم الأصوات اللغوية استخداما عشوائيا، كمناغاة الأطفال، وإنما يستخدم هذه الأصوات في صورة قوالب منظمة، وعلى الرغم من أن الإنسان يستطيع أن يصدر عددا ضخما من الأصوات، إلا أن أيّة لغة إنسانية لا تستعمل إلا عددا محدودا منها، هي التي تكوّن النظام الصوتي لهذه اللغة، ودراسة هذا النظام هو ما يقوم به التحليل الفونولوجي، الذي –على العكس من </a:t>
            </a:r>
            <a:r>
              <a:rPr lang="ar-SA" b="1" dirty="0" err="1" smtClean="0"/>
              <a:t>الفوناتيك</a:t>
            </a:r>
            <a:r>
              <a:rPr lang="ar-SA" b="1" dirty="0" smtClean="0"/>
              <a:t>- يتعامل مع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just" rtl="1"/>
            <a:r>
              <a:rPr lang="ar-SA" b="1" dirty="0" smtClean="0">
                <a:cs typeface="Arial" pitchFamily="34" charset="0"/>
              </a:rPr>
              <a:t>	الأصوات من خلال وجودها في سياق صوتي أو لغوي كالكلمة مثلا، وهذا لا يعني أن العلمين منفصلان تماما، لأن التحليل الفونولوجي لأيّة لغة لا بدّ له من التحرّك بصورة مستمرة بين التحليل </a:t>
            </a:r>
            <a:r>
              <a:rPr lang="ar-SA" b="1" dirty="0" err="1" smtClean="0">
                <a:cs typeface="Arial" pitchFamily="34" charset="0"/>
              </a:rPr>
              <a:t>الفوناتيكي</a:t>
            </a:r>
            <a:r>
              <a:rPr lang="ar-SA" b="1" dirty="0" smtClean="0">
                <a:cs typeface="Arial" pitchFamily="34" charset="0"/>
              </a:rPr>
              <a:t> والتحليل الفونولوجي.</a:t>
            </a:r>
          </a:p>
          <a:p>
            <a:pPr algn="just" rtl="1"/>
            <a:r>
              <a:rPr lang="ar-SA" b="1" dirty="0">
                <a:cs typeface="Arial" pitchFamily="34" charset="0"/>
              </a:rPr>
              <a:t>	</a:t>
            </a:r>
            <a:r>
              <a:rPr lang="ar-SA" b="1" dirty="0" smtClean="0">
                <a:cs typeface="Arial" pitchFamily="34" charset="0"/>
              </a:rPr>
              <a:t>	نضرب على ما سبق مثالا هو صوت (ن) فهو بحكم </a:t>
            </a:r>
            <a:r>
              <a:rPr lang="ar-SA" b="1" dirty="0" err="1" smtClean="0">
                <a:cs typeface="Arial" pitchFamily="34" charset="0"/>
              </a:rPr>
              <a:t>الفوناتيك</a:t>
            </a:r>
            <a:r>
              <a:rPr lang="ar-SA" b="1" dirty="0" smtClean="0">
                <a:cs typeface="Arial" pitchFamily="34" charset="0"/>
              </a:rPr>
              <a:t>، صوت سنّيّ مجهور أغنّ، وهذا الوصف ينظر إلى النون من حيث هي وحدة صوتية قائمة بذاتها، منعزلة غير متصلة بغيرها من الأصوات. في المقابل ثمّة دراجات أو تنوّعات في العربية وغيرها للأصوات، ففي العربية نجد أن (ن) في كلمة (نهر) من الناحية الصوتية الخاصة، أيْ من حيث تكوينها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just" rtl="1"/>
            <a:r>
              <a:rPr lang="ar-SA" b="1" dirty="0" smtClean="0"/>
              <a:t>	النطقي غير (ن) في كلمة (مِنك) و(عنْك). وقد أدرك العلماء هذا الفرق، فسموا النون في (منك) (عنك) النون الخفيفة. خلاصة الكلام هي أن ما نسميه صوتا واحدا، قد يتردد بنفسه أكثر من مرّة في كلمة من الكلمات، ولكنه يُنطق في كل مرّة بصورة مختلفة، ولكن رغم هذه الاختلافات في التكوين لهذا الصوت الواحد، إلا أنها متطابقة من حيث الوظيفة اللغوية التي تؤديها.</a:t>
            </a:r>
          </a:p>
          <a:p>
            <a:pPr algn="just" rtl="1"/>
            <a:r>
              <a:rPr lang="ar-SA" b="1" dirty="0"/>
              <a:t>	</a:t>
            </a:r>
            <a:r>
              <a:rPr lang="ar-SA" b="1" dirty="0" smtClean="0"/>
              <a:t>	فالنون صوت واحد بوصفها ليست تاء أو ياء، أي بوصفها ذات وظيفة لغوية واحدة، تتمثل في أنها قادرة على تغيير المعنى مثل: (تاب) و(ناب) فالفرق في المعنى بين الكلمتين راجع </a:t>
            </a:r>
            <a:r>
              <a:rPr lang="ar-SA" b="1" dirty="0" err="1" smtClean="0"/>
              <a:t>ألى</a:t>
            </a:r>
            <a:r>
              <a:rPr lang="ar-SA" b="1" dirty="0" smtClean="0"/>
              <a:t> وجود التاء في الأولى والنون في الثانية، لذلك ومن هذه  </a:t>
            </a:r>
          </a:p>
        </p:txBody>
      </p:sp>
    </p:spTree>
    <p:extLst>
      <p:ext uri="{BB962C8B-B14F-4D97-AF65-F5344CB8AC3E}">
        <p14:creationId xmlns:p14="http://schemas.microsoft.com/office/powerpoint/2010/main" val="138960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412776"/>
            <a:ext cx="9066212" cy="4968552"/>
          </a:xfrm>
        </p:spPr>
        <p:txBody>
          <a:bodyPr/>
          <a:lstStyle/>
          <a:p>
            <a:pPr algn="just" rtl="1"/>
            <a:r>
              <a:rPr lang="ar-SA" b="1" dirty="0" smtClean="0"/>
              <a:t>	الناحية يشكّل كل منهما صوتا واحدا لا عدّة أصوات.</a:t>
            </a:r>
          </a:p>
          <a:p>
            <a:pPr algn="just" rtl="1"/>
            <a:r>
              <a:rPr lang="ar-SA" b="1" dirty="0"/>
              <a:t>	</a:t>
            </a:r>
            <a:r>
              <a:rPr lang="ar-SA" b="1" dirty="0" smtClean="0"/>
              <a:t>	أما أفراد النون وصورها المختلفة، فلها خصائص نطقية تُمِيّز بالنطق والسمع، إذ إن نونا قد تختلف في نطقها عن نون أخرى، لكن هذه النونات جميعها ذات وظيفة لغوية واحدة، فلا يتغيّر المعنى بإحلال إحداهما مكان الأخرى، وكل هذه النونات تعامل كما لو كانت شيئا واحدا وتسمّى باسم واحد هو النون، وهذه النون هي ما نقصده بمصطلح </a:t>
            </a:r>
            <a:r>
              <a:rPr lang="ar-SA" b="1" dirty="0" err="1" smtClean="0"/>
              <a:t>فونيم</a:t>
            </a:r>
            <a:r>
              <a:rPr lang="ar-SA" b="1" dirty="0" smtClean="0"/>
              <a:t> النون، الذي يشمل صور النطق لهذا الصوت جميعها.</a:t>
            </a:r>
          </a:p>
          <a:p>
            <a:pPr algn="just" rtl="1"/>
            <a:r>
              <a:rPr lang="ar-SA" b="1" dirty="0"/>
              <a:t>	</a:t>
            </a:r>
            <a:r>
              <a:rPr lang="ar-SA" b="1" dirty="0" smtClean="0"/>
              <a:t>	أما الصور المختلفة والتنوعات لنطق صوت واحد، كالنونات السابقة، التي لا تؤدي إلى تغيير المعنى عند إحلال إحداهما مكان</a:t>
            </a:r>
            <a:endParaRPr lang="ar-SA" b="1" dirty="0"/>
          </a:p>
        </p:txBody>
      </p:sp>
    </p:spTree>
    <p:extLst>
      <p:ext uri="{BB962C8B-B14F-4D97-AF65-F5344CB8AC3E}">
        <p14:creationId xmlns:p14="http://schemas.microsoft.com/office/powerpoint/2010/main" val="238314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الأخرى فيسمى كل واحد منها ألفون.</a:t>
            </a:r>
          </a:p>
          <a:p>
            <a:pPr algn="just" rtl="1"/>
            <a:r>
              <a:rPr lang="ar-SA" b="1" dirty="0"/>
              <a:t>	</a:t>
            </a:r>
            <a:r>
              <a:rPr lang="ar-SA" b="1" smtClean="0"/>
              <a:t>	أما </a:t>
            </a:r>
            <a:r>
              <a:rPr lang="ar-SA" b="1" dirty="0" smtClean="0"/>
              <a:t>الصوت بصورته الخام بصرف النظر عن كونه لغويا أو غير لغويّ فيسمّى فون.</a:t>
            </a:r>
          </a:p>
        </p:txBody>
      </p:sp>
    </p:spTree>
    <p:extLst>
      <p:ext uri="{BB962C8B-B14F-4D97-AF65-F5344CB8AC3E}">
        <p14:creationId xmlns:p14="http://schemas.microsoft.com/office/powerpoint/2010/main" val="22779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ctr" rtl="1"/>
            <a:r>
              <a:rPr lang="ar-SA" b="1" i="1" u="sng" dirty="0">
                <a:solidFill>
                  <a:srgbClr val="002060"/>
                </a:solidFill>
                <a:cs typeface="Arial" pitchFamily="34" charset="0"/>
              </a:rPr>
              <a:t>المستوى </a:t>
            </a:r>
            <a:r>
              <a:rPr lang="ar-SA" b="1" i="1" u="sng" dirty="0" smtClean="0">
                <a:solidFill>
                  <a:srgbClr val="002060"/>
                </a:solidFill>
                <a:cs typeface="Arial" pitchFamily="34" charset="0"/>
              </a:rPr>
              <a:t>الصرفي (</a:t>
            </a:r>
            <a:r>
              <a:rPr lang="ar-SA" b="1" i="1" u="sng" dirty="0" err="1" smtClean="0">
                <a:solidFill>
                  <a:srgbClr val="002060"/>
                </a:solidFill>
                <a:cs typeface="Arial" pitchFamily="34" charset="0"/>
              </a:rPr>
              <a:t>المورفولوجي</a:t>
            </a:r>
            <a:r>
              <a:rPr lang="ar-SA" b="1" i="1" u="sng" dirty="0" smtClean="0">
                <a:solidFill>
                  <a:srgbClr val="002060"/>
                </a:solidFill>
                <a:cs typeface="Arial" pitchFamily="34" charset="0"/>
              </a:rPr>
              <a:t>)</a:t>
            </a:r>
            <a:endParaRPr lang="ar-SA" b="1" i="1" u="sng" dirty="0">
              <a:solidFill>
                <a:srgbClr val="002060"/>
              </a:solidFill>
              <a:cs typeface="Arial" pitchFamily="34" charset="0"/>
            </a:endParaRPr>
          </a:p>
          <a:p>
            <a:pPr algn="just" rtl="1"/>
            <a:r>
              <a:rPr lang="ar-SA" b="1" dirty="0" smtClean="0"/>
              <a:t>		عرّف علماء العربية القدماء (الصرف) بأنه </a:t>
            </a:r>
            <a:r>
              <a:rPr lang="ar-SA" b="1" dirty="0" smtClean="0"/>
              <a:t>العلم </a:t>
            </a:r>
            <a:r>
              <a:rPr lang="ar-SA" b="1" dirty="0" smtClean="0"/>
              <a:t>بأصول يُعرَف بها أحوال أبنية الكلمة التي ليست بإعراب أو بناء، والمقصود بالأحوال هنا التغيرات التي تطرأ على الكلمة، من حيث تحويل الأصل الواحد إلى أمثلة مختلفة مثل: اسم الفاعل واسم المفعول والتثنية والجمع والصحة والاعتلال والزيادة والحذف إلى غير ذلك.</a:t>
            </a:r>
          </a:p>
          <a:p>
            <a:pPr algn="just" rtl="1"/>
            <a:r>
              <a:rPr lang="ar-SA" b="1" dirty="0"/>
              <a:t>	</a:t>
            </a:r>
            <a:r>
              <a:rPr lang="ar-SA" b="1" dirty="0" smtClean="0"/>
              <a:t>	أما علم الصرف كمستوى من مستويات الدرس اللساني، فالمصطلح الأساسي فيه، </a:t>
            </a:r>
            <a:r>
              <a:rPr lang="ar-SA" b="1" dirty="0" smtClean="0"/>
              <a:t>الذي </a:t>
            </a:r>
            <a:r>
              <a:rPr lang="ar-SA" b="1" dirty="0" smtClean="0"/>
              <a:t>يتصل بصيغة الكلمة ووظيفتها كما في الصرف العربي هو المورفيم. </a:t>
            </a:r>
            <a:endParaRPr lang="ar-SA" b="1" dirty="0"/>
          </a:p>
        </p:txBody>
      </p:sp>
    </p:spTree>
    <p:extLst>
      <p:ext uri="{BB962C8B-B14F-4D97-AF65-F5344CB8AC3E}">
        <p14:creationId xmlns:p14="http://schemas.microsoft.com/office/powerpoint/2010/main" val="1604633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40768"/>
            <a:ext cx="9066212" cy="4968552"/>
          </a:xfrm>
        </p:spPr>
        <p:txBody>
          <a:bodyPr/>
          <a:lstStyle/>
          <a:p>
            <a:pPr algn="just" rtl="1"/>
            <a:r>
              <a:rPr lang="ar-SA" b="1" dirty="0" smtClean="0"/>
              <a:t>		وعلى </a:t>
            </a:r>
            <a:r>
              <a:rPr lang="ar-SA" b="1" dirty="0" smtClean="0"/>
              <a:t>الرغم من وجود بعض الخلافات بين المدارس </a:t>
            </a:r>
            <a:r>
              <a:rPr lang="ar-SA" b="1" dirty="0" smtClean="0"/>
              <a:t>اللغوية </a:t>
            </a:r>
            <a:r>
              <a:rPr lang="ar-SA" b="1" dirty="0" smtClean="0"/>
              <a:t>الحديثة في تعريف المورفيم، غير أنها تتفق جميعا في النظر إليه على أساس أنه أصغر وحدة لغوية تحمل معنى أو وظيفة نحوية. وقد وصل علماء اللغة إلى هذا التحديد للمورفيم من خلال بحثهم </a:t>
            </a:r>
            <a:r>
              <a:rPr lang="ar-SA" b="1" dirty="0" smtClean="0"/>
              <a:t>في</a:t>
            </a:r>
            <a:r>
              <a:rPr lang="ar-SA" b="1" dirty="0" smtClean="0"/>
              <a:t> </a:t>
            </a:r>
            <a:r>
              <a:rPr lang="ar-SA" b="1" dirty="0" smtClean="0"/>
              <a:t>مفهوم الكلمة، ووضع تعريف لها، فقد نظروا إلى الكلمة في صور مختلفة تصلح لأن تدرج تحت مصطلح كلمة، فنظروا مثلا إلى </a:t>
            </a:r>
            <a:r>
              <a:rPr lang="ar-SA" b="1" dirty="0" smtClean="0"/>
              <a:t>الأمثلة </a:t>
            </a:r>
            <a:r>
              <a:rPr lang="ar-SA" b="1" dirty="0" smtClean="0"/>
              <a:t>الآتية:</a:t>
            </a:r>
          </a:p>
          <a:p>
            <a:pPr algn="just" rtl="1"/>
            <a:r>
              <a:rPr lang="ar-SA" b="1" dirty="0" smtClean="0"/>
              <a:t>رجل – رجال – رجالات</a:t>
            </a:r>
          </a:p>
          <a:p>
            <a:pPr algn="just" rtl="1"/>
            <a:r>
              <a:rPr lang="ar-SA" b="1" dirty="0" smtClean="0"/>
              <a:t>مسلم – مسلمون – مسلمات</a:t>
            </a:r>
          </a:p>
          <a:p>
            <a:pPr algn="just" rtl="1"/>
            <a:r>
              <a:rPr lang="ar-SA" b="1" dirty="0" smtClean="0"/>
              <a:t>يعلم – يعلمون – يعلمونني  - سيعلمونني   </a:t>
            </a:r>
          </a:p>
        </p:txBody>
      </p:sp>
    </p:spTree>
    <p:extLst>
      <p:ext uri="{BB962C8B-B14F-4D97-AF65-F5344CB8AC3E}">
        <p14:creationId xmlns:p14="http://schemas.microsoft.com/office/powerpoint/2010/main" val="4290449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1"/>
          <p:cNvSpPr>
            <a:spLocks noGrp="1"/>
          </p:cNvSpPr>
          <p:nvPr>
            <p:ph idx="1"/>
          </p:nvPr>
        </p:nvSpPr>
        <p:spPr>
          <a:xfrm>
            <a:off x="273050" y="1341438"/>
            <a:ext cx="9137650" cy="5111750"/>
          </a:xfrm>
        </p:spPr>
        <p:txBody>
          <a:bodyPr/>
          <a:lstStyle/>
          <a:p>
            <a:pPr algn="just" rtl="1"/>
            <a:r>
              <a:rPr lang="ar-SA" b="1" dirty="0" smtClean="0"/>
              <a:t>		ثمّ سألوا أنفسهم: هل من الجائز أن تندرج كل هذه الوحدات تحت مصطلح كلمة؟ ثمّ هل هي من نوع واحد ومستوى واحد؟ فكانوا بذلك يبحثون عن أصغر وحدة لغوية ذات معنى مستقل، فلم يوصلهم مصطلح كلمة إلى ما يريدون. فكلمة (رجال) لها دلالتان: </a:t>
            </a:r>
            <a:r>
              <a:rPr lang="ar-SA" b="1" dirty="0" smtClean="0"/>
              <a:t>الأولى</a:t>
            </a:r>
            <a:r>
              <a:rPr lang="ar-SA" b="1" dirty="0" smtClean="0"/>
              <a:t>: معنى الرجولة. والثانية: الجمع الذي أتت به إضافة (ا) إلى (رجل) هذا </a:t>
            </a:r>
            <a:r>
              <a:rPr lang="ar-SA" b="1" dirty="0" smtClean="0"/>
              <a:t>الأمر </a:t>
            </a:r>
            <a:r>
              <a:rPr lang="ar-SA" b="1" dirty="0" smtClean="0"/>
              <a:t>دفع العلماء إلى نبذ المفهوم التقليدي </a:t>
            </a:r>
            <a:r>
              <a:rPr lang="ar-SA" b="1" dirty="0" smtClean="0"/>
              <a:t>لعدم </a:t>
            </a:r>
            <a:r>
              <a:rPr lang="ar-SA" b="1" dirty="0" smtClean="0"/>
              <a:t>دقّته في الدلالة على الوظائف الصرفية والنحوية. ثم قسّموا </a:t>
            </a:r>
            <a:r>
              <a:rPr lang="ar-SA" b="1" dirty="0" smtClean="0"/>
              <a:t>المورفيمات </a:t>
            </a:r>
            <a:r>
              <a:rPr lang="ar-SA" b="1" dirty="0" smtClean="0"/>
              <a:t>ثلاثة </a:t>
            </a:r>
            <a:r>
              <a:rPr lang="ar-SA" b="1" dirty="0" smtClean="0"/>
              <a:t>أقسام</a:t>
            </a:r>
            <a:r>
              <a:rPr lang="ar-SA" b="1" dirty="0" smtClean="0"/>
              <a:t>:</a:t>
            </a:r>
          </a:p>
          <a:p>
            <a:pPr algn="just" rtl="1"/>
            <a:r>
              <a:rPr lang="ar-SA" b="1" dirty="0" smtClean="0"/>
              <a:t>1- المورفيم الحر: وهو ما يمكن استعماله بحرية كوجوده مستقلا في اللغة، مثل: رجل، مسلم، ريم، تحت.</a:t>
            </a:r>
          </a:p>
        </p:txBody>
      </p:sp>
    </p:spTree>
    <p:extLst>
      <p:ext uri="{BB962C8B-B14F-4D97-AF65-F5344CB8AC3E}">
        <p14:creationId xmlns:p14="http://schemas.microsoft.com/office/powerpoint/2010/main" val="249199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idx="1"/>
          </p:nvPr>
        </p:nvSpPr>
        <p:spPr>
          <a:xfrm>
            <a:off x="415925" y="1341438"/>
            <a:ext cx="8994775" cy="5040312"/>
          </a:xfrm>
        </p:spPr>
        <p:txBody>
          <a:bodyPr/>
          <a:lstStyle/>
          <a:p>
            <a:pPr algn="just" rtl="1"/>
            <a:r>
              <a:rPr lang="ar-SA" b="1" dirty="0" smtClean="0"/>
              <a:t>2- المورفيم المقيّد: أيْ الذي لا يمكن استخدامه منفردا، بل يجب أن يتصل بمورفيم آخر، سواء من المورفيمات الحرة أو المقيدة، ومن أمثلته في العربية: </a:t>
            </a:r>
            <a:r>
              <a:rPr lang="ar-SA" b="1" dirty="0" smtClean="0"/>
              <a:t>الألف </a:t>
            </a:r>
            <a:r>
              <a:rPr lang="ar-SA" b="1" dirty="0" smtClean="0"/>
              <a:t>والتاء في الدلالة على </a:t>
            </a:r>
            <a:r>
              <a:rPr lang="ar-SA" b="1" dirty="0" smtClean="0"/>
              <a:t>المؤنّث</a:t>
            </a:r>
            <a:r>
              <a:rPr lang="ar-SA" b="1" dirty="0" smtClean="0"/>
              <a:t>، والواو والنون في جمع المذكّر، التاء المربوطة في التأنيث.</a:t>
            </a:r>
          </a:p>
          <a:p>
            <a:pPr algn="just" rtl="1"/>
            <a:r>
              <a:rPr lang="ar-SA" b="1" dirty="0" smtClean="0"/>
              <a:t>3- المورفيم الصفري: وهو ما يدلّ عدم وجوده على وجود مورفيم محذوف </a:t>
            </a:r>
            <a:r>
              <a:rPr lang="ar-SA" b="1" dirty="0" smtClean="0"/>
              <a:t>أو </a:t>
            </a:r>
            <a:r>
              <a:rPr lang="ar-SA" b="1" dirty="0" smtClean="0"/>
              <a:t>مستتر أو مقدّر، ومن أمثلته: الصيغة الصرفية (الوزن) والضمير المستتر، والإسناد في الجملة، وحركات الإعراب </a:t>
            </a:r>
            <a:r>
              <a:rPr lang="ar-SA" b="1" dirty="0" smtClean="0"/>
              <a:t>المقدّرة</a:t>
            </a:r>
            <a:r>
              <a:rPr lang="ar-SA" b="1" dirty="0" smtClean="0"/>
              <a:t>.</a:t>
            </a:r>
          </a:p>
          <a:p>
            <a:pPr algn="just" rtl="1"/>
            <a:r>
              <a:rPr lang="ar-SA" b="1" dirty="0"/>
              <a:t>	</a:t>
            </a:r>
            <a:r>
              <a:rPr lang="ar-SA" b="1" dirty="0" smtClean="0"/>
              <a:t>	</a:t>
            </a:r>
            <a:r>
              <a:rPr lang="ar-SA" b="1" dirty="0" err="1" smtClean="0"/>
              <a:t>وللمورفيمات</a:t>
            </a:r>
            <a:r>
              <a:rPr lang="ar-SA" b="1" dirty="0" smtClean="0"/>
              <a:t> وظائف لغوية تؤديها، ومن هذه الوظائف التي يمكن أن نلاحظها في اللغة العربية:</a:t>
            </a:r>
          </a:p>
        </p:txBody>
      </p:sp>
    </p:spTree>
    <p:extLst>
      <p:ext uri="{BB962C8B-B14F-4D97-AF65-F5344CB8AC3E}">
        <p14:creationId xmlns:p14="http://schemas.microsoft.com/office/powerpoint/2010/main" val="101780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00472" y="1340768"/>
            <a:ext cx="9210228" cy="5040560"/>
          </a:xfrm>
        </p:spPr>
        <p:txBody>
          <a:bodyPr/>
          <a:lstStyle/>
          <a:p>
            <a:pPr algn="just" rtl="1"/>
            <a:r>
              <a:rPr lang="ar-SA" b="1" dirty="0" smtClean="0"/>
              <a:t>أولا: الوظائف الصرفية: وهي المعاني والدلالات المستفادة من مورفيم الصيغة </a:t>
            </a:r>
            <a:r>
              <a:rPr lang="ar-SA" b="1" dirty="0" smtClean="0"/>
              <a:t>أو </a:t>
            </a:r>
            <a:r>
              <a:rPr lang="ar-SA" b="1" dirty="0" smtClean="0"/>
              <a:t>الوزن، ففي كلمة (كاتب) </a:t>
            </a:r>
            <a:r>
              <a:rPr lang="ar-SA" b="1" dirty="0" err="1" smtClean="0"/>
              <a:t>مورفيمان</a:t>
            </a:r>
            <a:r>
              <a:rPr lang="ar-SA" b="1" dirty="0" smtClean="0"/>
              <a:t> هما:</a:t>
            </a:r>
          </a:p>
          <a:p>
            <a:pPr marL="514350" indent="-514350" algn="just" rtl="1">
              <a:buAutoNum type="arabic1Minus"/>
            </a:pPr>
            <a:r>
              <a:rPr lang="ar-SA" b="1" dirty="0" smtClean="0"/>
              <a:t>مورفيم الجذر: الذي يتمثّل في جذر الكلمة( ك ت ب).</a:t>
            </a:r>
          </a:p>
          <a:p>
            <a:pPr marL="0" indent="0" algn="just" rtl="1"/>
            <a:r>
              <a:rPr lang="ar-SA" b="1" dirty="0" smtClean="0"/>
              <a:t>ب- مورفيم الصيغة: وهي هنا صيغة اسم الفاعل، وهو مورفيم صفري. فمورفيم الصيغة هنا هو الوظيفة الصرفية التي تميّز كل مورفيم جاء على هذا الوزن في العربية عن غيره من المورفيمات التي جاءت على صيغة أخرى كصيغة اسم المفعول (مكتوب).</a:t>
            </a:r>
          </a:p>
          <a:p>
            <a:pPr marL="0" indent="0" algn="just" rtl="1"/>
            <a:r>
              <a:rPr lang="ar-SA" b="1" dirty="0" smtClean="0"/>
              <a:t>	ومن ذلك أيضا المورفيمات التي تُصّنف كأسماء، فوظيفتها أنها تدل على المسمى ولا تدل على الزمن.</a:t>
            </a:r>
          </a:p>
        </p:txBody>
      </p:sp>
    </p:spTree>
    <p:extLst>
      <p:ext uri="{BB962C8B-B14F-4D97-AF65-F5344CB8AC3E}">
        <p14:creationId xmlns:p14="http://schemas.microsoft.com/office/powerpoint/2010/main" val="3085184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72480" y="1412776"/>
            <a:ext cx="9138220" cy="4968552"/>
          </a:xfrm>
        </p:spPr>
        <p:txBody>
          <a:bodyPr/>
          <a:lstStyle/>
          <a:p>
            <a:pPr algn="just" rtl="1"/>
            <a:r>
              <a:rPr lang="ar-SA" b="1" dirty="0" smtClean="0"/>
              <a:t>ثانيا: الوظائف النحوية: وتظهر عند دخول </a:t>
            </a:r>
            <a:r>
              <a:rPr lang="ar-SA" b="1" dirty="0" smtClean="0"/>
              <a:t>المورفيمات </a:t>
            </a:r>
            <a:r>
              <a:rPr lang="ar-SA" b="1" dirty="0" smtClean="0"/>
              <a:t>بأنواعها في وحدة لغوية أكبر، وهي الجملة، والمقصود هنا المعاني النحوية التي تحددها المورفيمات في </a:t>
            </a:r>
            <a:r>
              <a:rPr lang="ar-SA" b="1" dirty="0" smtClean="0"/>
              <a:t>الجملة، </a:t>
            </a:r>
            <a:r>
              <a:rPr lang="ar-SA" b="1" dirty="0" smtClean="0"/>
              <a:t>وهي قسمان: </a:t>
            </a:r>
          </a:p>
          <a:p>
            <a:pPr algn="just" rtl="1"/>
            <a:r>
              <a:rPr lang="ar-SA" b="1" dirty="0" smtClean="0"/>
              <a:t>أ- الوظائف النحوية العامة: وهي المعاني المستفادة من الجمل </a:t>
            </a:r>
            <a:r>
              <a:rPr lang="ar-SA" b="1" dirty="0" smtClean="0"/>
              <a:t>بشكل </a:t>
            </a:r>
            <a:r>
              <a:rPr lang="ar-SA" b="1" dirty="0" smtClean="0"/>
              <a:t>عام، كدلالتها على الخبر والإسناد والإثبات والنفي والتأكيد والشرط. ويتم هذا خلال </a:t>
            </a:r>
            <a:r>
              <a:rPr lang="ar-SA" b="1" dirty="0" err="1" smtClean="0"/>
              <a:t>مورفيمات</a:t>
            </a:r>
            <a:r>
              <a:rPr lang="ar-SA" b="1" dirty="0" smtClean="0"/>
              <a:t> </a:t>
            </a:r>
            <a:r>
              <a:rPr lang="ar-SA" b="1" dirty="0" smtClean="0"/>
              <a:t>لها بنية، </a:t>
            </a:r>
            <a:r>
              <a:rPr lang="ar-SA" b="1" dirty="0" smtClean="0"/>
              <a:t>أو </a:t>
            </a:r>
            <a:r>
              <a:rPr lang="ar-SA" b="1" dirty="0" smtClean="0"/>
              <a:t>خلال </a:t>
            </a:r>
            <a:r>
              <a:rPr lang="ar-SA" b="1" dirty="0" err="1" smtClean="0"/>
              <a:t>مورفيمات</a:t>
            </a:r>
            <a:r>
              <a:rPr lang="ar-SA" b="1" dirty="0" smtClean="0"/>
              <a:t> لا بنية لها (غير تركيبية) كالنبر والتنغيم والفواصل، فجملة مثل جملة الاستفهام، لا يدرك معناها الوظيفي إلا باستخدام المورفيم الخاص بذلك مثل (أين، هل، متى)، وهذه </a:t>
            </a:r>
            <a:r>
              <a:rPr lang="ar-SA" b="1" dirty="0" smtClean="0"/>
              <a:t>المورفيمات </a:t>
            </a:r>
            <a:r>
              <a:rPr lang="ar-SA" b="1" dirty="0" smtClean="0"/>
              <a:t>لها بنية. </a:t>
            </a:r>
            <a:r>
              <a:rPr lang="ar-SA" b="1" dirty="0" smtClean="0"/>
              <a:t>أما </a:t>
            </a:r>
            <a:r>
              <a:rPr lang="ar-SA" b="1" dirty="0" smtClean="0"/>
              <a:t>التنغيم الذي يجعل هو </a:t>
            </a:r>
            <a:r>
              <a:rPr lang="ar-SA" b="1" dirty="0" smtClean="0"/>
              <a:t>أيضا </a:t>
            </a:r>
            <a:r>
              <a:rPr lang="ar-SA" b="1" dirty="0" smtClean="0"/>
              <a:t>الجملة تدل على الاستفهام فهو لا يظهر إلا في  </a:t>
            </a:r>
          </a:p>
        </p:txBody>
      </p:sp>
    </p:spTree>
    <p:extLst>
      <p:ext uri="{BB962C8B-B14F-4D97-AF65-F5344CB8AC3E}">
        <p14:creationId xmlns:p14="http://schemas.microsoft.com/office/powerpoint/2010/main" val="353494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72480" y="1340768"/>
            <a:ext cx="9138220" cy="5112568"/>
          </a:xfrm>
        </p:spPr>
        <p:txBody>
          <a:bodyPr/>
          <a:lstStyle/>
          <a:p>
            <a:pPr algn="just" rtl="1"/>
            <a:r>
              <a:rPr lang="ar-SA" b="1" dirty="0" smtClean="0"/>
              <a:t>	النطق</a:t>
            </a:r>
            <a:r>
              <a:rPr lang="ar-SA" b="1" dirty="0" smtClean="0"/>
              <a:t>؛ لذلك تسمى </a:t>
            </a:r>
            <a:r>
              <a:rPr lang="ar-SA" b="1" dirty="0" err="1" smtClean="0"/>
              <a:t>مورفيمات</a:t>
            </a:r>
            <a:r>
              <a:rPr lang="ar-SA" b="1" dirty="0" smtClean="0"/>
              <a:t> غير تركيبية، أيْ ليس لها بنية.</a:t>
            </a:r>
          </a:p>
          <a:p>
            <a:pPr algn="just" rtl="1"/>
            <a:r>
              <a:rPr lang="ar-SA" b="1" dirty="0" smtClean="0"/>
              <a:t>ب- الوظائف النحوية الخاصة: وتظهر عندما يقع </a:t>
            </a:r>
            <a:r>
              <a:rPr lang="ar-SA" b="1" dirty="0" smtClean="0"/>
              <a:t>مورفيم معيّن </a:t>
            </a:r>
            <a:r>
              <a:rPr lang="ar-SA" b="1" dirty="0" smtClean="0"/>
              <a:t>في باب من أبواب النحو، إذ يقوم هذا المورفيم بالوظائف النحوية لهذا الباب، ومن أمثلة ذلك: وظيفة الفاعلية، أو </a:t>
            </a:r>
            <a:r>
              <a:rPr lang="ar-SA" b="1" dirty="0" err="1" smtClean="0"/>
              <a:t>المفعولية..الخ</a:t>
            </a:r>
            <a:r>
              <a:rPr lang="ar-SA" b="1" dirty="0" smtClean="0"/>
              <a:t>. من </a:t>
            </a:r>
            <a:r>
              <a:rPr lang="ar-SA" b="1" dirty="0" smtClean="0"/>
              <a:t>أبواب </a:t>
            </a:r>
            <a:r>
              <a:rPr lang="ar-SA" b="1" dirty="0" smtClean="0"/>
              <a:t>النحو. فالاسم عندما يقع فاعلا يؤدي وظيفة نحوية إضافة إلى </a:t>
            </a:r>
            <a:r>
              <a:rPr lang="ar-SA" b="1" smtClean="0"/>
              <a:t>وظيفته </a:t>
            </a:r>
            <a:r>
              <a:rPr lang="ar-SA" b="1" smtClean="0"/>
              <a:t>الصرفية </a:t>
            </a:r>
            <a:r>
              <a:rPr lang="ar-SA" b="1" dirty="0" smtClean="0"/>
              <a:t>كمورفيم.</a:t>
            </a:r>
            <a:endParaRPr lang="ar-SA" b="1" dirty="0"/>
          </a:p>
        </p:txBody>
      </p:sp>
    </p:spTree>
    <p:extLst>
      <p:ext uri="{BB962C8B-B14F-4D97-AF65-F5344CB8AC3E}">
        <p14:creationId xmlns:p14="http://schemas.microsoft.com/office/powerpoint/2010/main" val="2426169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3117</TotalTime>
  <Words>453</Words>
  <Application>Microsoft Office PowerPoint</Application>
  <PresentationFormat>A4 Paper (210x297 mm)</PresentationFormat>
  <Paragraphs>56</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المحاضرة التاسعة</vt:lpstr>
      <vt:lpstr>مستويات تحليل البنية اللغوية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330</cp:revision>
  <dcterms:created xsi:type="dcterms:W3CDTF">2009-10-14T19:14:34Z</dcterms:created>
  <dcterms:modified xsi:type="dcterms:W3CDTF">2011-10-17T16:42:32Z</dcterms:modified>
</cp:coreProperties>
</file>