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302" r:id="rId4"/>
    <p:sldId id="303" r:id="rId5"/>
    <p:sldId id="304" r:id="rId6"/>
    <p:sldId id="287" r:id="rId7"/>
    <p:sldId id="288" r:id="rId8"/>
    <p:sldId id="289" r:id="rId9"/>
    <p:sldId id="290" r:id="rId10"/>
    <p:sldId id="291" r:id="rId11"/>
    <p:sldId id="292" r:id="rId12"/>
    <p:sldId id="293" r:id="rId13"/>
    <p:sldId id="294" r:id="rId14"/>
    <p:sldId id="295" r:id="rId15"/>
    <p:sldId id="296" r:id="rId16"/>
    <p:sldId id="297" r:id="rId17"/>
    <p:sldId id="298" r:id="rId18"/>
    <p:sldId id="299" r:id="rId19"/>
    <p:sldId id="300" r:id="rId20"/>
    <p:sldId id="301" r:id="rId21"/>
    <p:sldId id="305" r:id="rId22"/>
    <p:sldId id="286"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clrMru>
    <a:srgbClr val="FF0066"/>
    <a:srgbClr val="3B84AF"/>
    <a:srgbClr val="009900"/>
    <a:srgbClr val="FF3300"/>
    <a:srgbClr val="709256"/>
    <a:srgbClr val="AD9968"/>
    <a:srgbClr val="000000"/>
  </p:clrMru>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varScale="1">
        <p:scale>
          <a:sx n="70" d="100"/>
          <a:sy n="70" d="100"/>
        </p:scale>
        <p:origin x="-348" y="-10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10/9/2011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3124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صرف 2</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rgbClr val="7F7F7F"/>
                </a:solidFill>
                <a:latin typeface="Calibri" pitchFamily="34" charset="0"/>
                <a:cs typeface="Times New Roman" pitchFamily="18" charset="0"/>
              </a:rPr>
              <a:t>.</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السادسة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صيغة المبالغة والصفة المشبهة</a:t>
            </a:r>
            <a:endParaRPr lang="en-US" sz="1800" b="1" dirty="0" smtClean="0">
              <a:solidFill>
                <a:srgbClr val="FF0000"/>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عناصر المحاضرة</a:t>
            </a:r>
            <a:endParaRPr lang="ar-SA" dirty="0"/>
          </a:p>
        </p:txBody>
      </p:sp>
      <p:sp>
        <p:nvSpPr>
          <p:cNvPr id="3" name="عنصر نائب للمحتوى 2"/>
          <p:cNvSpPr>
            <a:spLocks noGrp="1"/>
          </p:cNvSpPr>
          <p:nvPr>
            <p:ph idx="1"/>
          </p:nvPr>
        </p:nvSpPr>
        <p:spPr/>
        <p:txBody>
          <a:bodyPr/>
          <a:lstStyle/>
          <a:p>
            <a:r>
              <a:rPr lang="ar-SA" dirty="0" smtClean="0"/>
              <a:t>مقدمة. </a:t>
            </a:r>
          </a:p>
          <a:p>
            <a:r>
              <a:rPr lang="ar-SA" dirty="0" smtClean="0"/>
              <a:t>تعريف صيغة المبالغة.</a:t>
            </a:r>
          </a:p>
          <a:p>
            <a:r>
              <a:rPr lang="ar-SA" dirty="0" smtClean="0"/>
              <a:t>أوزانها المشهورة القياسية.</a:t>
            </a:r>
          </a:p>
          <a:p>
            <a:r>
              <a:rPr lang="ar-SA" dirty="0" smtClean="0"/>
              <a:t>أوزانها السماعية.</a:t>
            </a:r>
          </a:p>
          <a:p>
            <a:r>
              <a:rPr lang="ar-SA" dirty="0" smtClean="0"/>
              <a:t>الصفة المشبهة.</a:t>
            </a:r>
          </a:p>
          <a:p>
            <a:r>
              <a:rPr lang="ar-SA" dirty="0" smtClean="0"/>
              <a:t>تعريفها</a:t>
            </a:r>
          </a:p>
          <a:p>
            <a:r>
              <a:rPr lang="ar-SA" dirty="0" smtClean="0"/>
              <a:t>أوزانها</a:t>
            </a:r>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مقدمة</a:t>
            </a:r>
            <a:endParaRPr lang="ar-SA" dirty="0"/>
          </a:p>
        </p:txBody>
      </p:sp>
      <p:sp>
        <p:nvSpPr>
          <p:cNvPr id="3" name="عنصر نائب للمحتوى 2"/>
          <p:cNvSpPr>
            <a:spLocks noGrp="1"/>
          </p:cNvSpPr>
          <p:nvPr>
            <p:ph idx="1"/>
          </p:nvPr>
        </p:nvSpPr>
        <p:spPr/>
        <p:txBody>
          <a:bodyPr/>
          <a:lstStyle/>
          <a:p>
            <a:r>
              <a:rPr lang="ar-SA" dirty="0" smtClean="0"/>
              <a:t>اقرأ ما يلي ثم فكّر :</a:t>
            </a:r>
          </a:p>
          <a:p>
            <a:r>
              <a:rPr lang="ar-SA" dirty="0" smtClean="0"/>
              <a:t>كذب زيد على أمه مرة واحدة، لذلك وصفته بأنه كاذب، أما أخوه عمرو فيكذب عليها دائماً؛ لذا تناديه: الكذّاب.</a:t>
            </a:r>
          </a:p>
          <a:p>
            <a:r>
              <a:rPr lang="ar-SA" dirty="0" smtClean="0"/>
              <a:t>ما الفرق بين زيد وعمرو؟</a:t>
            </a:r>
          </a:p>
          <a:p>
            <a:r>
              <a:rPr lang="ar-SA" dirty="0" smtClean="0"/>
              <a:t>بم وصفت الأم كلاً من زيد وعمرو؟</a:t>
            </a:r>
          </a:p>
          <a:p>
            <a:r>
              <a:rPr lang="ar-SA" dirty="0" smtClean="0"/>
              <a:t>أيهما أكثر كذباً؟</a:t>
            </a:r>
          </a:p>
          <a:p>
            <a:r>
              <a:rPr lang="ar-SA" dirty="0" smtClean="0"/>
              <a:t>نلاحظ أن من كذب مرة وصفناه بأنه كاذب، وكاذب اسم فاعل، لكن من يكذب كثيراً نصفه بأنه: كذّاب، وكذّاب صيغة مبالغة.</a:t>
            </a: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تعريف صيغة المبالغة</a:t>
            </a:r>
            <a:endParaRPr lang="ar-SA" dirty="0"/>
          </a:p>
        </p:txBody>
      </p:sp>
      <p:sp>
        <p:nvSpPr>
          <p:cNvPr id="3" name="عنصر نائب للمحتوى 2"/>
          <p:cNvSpPr>
            <a:spLocks noGrp="1"/>
          </p:cNvSpPr>
          <p:nvPr>
            <p:ph idx="1"/>
          </p:nvPr>
        </p:nvSpPr>
        <p:spPr/>
        <p:txBody>
          <a:bodyPr/>
          <a:lstStyle/>
          <a:p>
            <a:r>
              <a:rPr lang="ar-SA" dirty="0" smtClean="0"/>
              <a:t>هي اسم مشتق يدلّ على الحدث ومن قام به على وجه المبالغة والتكثير، ولا تصاغ إلا من الأفعال الثلاثية المبنية للمعلوم.</a:t>
            </a:r>
          </a:p>
          <a:p>
            <a:r>
              <a:rPr lang="ar-SA" dirty="0" smtClean="0"/>
              <a:t>فالفرق بينها وبين اسم الفاعل يكمن في قوة الحدث أو كثرته:</a:t>
            </a:r>
          </a:p>
          <a:p>
            <a:endParaRPr lang="ar-SA" dirty="0"/>
          </a:p>
        </p:txBody>
      </p:sp>
      <p:graphicFrame>
        <p:nvGraphicFramePr>
          <p:cNvPr id="4" name="جدول 3"/>
          <p:cNvGraphicFramePr>
            <a:graphicFrameLocks noGrp="1"/>
          </p:cNvGraphicFramePr>
          <p:nvPr/>
        </p:nvGraphicFramePr>
        <p:xfrm>
          <a:off x="1651000" y="3556000"/>
          <a:ext cx="6604000" cy="2286000"/>
        </p:xfrm>
        <a:graphic>
          <a:graphicData uri="http://schemas.openxmlformats.org/drawingml/2006/table">
            <a:tbl>
              <a:tblPr rtl="1" firstRow="1" bandRow="1">
                <a:tableStyleId>{5C22544A-7EE6-4342-B048-85BDC9FD1C3A}</a:tableStyleId>
              </a:tblPr>
              <a:tblGrid>
                <a:gridCol w="3302000"/>
                <a:gridCol w="3302000"/>
              </a:tblGrid>
              <a:tr h="370840">
                <a:tc>
                  <a:txBody>
                    <a:bodyPr/>
                    <a:lstStyle/>
                    <a:p>
                      <a:pPr algn="ctr" rtl="1"/>
                      <a:r>
                        <a:rPr lang="ar-SA" sz="2400" dirty="0" smtClean="0"/>
                        <a:t>اسم فاعل</a:t>
                      </a:r>
                      <a:endParaRPr lang="ar-SA" sz="2400" dirty="0"/>
                    </a:p>
                  </a:txBody>
                  <a:tcPr/>
                </a:tc>
                <a:tc>
                  <a:txBody>
                    <a:bodyPr/>
                    <a:lstStyle/>
                    <a:p>
                      <a:pPr algn="ctr" rtl="1"/>
                      <a:r>
                        <a:rPr lang="ar-SA" sz="2400" dirty="0" smtClean="0">
                          <a:solidFill>
                            <a:srgbClr val="FF0000"/>
                          </a:solidFill>
                        </a:rPr>
                        <a:t>صيغة</a:t>
                      </a:r>
                      <a:r>
                        <a:rPr lang="ar-SA" sz="2400" baseline="0" dirty="0" smtClean="0">
                          <a:solidFill>
                            <a:srgbClr val="FF0000"/>
                          </a:solidFill>
                        </a:rPr>
                        <a:t> المبالغة</a:t>
                      </a:r>
                      <a:endParaRPr lang="ar-SA" sz="2400" dirty="0">
                        <a:solidFill>
                          <a:srgbClr val="FF0000"/>
                        </a:solidFill>
                      </a:endParaRPr>
                    </a:p>
                  </a:txBody>
                  <a:tcPr/>
                </a:tc>
              </a:tr>
              <a:tr h="370840">
                <a:tc>
                  <a:txBody>
                    <a:bodyPr/>
                    <a:lstStyle/>
                    <a:p>
                      <a:pPr algn="ctr" rtl="1"/>
                      <a:r>
                        <a:rPr lang="ar-SA" sz="2400" dirty="0" smtClean="0"/>
                        <a:t>سأل</a:t>
                      </a:r>
                      <a:r>
                        <a:rPr lang="ar-SA" sz="2400" baseline="0" dirty="0" smtClean="0"/>
                        <a:t> سائل</a:t>
                      </a:r>
                      <a:endParaRPr lang="ar-SA" sz="2400" dirty="0"/>
                    </a:p>
                  </a:txBody>
                  <a:tcPr/>
                </a:tc>
                <a:tc>
                  <a:txBody>
                    <a:bodyPr/>
                    <a:lstStyle/>
                    <a:p>
                      <a:pPr algn="ctr" rtl="1"/>
                      <a:r>
                        <a:rPr lang="ar-SA" sz="2400" dirty="0" smtClean="0">
                          <a:solidFill>
                            <a:srgbClr val="FF0000"/>
                          </a:solidFill>
                        </a:rPr>
                        <a:t>سأل سؤول</a:t>
                      </a:r>
                      <a:endParaRPr lang="ar-SA" sz="2400" dirty="0">
                        <a:solidFill>
                          <a:srgbClr val="FF0000"/>
                        </a:solidFill>
                      </a:endParaRPr>
                    </a:p>
                  </a:txBody>
                  <a:tcPr/>
                </a:tc>
              </a:tr>
              <a:tr h="370840">
                <a:tc>
                  <a:txBody>
                    <a:bodyPr/>
                    <a:lstStyle/>
                    <a:p>
                      <a:pPr algn="ctr" rtl="1"/>
                      <a:r>
                        <a:rPr lang="ar-SA" sz="2400" dirty="0" smtClean="0"/>
                        <a:t>أنت قاتل</a:t>
                      </a:r>
                      <a:r>
                        <a:rPr lang="ar-SA" sz="2400" baseline="0" dirty="0" smtClean="0"/>
                        <a:t> نفسك بالدخان</a:t>
                      </a:r>
                      <a:endParaRPr lang="ar-SA" sz="2400" dirty="0"/>
                    </a:p>
                  </a:txBody>
                  <a:tcPr/>
                </a:tc>
                <a:tc>
                  <a:txBody>
                    <a:bodyPr/>
                    <a:lstStyle/>
                    <a:p>
                      <a:pPr algn="ctr" rtl="1"/>
                      <a:r>
                        <a:rPr lang="ar-SA" sz="2400" dirty="0" smtClean="0">
                          <a:solidFill>
                            <a:srgbClr val="FF0000"/>
                          </a:solidFill>
                        </a:rPr>
                        <a:t>أنت قتاّل نفسك بالدخان</a:t>
                      </a:r>
                      <a:endParaRPr lang="ar-SA" sz="2400" dirty="0">
                        <a:solidFill>
                          <a:srgbClr val="FF0000"/>
                        </a:solidFill>
                      </a:endParaRPr>
                    </a:p>
                  </a:txBody>
                  <a:tcPr/>
                </a:tc>
              </a:tr>
              <a:tr h="370840">
                <a:tc>
                  <a:txBody>
                    <a:bodyPr/>
                    <a:lstStyle/>
                    <a:p>
                      <a:pPr algn="ctr" rtl="1"/>
                      <a:r>
                        <a:rPr lang="ar-SA" sz="2400" dirty="0" smtClean="0"/>
                        <a:t>فلان قاطع الطريق عليّ</a:t>
                      </a:r>
                      <a:endParaRPr lang="ar-SA" sz="2400" dirty="0"/>
                    </a:p>
                  </a:txBody>
                  <a:tcPr/>
                </a:tc>
                <a:tc>
                  <a:txBody>
                    <a:bodyPr/>
                    <a:lstStyle/>
                    <a:p>
                      <a:pPr algn="ctr" rtl="1"/>
                      <a:r>
                        <a:rPr lang="ar-SA" sz="2400" dirty="0" smtClean="0">
                          <a:solidFill>
                            <a:srgbClr val="FF0000"/>
                          </a:solidFill>
                        </a:rPr>
                        <a:t>فلان قطّاع طرق</a:t>
                      </a:r>
                      <a:endParaRPr lang="ar-SA" sz="2400" dirty="0">
                        <a:solidFill>
                          <a:srgbClr val="FF0000"/>
                        </a:solidFill>
                      </a:endParaRPr>
                    </a:p>
                  </a:txBody>
                  <a:tcPr/>
                </a:tc>
              </a:tr>
              <a:tr h="370840">
                <a:tc>
                  <a:txBody>
                    <a:bodyPr/>
                    <a:lstStyle/>
                    <a:p>
                      <a:pPr algn="ctr" rtl="1"/>
                      <a:r>
                        <a:rPr lang="ar-SA" sz="2400" dirty="0" smtClean="0"/>
                        <a:t>ما رأيتك إلا ضاحكاً</a:t>
                      </a:r>
                      <a:endParaRPr lang="ar-SA" sz="2400" dirty="0"/>
                    </a:p>
                  </a:txBody>
                  <a:tcPr/>
                </a:tc>
                <a:tc>
                  <a:txBody>
                    <a:bodyPr/>
                    <a:lstStyle/>
                    <a:p>
                      <a:pPr algn="ctr" rtl="1"/>
                      <a:r>
                        <a:rPr lang="ar-SA" sz="2400" dirty="0" smtClean="0">
                          <a:solidFill>
                            <a:srgbClr val="FF0000"/>
                          </a:solidFill>
                        </a:rPr>
                        <a:t>أنت ضحوك</a:t>
                      </a:r>
                      <a:endParaRPr lang="ar-SA" sz="2400" dirty="0">
                        <a:solidFill>
                          <a:srgbClr val="FF0000"/>
                        </a:solidFill>
                      </a:endParaRPr>
                    </a:p>
                  </a:txBody>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توضيحها</a:t>
            </a:r>
            <a:endParaRPr lang="ar-SA" dirty="0"/>
          </a:p>
        </p:txBody>
      </p:sp>
      <p:sp>
        <p:nvSpPr>
          <p:cNvPr id="3" name="عنصر نائب للمحتوى 2"/>
          <p:cNvSpPr>
            <a:spLocks noGrp="1"/>
          </p:cNvSpPr>
          <p:nvPr>
            <p:ph idx="1"/>
          </p:nvPr>
        </p:nvSpPr>
        <p:spPr/>
        <p:txBody>
          <a:bodyPr/>
          <a:lstStyle/>
          <a:p>
            <a:pPr algn="just" rtl="1"/>
            <a:r>
              <a:rPr lang="ar-SA" dirty="0" smtClean="0"/>
              <a:t>فصيغة المبالغة في الحقيقة تتحول عن صيغة(فاعل) وهي صيغة اسم الفاعل، لتفيد من الكثرة والمبالغة الصريحة في معنى فعلها الثلاثي الأصلي ما لا تفيده إفادة صريحة صيغة (فاعل) السابقة، مثال هذا أن نتحدث عن شخص يزرع الفاكهة، فنقول: فلان زارعٌ فاكهة. فإذا أردنا أن نبين كثرة زراعته الفاكهة، ونبالغ في وصفه بهذا المعنى -نقول: فلان زرَّاعٌ فاكهة مثلًا. فكلمة: (</a:t>
            </a:r>
            <a:r>
              <a:rPr lang="ar-SA" dirty="0" smtClean="0">
                <a:solidFill>
                  <a:srgbClr val="FF0000"/>
                </a:solidFill>
              </a:rPr>
              <a:t>زرَّاع</a:t>
            </a:r>
            <a:r>
              <a:rPr lang="ar-SA" dirty="0" smtClean="0"/>
              <a:t>) وكلمة: (زارع) كلتاهما تدل على أمرين: معنى مجرد؛ هو: (الزرع) وذاتٌ فعلته. ولكنهما تختلفان بعد ذلك في درجة الدلالة على المعنى المجرد، أي: في مقدار قلته، وكثرته، وضعفه، وقوته.</a:t>
            </a:r>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أوزانها المشهورة</a:t>
            </a:r>
            <a:endParaRPr lang="ar-SA" dirty="0"/>
          </a:p>
        </p:txBody>
      </p:sp>
      <p:sp>
        <p:nvSpPr>
          <p:cNvPr id="3" name="عنصر نائب للمحتوى 2"/>
          <p:cNvSpPr>
            <a:spLocks noGrp="1"/>
          </p:cNvSpPr>
          <p:nvPr>
            <p:ph idx="1"/>
          </p:nvPr>
        </p:nvSpPr>
        <p:spPr>
          <a:xfrm>
            <a:off x="495300" y="1447800"/>
            <a:ext cx="8915400" cy="4724400"/>
          </a:xfrm>
        </p:spPr>
        <p:txBody>
          <a:bodyPr/>
          <a:lstStyle/>
          <a:p>
            <a:pPr rtl="1"/>
            <a:r>
              <a:rPr lang="ar-SA" dirty="0" smtClean="0"/>
              <a:t>ولهذا تسمى صيغة (زرّاع) وما يشابهها في الدلالة: صيغة مبالغة، وما قيل في: "زارعٌ فاكهة وزرّاعٌ فاكهة" يقال في: ناظمٌ شعرًا، ونظّامٌ شِعرًا. صانعٌ خيرًا، وصنّاعٌ خيرًا. قائلٌ الصدق، وقوّالٌ الصدق... ولصيغة المبالغة أوزان، وأشهر أوزانها خمسة قياسية؛ هي:</a:t>
            </a:r>
          </a:p>
          <a:p>
            <a:pPr rtl="1"/>
            <a:r>
              <a:rPr lang="ar-SA" dirty="0" smtClean="0"/>
              <a:t>أولاً: فَعّال؛ نحو: ما أعظم الصديقَ إذا كان غير </a:t>
            </a:r>
            <a:r>
              <a:rPr lang="ar-SA" dirty="0" smtClean="0">
                <a:solidFill>
                  <a:srgbClr val="FF0000"/>
                </a:solidFill>
              </a:rPr>
              <a:t>قوّالٍ</a:t>
            </a:r>
            <a:r>
              <a:rPr lang="ar-SA" dirty="0" smtClean="0"/>
              <a:t> سوءًا. ولا </a:t>
            </a:r>
            <a:r>
              <a:rPr lang="ar-SA" dirty="0" smtClean="0">
                <a:solidFill>
                  <a:srgbClr val="FF0000"/>
                </a:solidFill>
              </a:rPr>
              <a:t>فعّالٍ</a:t>
            </a:r>
            <a:r>
              <a:rPr lang="ar-SA" dirty="0" smtClean="0"/>
              <a:t> إساءة، قال الشاعر:</a:t>
            </a:r>
          </a:p>
          <a:p>
            <a:pPr rtl="1"/>
            <a:r>
              <a:rPr lang="ar-SA" dirty="0" smtClean="0"/>
              <a:t>وإني </a:t>
            </a:r>
            <a:r>
              <a:rPr lang="ar-SA" dirty="0" smtClean="0">
                <a:solidFill>
                  <a:srgbClr val="FF0000"/>
                </a:solidFill>
              </a:rPr>
              <a:t>لقوّالٌ</a:t>
            </a:r>
            <a:r>
              <a:rPr lang="ar-SA" dirty="0" smtClean="0"/>
              <a:t> لِذِي البثِّ مرحبا ... وأهلا إذا ما جاء من غير مَرْصَد</a:t>
            </a:r>
          </a:p>
          <a:p>
            <a:pPr rtl="1"/>
            <a:r>
              <a:rPr lang="ar-SA" dirty="0" smtClean="0"/>
              <a:t>والبث: الحزن، ومرصد: موعد.</a:t>
            </a:r>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أوزانها المشهورة</a:t>
            </a:r>
            <a:endParaRPr lang="ar-SA" dirty="0"/>
          </a:p>
        </p:txBody>
      </p:sp>
      <p:sp>
        <p:nvSpPr>
          <p:cNvPr id="3" name="عنصر نائب للمحتوى 2"/>
          <p:cNvSpPr>
            <a:spLocks noGrp="1"/>
          </p:cNvSpPr>
          <p:nvPr>
            <p:ph idx="1"/>
          </p:nvPr>
        </p:nvSpPr>
        <p:spPr/>
        <p:txBody>
          <a:bodyPr/>
          <a:lstStyle/>
          <a:p>
            <a:pPr rtl="1"/>
            <a:r>
              <a:rPr lang="ar-SA" dirty="0" smtClean="0"/>
              <a:t>ثانياً: </a:t>
            </a:r>
            <a:r>
              <a:rPr lang="ar-SA" dirty="0" err="1" smtClean="0"/>
              <a:t>مِفْعَال</a:t>
            </a:r>
            <a:r>
              <a:rPr lang="ar-SA" dirty="0" smtClean="0"/>
              <a:t>؛ نحو: الطائر </a:t>
            </a:r>
            <a:r>
              <a:rPr lang="ar-SA" dirty="0" err="1" smtClean="0">
                <a:solidFill>
                  <a:srgbClr val="FF0000"/>
                </a:solidFill>
              </a:rPr>
              <a:t>مِحذارٌ</a:t>
            </a:r>
            <a:r>
              <a:rPr lang="ar-SA" dirty="0" smtClean="0"/>
              <a:t> صائده، </a:t>
            </a:r>
            <a:r>
              <a:rPr lang="ar-SA" dirty="0" err="1" smtClean="0">
                <a:solidFill>
                  <a:srgbClr val="FF0000"/>
                </a:solidFill>
              </a:rPr>
              <a:t>مِخوافٌ</a:t>
            </a:r>
            <a:r>
              <a:rPr lang="ar-SA" dirty="0" smtClean="0"/>
              <a:t> أعداءه.</a:t>
            </a:r>
          </a:p>
          <a:p>
            <a:pPr rtl="1"/>
            <a:r>
              <a:rPr lang="ar-SA" dirty="0" smtClean="0"/>
              <a:t>ثالثاً: فَعُول؛ نحو: البارُّ </a:t>
            </a:r>
            <a:r>
              <a:rPr lang="ar-SA" dirty="0" err="1" smtClean="0">
                <a:solidFill>
                  <a:srgbClr val="FF0000"/>
                </a:solidFill>
              </a:rPr>
              <a:t>وَصُولٌ</a:t>
            </a:r>
            <a:r>
              <a:rPr lang="ar-SA" dirty="0" smtClean="0"/>
              <a:t> أهله. وقال الشاعر يخاطب سيدًا كريمًا:</a:t>
            </a:r>
          </a:p>
          <a:p>
            <a:pPr rtl="1"/>
            <a:r>
              <a:rPr lang="ar-SA" dirty="0" err="1" smtClean="0">
                <a:solidFill>
                  <a:srgbClr val="FF0000"/>
                </a:solidFill>
              </a:rPr>
              <a:t>ضَرُوبٌ</a:t>
            </a:r>
            <a:r>
              <a:rPr lang="ar-SA" dirty="0" smtClean="0"/>
              <a:t> بنصل السيف سُوق سِمَانها ... إذا عدموا زادًا فإنك عاقر</a:t>
            </a:r>
          </a:p>
          <a:p>
            <a:pPr rtl="1"/>
            <a:r>
              <a:rPr lang="ar-SA" dirty="0" smtClean="0"/>
              <a:t>وقال آخر يفتخر:</a:t>
            </a:r>
          </a:p>
          <a:p>
            <a:pPr rtl="1"/>
            <a:r>
              <a:rPr lang="ar-SA" dirty="0" smtClean="0"/>
              <a:t>إذا مات منا سيد قام سيد ... </a:t>
            </a:r>
            <a:r>
              <a:rPr lang="ar-SA" dirty="0" err="1" smtClean="0">
                <a:solidFill>
                  <a:srgbClr val="FF0000"/>
                </a:solidFill>
              </a:rPr>
              <a:t>قَؤولٌ</a:t>
            </a:r>
            <a:r>
              <a:rPr lang="ar-SA" dirty="0" smtClean="0"/>
              <a:t> بما قال الكرامُ </a:t>
            </a:r>
            <a:r>
              <a:rPr lang="ar-SA" dirty="0" err="1" smtClean="0">
                <a:solidFill>
                  <a:srgbClr val="FF0000"/>
                </a:solidFill>
              </a:rPr>
              <a:t>فَعُولُ</a:t>
            </a:r>
          </a:p>
          <a:p>
            <a:pPr rtl="1"/>
            <a:r>
              <a:rPr lang="ar-SA" dirty="0" smtClean="0"/>
              <a:t>ومنه قول الشاعر:</a:t>
            </a:r>
          </a:p>
          <a:p>
            <a:pPr rtl="1"/>
            <a:r>
              <a:rPr lang="ar-SA" dirty="0" smtClean="0"/>
              <a:t>ذريني؛ فإن البخل يا أم مالك ... لصالح أخلاق الرجال </a:t>
            </a:r>
            <a:r>
              <a:rPr lang="ar-SA" dirty="0" err="1" smtClean="0">
                <a:solidFill>
                  <a:srgbClr val="FF0000"/>
                </a:solidFill>
              </a:rPr>
              <a:t>سَرُوقُ</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أوزانها المشهورة</a:t>
            </a:r>
            <a:endParaRPr lang="ar-SA" dirty="0"/>
          </a:p>
        </p:txBody>
      </p:sp>
      <p:sp>
        <p:nvSpPr>
          <p:cNvPr id="3" name="عنصر نائب للمحتوى 2"/>
          <p:cNvSpPr>
            <a:spLocks noGrp="1"/>
          </p:cNvSpPr>
          <p:nvPr>
            <p:ph idx="1"/>
          </p:nvPr>
        </p:nvSpPr>
        <p:spPr/>
        <p:txBody>
          <a:bodyPr/>
          <a:lstStyle/>
          <a:p>
            <a:pPr rtl="1"/>
            <a:r>
              <a:rPr lang="ar-SA" dirty="0" smtClean="0"/>
              <a:t>رابعاً: فَعِيل؛ نحو: أقدُرُ من يكون </a:t>
            </a:r>
            <a:r>
              <a:rPr lang="ar-SA" dirty="0" smtClean="0">
                <a:solidFill>
                  <a:srgbClr val="FF0000"/>
                </a:solidFill>
              </a:rPr>
              <a:t>سَمِيعًا</a:t>
            </a:r>
            <a:r>
              <a:rPr lang="ar-SA" dirty="0" smtClean="0"/>
              <a:t> خَيْرًا، </a:t>
            </a:r>
            <a:r>
              <a:rPr lang="ar-SA" dirty="0" smtClean="0">
                <a:solidFill>
                  <a:srgbClr val="FF0000"/>
                </a:solidFill>
              </a:rPr>
              <a:t>نَصِيرًا</a:t>
            </a:r>
            <a:r>
              <a:rPr lang="ar-SA" dirty="0" smtClean="0"/>
              <a:t> عدلًا.</a:t>
            </a:r>
          </a:p>
          <a:p>
            <a:pPr rtl="1"/>
            <a:r>
              <a:rPr lang="ar-SA" dirty="0" smtClean="0"/>
              <a:t>وقول الشاعر:</a:t>
            </a:r>
          </a:p>
          <a:p>
            <a:pPr rtl="1"/>
            <a:r>
              <a:rPr lang="ar-SA" dirty="0" smtClean="0"/>
              <a:t>فتاتان: أما منهما </a:t>
            </a:r>
            <a:r>
              <a:rPr lang="ar-SA" dirty="0" err="1" smtClean="0">
                <a:solidFill>
                  <a:srgbClr val="FF0000"/>
                </a:solidFill>
              </a:rPr>
              <a:t>فشَبِيهةٌ</a:t>
            </a:r>
            <a:r>
              <a:rPr lang="ar-SA" dirty="0" smtClean="0"/>
              <a:t> ... هلالًا، وأخرى منهما تشبه </a:t>
            </a:r>
            <a:r>
              <a:rPr lang="ar-SA" dirty="0" err="1" smtClean="0"/>
              <a:t>البدرا</a:t>
            </a:r>
            <a:endParaRPr lang="ar-SA" dirty="0" smtClean="0"/>
          </a:p>
          <a:p>
            <a:pPr rtl="1"/>
            <a:r>
              <a:rPr lang="ar-SA" dirty="0" smtClean="0"/>
              <a:t>خامساً: فَعِلٌ؛ نحو: يسوؤنا أن نرى جاهلًا </a:t>
            </a:r>
            <a:r>
              <a:rPr lang="ar-SA" dirty="0" smtClean="0">
                <a:solidFill>
                  <a:srgbClr val="FF0000"/>
                </a:solidFill>
              </a:rPr>
              <a:t>مَزِقًا</a:t>
            </a:r>
            <a:r>
              <a:rPr lang="ar-SA" dirty="0" smtClean="0"/>
              <a:t> أوراقه، راميًا </a:t>
            </a:r>
            <a:r>
              <a:rPr lang="ar-SA" dirty="0" err="1" smtClean="0"/>
              <a:t>بها</a:t>
            </a:r>
            <a:r>
              <a:rPr lang="ar-SA" dirty="0" smtClean="0"/>
              <a:t> في الطريق. وقول الشاعر:</a:t>
            </a:r>
          </a:p>
          <a:p>
            <a:pPr rtl="1"/>
            <a:r>
              <a:rPr lang="ar-SA" dirty="0" err="1" smtClean="0">
                <a:solidFill>
                  <a:srgbClr val="FF0000"/>
                </a:solidFill>
              </a:rPr>
              <a:t>حَذِرٌ</a:t>
            </a:r>
            <a:r>
              <a:rPr lang="ar-SA" dirty="0" smtClean="0"/>
              <a:t> أمورًا لا تضير، وآمنٌ ... ما ليس يُنجيه من الأقدار</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أوزانها السماعية</a:t>
            </a:r>
            <a:endParaRPr lang="ar-SA" dirty="0"/>
          </a:p>
        </p:txBody>
      </p:sp>
      <p:sp>
        <p:nvSpPr>
          <p:cNvPr id="3" name="عنصر نائب للمحتوى 2"/>
          <p:cNvSpPr>
            <a:spLocks noGrp="1"/>
          </p:cNvSpPr>
          <p:nvPr>
            <p:ph idx="1"/>
          </p:nvPr>
        </p:nvSpPr>
        <p:spPr/>
        <p:txBody>
          <a:bodyPr/>
          <a:lstStyle/>
          <a:p>
            <a:pPr rtl="1"/>
            <a:r>
              <a:rPr lang="ar-SA" dirty="0" smtClean="0"/>
              <a:t>أ - فُعَّال ، مثل : </a:t>
            </a:r>
            <a:r>
              <a:rPr lang="ar-SA" dirty="0" err="1" smtClean="0">
                <a:solidFill>
                  <a:srgbClr val="FF0000"/>
                </a:solidFill>
              </a:rPr>
              <a:t>طُوّال</a:t>
            </a:r>
            <a:r>
              <a:rPr lang="ar-SA" dirty="0" smtClean="0"/>
              <a:t> ، </a:t>
            </a:r>
            <a:r>
              <a:rPr lang="ar-SA" dirty="0" err="1" smtClean="0">
                <a:solidFill>
                  <a:srgbClr val="FF0000"/>
                </a:solidFill>
              </a:rPr>
              <a:t>كُبّار</a:t>
            </a:r>
            <a:r>
              <a:rPr lang="ar-SA" dirty="0" smtClean="0"/>
              <a:t> ، </a:t>
            </a:r>
            <a:r>
              <a:rPr lang="ar-SA" dirty="0" err="1" smtClean="0">
                <a:solidFill>
                  <a:srgbClr val="FF0000"/>
                </a:solidFill>
              </a:rPr>
              <a:t>وُضّاء</a:t>
            </a:r>
            <a:r>
              <a:rPr lang="ar-SA" dirty="0" smtClean="0"/>
              <a:t> . </a:t>
            </a:r>
            <a:r>
              <a:rPr lang="ar-SA" dirty="0" err="1" smtClean="0">
                <a:solidFill>
                  <a:srgbClr val="FF0000"/>
                </a:solidFill>
              </a:rPr>
              <a:t>وفُعَال</a:t>
            </a:r>
            <a:r>
              <a:rPr lang="ar-SA" dirty="0" smtClean="0"/>
              <a:t> بتخفيف العين .</a:t>
            </a:r>
          </a:p>
          <a:p>
            <a:pPr rtl="1"/>
            <a:r>
              <a:rPr lang="ar-SA" dirty="0" smtClean="0"/>
              <a:t>كقوله تعالى : (إنَّ هَذَا لشيءٌ </a:t>
            </a:r>
            <a:r>
              <a:rPr lang="ar-SA" dirty="0" err="1" smtClean="0">
                <a:solidFill>
                  <a:srgbClr val="FF0000"/>
                </a:solidFill>
              </a:rPr>
              <a:t>عُجَابٌ</a:t>
            </a:r>
            <a:r>
              <a:rPr lang="ar-SA" dirty="0" smtClean="0"/>
              <a:t>).</a:t>
            </a:r>
          </a:p>
          <a:p>
            <a:pPr rtl="1"/>
            <a:r>
              <a:rPr lang="ar-SA" dirty="0" smtClean="0"/>
              <a:t>وقوله تعالى : (وَمَكَرُوا مَكرًا </a:t>
            </a:r>
            <a:r>
              <a:rPr lang="ar-SA" dirty="0" err="1" smtClean="0">
                <a:solidFill>
                  <a:srgbClr val="FF0000"/>
                </a:solidFill>
              </a:rPr>
              <a:t>كُبَّارًا</a:t>
            </a:r>
            <a:r>
              <a:rPr lang="ar-SA" dirty="0" smtClean="0"/>
              <a:t>).</a:t>
            </a:r>
          </a:p>
          <a:p>
            <a:pPr rtl="1"/>
            <a:r>
              <a:rPr lang="ar-SA" sz="3000" dirty="0" smtClean="0"/>
              <a:t>وقول الشاعر:والمرء يلحقه بفتيان النّدى...خلقُ الكريمِ وليس </a:t>
            </a:r>
            <a:r>
              <a:rPr lang="ar-SA" dirty="0" smtClean="0">
                <a:solidFill>
                  <a:srgbClr val="FF0000"/>
                </a:solidFill>
              </a:rPr>
              <a:t>بالوُضّاءِ</a:t>
            </a:r>
          </a:p>
          <a:p>
            <a:pPr rtl="1"/>
            <a:r>
              <a:rPr lang="ar-SA" dirty="0" smtClean="0"/>
              <a:t>ب - فِعِّيل ، مثل : </a:t>
            </a:r>
            <a:r>
              <a:rPr lang="ar-SA" dirty="0" err="1" smtClean="0">
                <a:solidFill>
                  <a:srgbClr val="FF0000"/>
                </a:solidFill>
              </a:rPr>
              <a:t>صِدّيق</a:t>
            </a:r>
            <a:r>
              <a:rPr lang="ar-SA" dirty="0" smtClean="0"/>
              <a:t>، </a:t>
            </a:r>
            <a:r>
              <a:rPr lang="ar-SA" dirty="0" smtClean="0">
                <a:solidFill>
                  <a:srgbClr val="FF0000"/>
                </a:solidFill>
              </a:rPr>
              <a:t>قِدّيس</a:t>
            </a:r>
            <a:r>
              <a:rPr lang="ar-SA" dirty="0" smtClean="0"/>
              <a:t>، </a:t>
            </a:r>
            <a:r>
              <a:rPr lang="ar-SA" dirty="0" err="1" smtClean="0">
                <a:solidFill>
                  <a:srgbClr val="FF0000"/>
                </a:solidFill>
              </a:rPr>
              <a:t>سِكّير</a:t>
            </a:r>
            <a:r>
              <a:rPr lang="ar-SA" dirty="0" smtClean="0"/>
              <a:t>، </a:t>
            </a:r>
            <a:r>
              <a:rPr lang="ar-SA" dirty="0" err="1" smtClean="0">
                <a:solidFill>
                  <a:srgbClr val="FF0000"/>
                </a:solidFill>
              </a:rPr>
              <a:t>قِسيّس</a:t>
            </a:r>
            <a:r>
              <a:rPr lang="ar-SA" dirty="0" smtClean="0"/>
              <a:t>، </a:t>
            </a:r>
            <a:r>
              <a:rPr lang="ar-SA" dirty="0" err="1" smtClean="0">
                <a:solidFill>
                  <a:srgbClr val="FF0000"/>
                </a:solidFill>
              </a:rPr>
              <a:t>شِرّيب</a:t>
            </a:r>
            <a:r>
              <a:rPr lang="ar-SA" dirty="0" smtClean="0"/>
              <a:t>، </a:t>
            </a:r>
            <a:r>
              <a:rPr lang="ar-SA" dirty="0" err="1" smtClean="0">
                <a:solidFill>
                  <a:srgbClr val="FF0000"/>
                </a:solidFill>
              </a:rPr>
              <a:t>شِرّير</a:t>
            </a:r>
            <a:r>
              <a:rPr lang="ar-SA" dirty="0" smtClean="0"/>
              <a:t>.</a:t>
            </a:r>
          </a:p>
          <a:p>
            <a:pPr rtl="1"/>
            <a:r>
              <a:rPr lang="ar-SA" dirty="0" smtClean="0"/>
              <a:t>ومنه قوله تعالى: يُوسُفُ أيُّها </a:t>
            </a:r>
            <a:r>
              <a:rPr lang="ar-SA" dirty="0" err="1" smtClean="0">
                <a:solidFill>
                  <a:srgbClr val="FF0000"/>
                </a:solidFill>
              </a:rPr>
              <a:t>الصِدِّيق</a:t>
            </a:r>
            <a:r>
              <a:rPr lang="ar-SA" dirty="0" smtClean="0"/>
              <a:t> أفِتنَا).</a:t>
            </a:r>
          </a:p>
          <a:p>
            <a:pPr rtl="1"/>
            <a:r>
              <a:rPr lang="ar-SA" dirty="0" smtClean="0"/>
              <a:t>وقوله تعالى : (ذلك بِأَنَّ مِنهُم </a:t>
            </a:r>
            <a:r>
              <a:rPr lang="ar-SA" dirty="0" err="1" smtClean="0">
                <a:solidFill>
                  <a:srgbClr val="FF0000"/>
                </a:solidFill>
              </a:rPr>
              <a:t>قِسِّيسينَ</a:t>
            </a:r>
            <a:r>
              <a:rPr lang="ar-SA" dirty="0" smtClean="0"/>
              <a:t> وَرُهباناً)</a:t>
            </a:r>
          </a:p>
          <a:p>
            <a:pPr rtl="1"/>
            <a:r>
              <a:rPr lang="ar-SA" dirty="0" smtClean="0"/>
              <a:t>ج - مِفعيل ، مثل : </a:t>
            </a:r>
            <a:r>
              <a:rPr lang="ar-SA" dirty="0" err="1" smtClean="0">
                <a:solidFill>
                  <a:srgbClr val="FF0000"/>
                </a:solidFill>
              </a:rPr>
              <a:t>مِعطير</a:t>
            </a:r>
            <a:r>
              <a:rPr lang="ar-SA" dirty="0" smtClean="0"/>
              <a:t> ، </a:t>
            </a:r>
            <a:r>
              <a:rPr lang="ar-SA" dirty="0" err="1" smtClean="0">
                <a:solidFill>
                  <a:srgbClr val="FF0000"/>
                </a:solidFill>
              </a:rPr>
              <a:t>مِسكين</a:t>
            </a:r>
            <a:r>
              <a:rPr lang="ar-SA" dirty="0" smtClean="0"/>
              <a:t> ، </a:t>
            </a:r>
            <a:r>
              <a:rPr lang="ar-SA" dirty="0" err="1" smtClean="0">
                <a:solidFill>
                  <a:srgbClr val="FF0000"/>
                </a:solidFill>
              </a:rPr>
              <a:t>مِنطيق</a:t>
            </a:r>
            <a:r>
              <a:rPr lang="ar-SA" dirty="0" smtClean="0"/>
              <a:t> ، </a:t>
            </a:r>
            <a:r>
              <a:rPr lang="ar-SA" dirty="0" err="1" smtClean="0">
                <a:solidFill>
                  <a:srgbClr val="FF0000"/>
                </a:solidFill>
              </a:rPr>
              <a:t>مِسكير</a:t>
            </a:r>
            <a:r>
              <a:rPr lang="ar-SA" dirty="0" smtClean="0"/>
              <a:t>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أوزانها السماعية</a:t>
            </a:r>
            <a:endParaRPr lang="ar-SA" dirty="0"/>
          </a:p>
        </p:txBody>
      </p:sp>
      <p:sp>
        <p:nvSpPr>
          <p:cNvPr id="3" name="عنصر نائب للمحتوى 2"/>
          <p:cNvSpPr>
            <a:spLocks noGrp="1"/>
          </p:cNvSpPr>
          <p:nvPr>
            <p:ph idx="1"/>
          </p:nvPr>
        </p:nvSpPr>
        <p:spPr/>
        <p:txBody>
          <a:bodyPr/>
          <a:lstStyle/>
          <a:p>
            <a:pPr rtl="1"/>
            <a:r>
              <a:rPr lang="ar-SA" dirty="0" smtClean="0"/>
              <a:t>كقوله تعالى: (فَمَن لَّمْ يَستطِع فإطعَامُ سِتِّينَ </a:t>
            </a:r>
            <a:r>
              <a:rPr lang="ar-SA" dirty="0" err="1" smtClean="0">
                <a:solidFill>
                  <a:srgbClr val="FF0000"/>
                </a:solidFill>
              </a:rPr>
              <a:t>مِسكِيناً</a:t>
            </a:r>
            <a:r>
              <a:rPr lang="ar-SA" dirty="0" smtClean="0"/>
              <a:t>).</a:t>
            </a:r>
          </a:p>
          <a:p>
            <a:pPr rtl="1"/>
            <a:r>
              <a:rPr lang="ar-SA" dirty="0" smtClean="0"/>
              <a:t>د - فُعَلة ، مثل: (</a:t>
            </a:r>
            <a:r>
              <a:rPr lang="ar-SA" dirty="0" err="1" smtClean="0">
                <a:solidFill>
                  <a:srgbClr val="FF0000"/>
                </a:solidFill>
              </a:rPr>
              <a:t>هُمَزة</a:t>
            </a:r>
            <a:r>
              <a:rPr lang="ar-SA" dirty="0" smtClean="0"/>
              <a:t> ، </a:t>
            </a:r>
            <a:r>
              <a:rPr lang="ar-SA" dirty="0" err="1" smtClean="0">
                <a:solidFill>
                  <a:srgbClr val="FF0000"/>
                </a:solidFill>
              </a:rPr>
              <a:t>حُطَمة</a:t>
            </a:r>
            <a:r>
              <a:rPr lang="ar-SA" dirty="0" smtClean="0"/>
              <a:t> ، </a:t>
            </a:r>
            <a:r>
              <a:rPr lang="ar-SA" dirty="0" smtClean="0">
                <a:solidFill>
                  <a:srgbClr val="FF0000"/>
                </a:solidFill>
              </a:rPr>
              <a:t>لُمَزة</a:t>
            </a:r>
            <a:r>
              <a:rPr lang="ar-SA" dirty="0" smtClean="0"/>
              <a:t> ، </a:t>
            </a:r>
            <a:r>
              <a:rPr lang="ar-SA" dirty="0" err="1" smtClean="0">
                <a:solidFill>
                  <a:srgbClr val="FF0000"/>
                </a:solidFill>
              </a:rPr>
              <a:t>ضُحَكة</a:t>
            </a:r>
            <a:r>
              <a:rPr lang="ar-SA" dirty="0" smtClean="0"/>
              <a:t> ، </a:t>
            </a:r>
            <a:r>
              <a:rPr lang="ar-SA" dirty="0" err="1" smtClean="0">
                <a:solidFill>
                  <a:srgbClr val="FF0000"/>
                </a:solidFill>
              </a:rPr>
              <a:t>مُسَكه</a:t>
            </a:r>
            <a:r>
              <a:rPr lang="ar-SA" dirty="0" smtClean="0"/>
              <a:t> ، </a:t>
            </a:r>
            <a:r>
              <a:rPr lang="ar-SA" dirty="0" err="1" smtClean="0">
                <a:solidFill>
                  <a:srgbClr val="FF0000"/>
                </a:solidFill>
              </a:rPr>
              <a:t>صُرَعه</a:t>
            </a:r>
            <a:r>
              <a:rPr lang="ar-SA" dirty="0" smtClean="0"/>
              <a:t> .</a:t>
            </a:r>
          </a:p>
          <a:p>
            <a:pPr rtl="1"/>
            <a:r>
              <a:rPr lang="ar-SA" dirty="0" smtClean="0"/>
              <a:t>ومنه قوله تعالى: (وَيلٌ لِّكُلِّ </a:t>
            </a:r>
            <a:r>
              <a:rPr lang="ar-SA" dirty="0" err="1" smtClean="0">
                <a:solidFill>
                  <a:srgbClr val="FF0000"/>
                </a:solidFill>
              </a:rPr>
              <a:t>هُمَزةٍ</a:t>
            </a:r>
            <a:r>
              <a:rPr lang="ar-SA" dirty="0" smtClean="0"/>
              <a:t> </a:t>
            </a:r>
            <a:r>
              <a:rPr lang="ar-SA" dirty="0" smtClean="0">
                <a:solidFill>
                  <a:srgbClr val="FF0000"/>
                </a:solidFill>
              </a:rPr>
              <a:t>لُّمَزةٍ</a:t>
            </a:r>
            <a:r>
              <a:rPr lang="ar-SA" dirty="0" smtClean="0"/>
              <a:t>)</a:t>
            </a:r>
          </a:p>
          <a:p>
            <a:pPr rtl="1"/>
            <a:r>
              <a:rPr lang="ar-SA" dirty="0" smtClean="0"/>
              <a:t>وقوله تعالى: (وما أدرَاكَ مَا </a:t>
            </a:r>
            <a:r>
              <a:rPr lang="ar-SA" dirty="0" err="1" smtClean="0">
                <a:solidFill>
                  <a:srgbClr val="FF0000"/>
                </a:solidFill>
              </a:rPr>
              <a:t>الحُطَمَةُ</a:t>
            </a:r>
            <a:r>
              <a:rPr lang="ar-SA" dirty="0" smtClean="0"/>
              <a:t>)</a:t>
            </a:r>
          </a:p>
          <a:p>
            <a:pPr rtl="1"/>
            <a:r>
              <a:rPr lang="ar-SA" dirty="0" smtClean="0"/>
              <a:t>هـ - فاعول ، مثل : </a:t>
            </a:r>
            <a:r>
              <a:rPr lang="ar-SA" dirty="0" err="1" smtClean="0">
                <a:solidFill>
                  <a:srgbClr val="FF0000"/>
                </a:solidFill>
              </a:rPr>
              <a:t>فاروق</a:t>
            </a:r>
            <a:r>
              <a:rPr lang="ar-SA" dirty="0" smtClean="0"/>
              <a:t> ، </a:t>
            </a:r>
            <a:r>
              <a:rPr lang="ar-SA" dirty="0" err="1" smtClean="0">
                <a:solidFill>
                  <a:srgbClr val="FF0000"/>
                </a:solidFill>
              </a:rPr>
              <a:t>ناطور</a:t>
            </a:r>
            <a:r>
              <a:rPr lang="ar-SA" dirty="0" smtClean="0"/>
              <a:t> ، </a:t>
            </a:r>
            <a:r>
              <a:rPr lang="ar-SA" dirty="0" err="1" smtClean="0">
                <a:solidFill>
                  <a:srgbClr val="FF0000"/>
                </a:solidFill>
              </a:rPr>
              <a:t>ساكوت</a:t>
            </a:r>
            <a:r>
              <a:rPr lang="ar-SA" dirty="0" smtClean="0"/>
              <a:t> ، </a:t>
            </a:r>
            <a:r>
              <a:rPr lang="ar-SA" dirty="0" err="1" smtClean="0">
                <a:solidFill>
                  <a:srgbClr val="FF0000"/>
                </a:solidFill>
              </a:rPr>
              <a:t>قابوس</a:t>
            </a:r>
            <a:r>
              <a:rPr lang="ar-SA" dirty="0" smtClean="0"/>
              <a:t> ، </a:t>
            </a:r>
            <a:r>
              <a:rPr lang="ar-SA" dirty="0" err="1" smtClean="0">
                <a:solidFill>
                  <a:srgbClr val="FF0000"/>
                </a:solidFill>
              </a:rPr>
              <a:t>ناموس</a:t>
            </a:r>
            <a:r>
              <a:rPr lang="ar-SA" dirty="0" smtClean="0"/>
              <a:t> ، </a:t>
            </a:r>
            <a:r>
              <a:rPr lang="ar-SA" dirty="0" smtClean="0">
                <a:solidFill>
                  <a:srgbClr val="FF0000"/>
                </a:solidFill>
              </a:rPr>
              <a:t>جاسوس</a:t>
            </a:r>
            <a:r>
              <a:rPr lang="ar-SA" dirty="0" smtClean="0"/>
              <a:t> .</a:t>
            </a:r>
          </a:p>
          <a:p>
            <a:pPr rtl="1"/>
            <a:r>
              <a:rPr lang="ar-SA" dirty="0" smtClean="0"/>
              <a:t>نحو : يلقّب عمر </a:t>
            </a:r>
            <a:r>
              <a:rPr lang="ar-SA" dirty="0" err="1" smtClean="0">
                <a:solidFill>
                  <a:srgbClr val="FF0000"/>
                </a:solidFill>
              </a:rPr>
              <a:t>بالفاروق</a:t>
            </a:r>
            <a:r>
              <a:rPr lang="ar-SA" dirty="0" smtClean="0"/>
              <a:t> .</a:t>
            </a:r>
          </a:p>
          <a:p>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أوزانها السماعية</a:t>
            </a:r>
            <a:endParaRPr lang="ar-SA" dirty="0"/>
          </a:p>
        </p:txBody>
      </p:sp>
      <p:sp>
        <p:nvSpPr>
          <p:cNvPr id="3" name="عنصر نائب للمحتوى 2"/>
          <p:cNvSpPr>
            <a:spLocks noGrp="1"/>
          </p:cNvSpPr>
          <p:nvPr>
            <p:ph idx="1"/>
          </p:nvPr>
        </p:nvSpPr>
        <p:spPr>
          <a:xfrm>
            <a:off x="495300" y="1371600"/>
            <a:ext cx="8915400" cy="4800600"/>
          </a:xfrm>
        </p:spPr>
        <p:txBody>
          <a:bodyPr/>
          <a:lstStyle/>
          <a:p>
            <a:pPr rtl="1"/>
            <a:r>
              <a:rPr lang="ar-SA" sz="3000" dirty="0" smtClean="0"/>
              <a:t>و - فَيْعول ، مثل : </a:t>
            </a:r>
            <a:r>
              <a:rPr lang="ar-SA" sz="3000" dirty="0" err="1" smtClean="0">
                <a:solidFill>
                  <a:srgbClr val="FF0000"/>
                </a:solidFill>
              </a:rPr>
              <a:t>قَيُّوم</a:t>
            </a:r>
            <a:r>
              <a:rPr lang="ar-SA" sz="3000" dirty="0" smtClean="0"/>
              <a:t> ، </a:t>
            </a:r>
            <a:r>
              <a:rPr lang="ar-SA" sz="3000" dirty="0" err="1" smtClean="0">
                <a:solidFill>
                  <a:srgbClr val="FF0000"/>
                </a:solidFill>
              </a:rPr>
              <a:t>دَيّوث</a:t>
            </a:r>
            <a:r>
              <a:rPr lang="ar-SA" sz="3000" dirty="0" smtClean="0"/>
              <a:t> ، كقوله تعالى: (اللهُ لا إلَهَ إلاَّ هُوَ الحَيُّ </a:t>
            </a:r>
            <a:r>
              <a:rPr lang="ar-SA" sz="3000" dirty="0" err="1" smtClean="0">
                <a:solidFill>
                  <a:srgbClr val="FF0000"/>
                </a:solidFill>
              </a:rPr>
              <a:t>القَيُّومُ</a:t>
            </a:r>
            <a:r>
              <a:rPr lang="ar-SA" sz="3000" dirty="0" smtClean="0"/>
              <a:t>).</a:t>
            </a:r>
          </a:p>
          <a:p>
            <a:pPr rtl="1"/>
            <a:r>
              <a:rPr lang="ar-SA" sz="3000" dirty="0" smtClean="0"/>
              <a:t>ز - فُعّول ، كقوله تعالى: (الملك </a:t>
            </a:r>
            <a:r>
              <a:rPr lang="ar-SA" sz="3000" dirty="0" err="1" smtClean="0">
                <a:solidFill>
                  <a:srgbClr val="FF0000"/>
                </a:solidFill>
              </a:rPr>
              <a:t>القُدّوس</a:t>
            </a:r>
            <a:r>
              <a:rPr lang="ar-SA" sz="3000" dirty="0" smtClean="0"/>
              <a:t>).</a:t>
            </a:r>
          </a:p>
          <a:p>
            <a:pPr rtl="1"/>
            <a:r>
              <a:rPr lang="ar-SA" sz="3000" dirty="0" smtClean="0"/>
              <a:t>ح - فَعّالة ، مثل :</a:t>
            </a:r>
            <a:r>
              <a:rPr lang="ar-SA" sz="3000" dirty="0" smtClean="0">
                <a:solidFill>
                  <a:srgbClr val="FF0000"/>
                </a:solidFill>
              </a:rPr>
              <a:t>علاّمة</a:t>
            </a:r>
            <a:r>
              <a:rPr lang="ar-SA" sz="3000" dirty="0" smtClean="0"/>
              <a:t> ، </a:t>
            </a:r>
            <a:r>
              <a:rPr lang="ar-SA" sz="3000" dirty="0" smtClean="0">
                <a:solidFill>
                  <a:srgbClr val="FF0000"/>
                </a:solidFill>
              </a:rPr>
              <a:t>فهاّمة</a:t>
            </a:r>
            <a:r>
              <a:rPr lang="ar-SA" sz="3000" dirty="0" smtClean="0"/>
              <a:t> ، </a:t>
            </a:r>
            <a:r>
              <a:rPr lang="ar-SA" sz="3000" dirty="0" smtClean="0">
                <a:solidFill>
                  <a:srgbClr val="FF0000"/>
                </a:solidFill>
              </a:rPr>
              <a:t>جوّالة</a:t>
            </a:r>
            <a:r>
              <a:rPr lang="ar-SA" sz="3000" dirty="0" smtClean="0"/>
              <a:t> ، </a:t>
            </a:r>
            <a:r>
              <a:rPr lang="ar-SA" sz="3000" dirty="0" smtClean="0">
                <a:solidFill>
                  <a:srgbClr val="FF0000"/>
                </a:solidFill>
              </a:rPr>
              <a:t>رحّالة</a:t>
            </a:r>
            <a:r>
              <a:rPr lang="ar-SA" sz="3000" dirty="0" smtClean="0"/>
              <a:t> ، </a:t>
            </a:r>
            <a:r>
              <a:rPr lang="ar-SA" sz="3000" dirty="0" smtClean="0">
                <a:solidFill>
                  <a:srgbClr val="FF0000"/>
                </a:solidFill>
              </a:rPr>
              <a:t>سمّاعة</a:t>
            </a:r>
            <a:r>
              <a:rPr lang="ar-SA" sz="3000" dirty="0" smtClean="0"/>
              <a:t> .</a:t>
            </a:r>
          </a:p>
          <a:p>
            <a:pPr rtl="1"/>
            <a:r>
              <a:rPr lang="ar-SA" sz="3000" dirty="0" smtClean="0"/>
              <a:t>ط- فَعالِ ، مثل </a:t>
            </a:r>
            <a:r>
              <a:rPr lang="ar-SA" sz="3000" dirty="0" err="1" smtClean="0">
                <a:solidFill>
                  <a:srgbClr val="FF0000"/>
                </a:solidFill>
              </a:rPr>
              <a:t>فَساق</a:t>
            </a:r>
            <a:r>
              <a:rPr lang="ar-SA" sz="3000" dirty="0" smtClean="0"/>
              <a:t> : كثير الفسق .</a:t>
            </a:r>
          </a:p>
          <a:p>
            <a:pPr rtl="1"/>
            <a:r>
              <a:rPr lang="ar-SA" sz="3000" dirty="0" smtClean="0"/>
              <a:t>ي </a:t>
            </a:r>
            <a:r>
              <a:rPr lang="ar-SA" sz="3000" dirty="0" err="1" smtClean="0"/>
              <a:t>ـ</a:t>
            </a:r>
            <a:r>
              <a:rPr lang="ar-SA" sz="3000" dirty="0" smtClean="0"/>
              <a:t> </a:t>
            </a:r>
            <a:r>
              <a:rPr lang="ar-SA" sz="3000" dirty="0" err="1" smtClean="0"/>
              <a:t>مِفْعَل</a:t>
            </a:r>
            <a:r>
              <a:rPr lang="ar-SA" sz="3000" dirty="0" smtClean="0"/>
              <a:t> ، مثل : </a:t>
            </a:r>
            <a:r>
              <a:rPr lang="ar-SA" sz="3000" dirty="0" err="1" smtClean="0">
                <a:solidFill>
                  <a:srgbClr val="FF0000"/>
                </a:solidFill>
              </a:rPr>
              <a:t>مِسْعَر</a:t>
            </a:r>
            <a:r>
              <a:rPr lang="ar-SA" sz="3000" dirty="0" smtClean="0"/>
              <a:t> : هو </a:t>
            </a:r>
            <a:r>
              <a:rPr lang="ar-SA" sz="3000" dirty="0" err="1" smtClean="0">
                <a:solidFill>
                  <a:srgbClr val="FF0000"/>
                </a:solidFill>
              </a:rPr>
              <a:t>مِسعرُ</a:t>
            </a:r>
            <a:r>
              <a:rPr lang="ar-SA" sz="3000" dirty="0" smtClean="0"/>
              <a:t> فتنٍ ، أي يُكثر من إشعالها .</a:t>
            </a:r>
          </a:p>
          <a:p>
            <a:pPr rtl="1"/>
            <a:r>
              <a:rPr lang="ar-SA" sz="3000" dirty="0" smtClean="0"/>
              <a:t>ك </a:t>
            </a:r>
            <a:r>
              <a:rPr lang="ar-SA" sz="3000" dirty="0" err="1" smtClean="0"/>
              <a:t>ـ</a:t>
            </a:r>
            <a:r>
              <a:rPr lang="ar-SA" sz="3000" dirty="0" smtClean="0"/>
              <a:t> </a:t>
            </a:r>
            <a:r>
              <a:rPr lang="ar-SA" sz="3000" dirty="0" err="1" smtClean="0"/>
              <a:t>مِفْعَالة</a:t>
            </a:r>
            <a:r>
              <a:rPr lang="ar-SA" sz="3000" dirty="0" smtClean="0"/>
              <a:t> ، </a:t>
            </a:r>
            <a:r>
              <a:rPr lang="ar-SA" sz="3000" dirty="0" err="1" smtClean="0">
                <a:solidFill>
                  <a:srgbClr val="FF0000"/>
                </a:solidFill>
              </a:rPr>
              <a:t>مِجْزَامة</a:t>
            </a:r>
            <a:r>
              <a:rPr lang="ar-SA" sz="3000" dirty="0" smtClean="0"/>
              <a:t> .</a:t>
            </a:r>
          </a:p>
          <a:p>
            <a:pPr rtl="1"/>
            <a:r>
              <a:rPr lang="ar-SA" sz="3000" dirty="0" smtClean="0"/>
              <a:t>ل </a:t>
            </a:r>
            <a:r>
              <a:rPr lang="ar-SA" sz="3000" dirty="0" err="1" smtClean="0"/>
              <a:t>ـ</a:t>
            </a:r>
            <a:r>
              <a:rPr lang="ar-SA" sz="3000" dirty="0" smtClean="0"/>
              <a:t> فَعَالة ، </a:t>
            </a:r>
            <a:r>
              <a:rPr lang="ar-SA" sz="3000" dirty="0" err="1" smtClean="0">
                <a:solidFill>
                  <a:srgbClr val="FF0000"/>
                </a:solidFill>
              </a:rPr>
              <a:t>بَقَامَة</a:t>
            </a:r>
            <a:r>
              <a:rPr lang="ar-SA" sz="3000" dirty="0" smtClean="0"/>
              <a:t> : كثير الكلام .</a:t>
            </a:r>
          </a:p>
          <a:p>
            <a:pPr rtl="1"/>
            <a:r>
              <a:rPr lang="ar-SA" sz="3000" dirty="0" smtClean="0"/>
              <a:t>م </a:t>
            </a:r>
            <a:r>
              <a:rPr lang="ar-SA" sz="3000" dirty="0" err="1" smtClean="0"/>
              <a:t>ـ</a:t>
            </a:r>
            <a:r>
              <a:rPr lang="ar-SA" sz="3000" dirty="0" smtClean="0"/>
              <a:t> فُعَل ، </a:t>
            </a:r>
            <a:r>
              <a:rPr lang="ar-SA" sz="3000" dirty="0" err="1" smtClean="0">
                <a:solidFill>
                  <a:srgbClr val="FF0000"/>
                </a:solidFill>
              </a:rPr>
              <a:t>غُدَر</a:t>
            </a:r>
            <a:r>
              <a:rPr lang="ar-SA" sz="3000" dirty="0" smtClean="0"/>
              <a:t> : كثير الغدر.</a:t>
            </a:r>
            <a:endParaRPr lang="ar-SA" sz="3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تنبيهات</a:t>
            </a:r>
            <a:endParaRPr lang="ar-SA" dirty="0"/>
          </a:p>
        </p:txBody>
      </p:sp>
      <p:sp>
        <p:nvSpPr>
          <p:cNvPr id="3" name="عنصر نائب للمحتوى 2"/>
          <p:cNvSpPr>
            <a:spLocks noGrp="1"/>
          </p:cNvSpPr>
          <p:nvPr>
            <p:ph idx="1"/>
          </p:nvPr>
        </p:nvSpPr>
        <p:spPr/>
        <p:txBody>
          <a:bodyPr/>
          <a:lstStyle/>
          <a:p>
            <a:pPr rtl="1"/>
            <a:r>
              <a:rPr lang="ar-SA" dirty="0" smtClean="0"/>
              <a:t>3 </a:t>
            </a:r>
            <a:r>
              <a:rPr lang="ar-SA" dirty="0" err="1" smtClean="0"/>
              <a:t>ـ</a:t>
            </a:r>
            <a:r>
              <a:rPr lang="ar-SA" dirty="0" smtClean="0"/>
              <a:t> إن صيغ ( فَعول ، مِفعل ، مِفعال ، مِفعيل ) ، صيغ يستوي فيها المذكر والمؤنث . فنقول : ـ رجل مِعطير وامرأة مِعطير .</a:t>
            </a:r>
          </a:p>
          <a:p>
            <a:pPr rtl="1"/>
            <a:r>
              <a:rPr lang="ar-SA" dirty="0" smtClean="0"/>
              <a:t>ـ ورجل عَجُوز وامرأة عَجُوز.</a:t>
            </a:r>
          </a:p>
          <a:p>
            <a:pPr rtl="1"/>
            <a:r>
              <a:rPr lang="ar-SA" dirty="0" smtClean="0"/>
              <a:t>ـ ورجل صَبُور وامرأة صَبُور.</a:t>
            </a:r>
          </a:p>
          <a:p>
            <a:pPr rtl="1"/>
            <a:r>
              <a:rPr lang="ar-SA" dirty="0" smtClean="0"/>
              <a:t>فلا يقال </a:t>
            </a:r>
            <a:r>
              <a:rPr lang="ar-SA" dirty="0" err="1" smtClean="0"/>
              <a:t>عجوزة</a:t>
            </a:r>
            <a:r>
              <a:rPr lang="ar-SA" dirty="0" smtClean="0"/>
              <a:t> أو </a:t>
            </a:r>
            <a:r>
              <a:rPr lang="ar-SA" dirty="0" err="1" smtClean="0"/>
              <a:t>معطيرة</a:t>
            </a:r>
            <a:endParaRPr lang="ar-SA" dirty="0" smtClean="0"/>
          </a:p>
          <a:p>
            <a:pPr rtl="1"/>
            <a:r>
              <a:rPr lang="ar-SA" dirty="0" smtClean="0"/>
              <a:t>4 </a:t>
            </a:r>
            <a:r>
              <a:rPr lang="ar-SA" dirty="0" err="1" smtClean="0"/>
              <a:t>ـ</a:t>
            </a:r>
            <a:r>
              <a:rPr lang="ar-SA" dirty="0" smtClean="0"/>
              <a:t> يأتي على وزن فعّال أسماء تدل على ذوي حرفه، وهي في أصلها صيغ مبالغة لكنها الآن فقدت هذه الدلالة، مثل : نجّار، حدّاد، خبّاز، جمّال، صبّاغ ، قصّاب.</a:t>
            </a:r>
            <a:endParaRPr lang="ar-S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تنبيهات</a:t>
            </a:r>
            <a:endParaRPr lang="ar-SA" dirty="0"/>
          </a:p>
        </p:txBody>
      </p:sp>
      <p:sp>
        <p:nvSpPr>
          <p:cNvPr id="3" name="عنصر نائب للمحتوى 2"/>
          <p:cNvSpPr>
            <a:spLocks noGrp="1"/>
          </p:cNvSpPr>
          <p:nvPr>
            <p:ph idx="1"/>
          </p:nvPr>
        </p:nvSpPr>
        <p:spPr/>
        <p:txBody>
          <a:bodyPr/>
          <a:lstStyle/>
          <a:p>
            <a:pPr rtl="1"/>
            <a:r>
              <a:rPr lang="ar-SA" dirty="0" smtClean="0"/>
              <a:t>5 </a:t>
            </a:r>
            <a:r>
              <a:rPr lang="ar-SA" dirty="0" err="1" smtClean="0"/>
              <a:t>ـ</a:t>
            </a:r>
            <a:r>
              <a:rPr lang="ar-SA" dirty="0" smtClean="0"/>
              <a:t> يشيع هذه الأيام على ألسنة العامة أسماء على وزن فِعّيل ولكنهم يفتحون الفاء وهذا خطأ والصواب كسرها مثل : ( شَرّيب والصواب شِرّيب و سَكّير والصواب سِكّير)</a:t>
            </a:r>
          </a:p>
          <a:p>
            <a:pPr rtl="1"/>
            <a:r>
              <a:rPr lang="ar-SA" dirty="0" smtClean="0"/>
              <a:t>6- تذكر أن صيغة المبالغة تأتي من الفعل الثلاثي. وقد جاءت من غير الثلاثي على قلة، نحو: ـ مِغْوَار من أغار ، مِقْدَام من أقدم ، مِعْطَاء من أعطى ، مِعْوَان من أعان ، مِهْوَان من أهان ، دَرَاك من أدرك ، بَشِير من بشّر ، نَذِير من أنذر ، زَهُوق من أزهق.</a:t>
            </a:r>
          </a:p>
          <a:p>
            <a:endParaRPr lang="ar-SA" dirty="0" smtClean="0"/>
          </a:p>
          <a:p>
            <a:endParaRPr lang="ar-SA"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الصفة المشبهة</a:t>
            </a:r>
            <a:endParaRPr lang="ar-SA" dirty="0"/>
          </a:p>
        </p:txBody>
      </p:sp>
      <p:sp>
        <p:nvSpPr>
          <p:cNvPr id="3" name="عنصر نائب للمحتوى 2"/>
          <p:cNvSpPr>
            <a:spLocks noGrp="1"/>
          </p:cNvSpPr>
          <p:nvPr>
            <p:ph idx="1"/>
          </p:nvPr>
        </p:nvSpPr>
        <p:spPr/>
        <p:txBody>
          <a:bodyPr/>
          <a:lstStyle/>
          <a:p>
            <a:pPr rtl="1"/>
            <a:r>
              <a:rPr lang="ar-SA" dirty="0" smtClean="0"/>
              <a:t>هي اسم مشتق من الفعل </a:t>
            </a:r>
            <a:r>
              <a:rPr lang="ar-SA" dirty="0" smtClean="0">
                <a:solidFill>
                  <a:srgbClr val="FF0000"/>
                </a:solidFill>
              </a:rPr>
              <a:t>اللازم</a:t>
            </a:r>
            <a:r>
              <a:rPr lang="ar-SA" dirty="0" smtClean="0"/>
              <a:t> </a:t>
            </a:r>
            <a:r>
              <a:rPr lang="ar-SA" dirty="0" smtClean="0"/>
              <a:t>للدلالة على معنى اسم الفاعل على وجه الثبوت. فالفرق بينها وبين اسم الفاعل أنها تدل على ثبوت في الموصوف ثبوت كلي أو نسبي أما اسم الفاعل فلا يدل على ثبوت.</a:t>
            </a:r>
          </a:p>
          <a:p>
            <a:pPr rtl="1"/>
            <a:r>
              <a:rPr lang="ar-SA" dirty="0" smtClean="0"/>
              <a:t>مثل : حَسَنٌ، وأَحمَرُ، وعَطْشانُ، وتَعِبٌ، وكَرِيمٌ، وفرحان، وبَطَلٌ.</a:t>
            </a:r>
          </a:p>
          <a:p>
            <a:pPr rtl="1"/>
            <a:r>
              <a:rPr lang="ar-SA" dirty="0" smtClean="0"/>
              <a:t>كقوله تعالى: (إنَّهُ لَفَرِحٌ فَخُور) وقوله:(وَلمَّا رَجَع مُوسَى إلى قَومِهِ غَضْبانَ أَسِفاً قَالَ)</a:t>
            </a:r>
          </a:p>
          <a:p>
            <a:pPr rtl="1"/>
            <a:r>
              <a:rPr lang="ar-SA" dirty="0" smtClean="0"/>
              <a:t>ومنه قولهم : فلان رقيق الحاشية ، كريم السجايا، ضامِر البطن. </a:t>
            </a:r>
            <a:endParaRPr lang="ar-SA"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5" name="عنصر نائب للمحتوى 4"/>
          <p:cNvSpPr>
            <a:spLocks noGrp="1"/>
          </p:cNvSpPr>
          <p:nvPr>
            <p:ph idx="1"/>
          </p:nvPr>
        </p:nvSpPr>
        <p:spPr/>
        <p:txBody>
          <a:bodyPr/>
          <a:lstStyle/>
          <a:p>
            <a:r>
              <a:rPr lang="ar-SA" dirty="0" smtClean="0"/>
              <a:t>لو طلبت من كل واحد منكم أن يصف هذا الحيوان </a:t>
            </a:r>
          </a:p>
          <a:p>
            <a:r>
              <a:rPr lang="ar-SA" dirty="0" smtClean="0"/>
              <a:t>في الصورة المجاورة بكلمة واحدة. فماذا ستصفونه:</a:t>
            </a:r>
          </a:p>
          <a:p>
            <a:r>
              <a:rPr lang="ar-SA" dirty="0" smtClean="0"/>
              <a:t>كبير، جميل، قوي، حلو، قبيح، طويل، متكبر، أسود</a:t>
            </a:r>
          </a:p>
          <a:p>
            <a:r>
              <a:rPr lang="ar-SA" dirty="0" smtClean="0"/>
              <a:t>مخطط، ملون، بريء، مذهل، أشهب.</a:t>
            </a:r>
          </a:p>
          <a:p>
            <a:r>
              <a:rPr lang="ar-SA" dirty="0" smtClean="0"/>
              <a:t>كل ما ذكرتموه من صفات فهي صفات مشبهة. </a:t>
            </a:r>
          </a:p>
          <a:p>
            <a:r>
              <a:rPr lang="ar-SA" dirty="0" smtClean="0"/>
              <a:t>لاحظ أنها صفات ملازمة لهذا الحيوان، لذا لا يجوز أن نقول: واقف؛ لأن (واقف) ليست صفة ثابتة.</a:t>
            </a:r>
          </a:p>
          <a:p>
            <a:r>
              <a:rPr lang="ar-SA" dirty="0" smtClean="0"/>
              <a:t>وسميت الصفة المشبهة بذلك لأنها مشبهة باسم الفاعل في دلالته.</a:t>
            </a:r>
            <a:endParaRPr lang="ar-SA" dirty="0"/>
          </a:p>
        </p:txBody>
      </p:sp>
      <p:pic>
        <p:nvPicPr>
          <p:cNvPr id="6" name="صورة 5" descr="المها.jpg"/>
          <p:cNvPicPr>
            <a:picLocks noChangeAspect="1"/>
          </p:cNvPicPr>
          <p:nvPr/>
        </p:nvPicPr>
        <p:blipFill>
          <a:blip r:embed="rId2" cstate="print"/>
          <a:stretch>
            <a:fillRect/>
          </a:stretch>
        </p:blipFill>
        <p:spPr>
          <a:xfrm>
            <a:off x="609600" y="1524000"/>
            <a:ext cx="2162175" cy="2114550"/>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صياغة الصفة المشبهة من الفعل الثلاثي</a:t>
            </a:r>
            <a:endParaRPr lang="ar-SA" dirty="0"/>
          </a:p>
        </p:txBody>
      </p:sp>
      <p:sp>
        <p:nvSpPr>
          <p:cNvPr id="3" name="عنصر نائب للمحتوى 2"/>
          <p:cNvSpPr>
            <a:spLocks noGrp="1"/>
          </p:cNvSpPr>
          <p:nvPr>
            <p:ph idx="1"/>
          </p:nvPr>
        </p:nvSpPr>
        <p:spPr/>
        <p:txBody>
          <a:bodyPr/>
          <a:lstStyle/>
          <a:p>
            <a:pPr algn="just" rtl="1"/>
            <a:r>
              <a:rPr lang="ar-SA" dirty="0" smtClean="0"/>
              <a:t>تصاغ من الثلاثي على أحد الأوزان التالية:</a:t>
            </a:r>
          </a:p>
          <a:p>
            <a:pPr marL="514350" indent="-514350" algn="just" rtl="1">
              <a:buAutoNum type="arabicPeriod"/>
            </a:pPr>
            <a:r>
              <a:rPr lang="ar-SA" dirty="0" smtClean="0"/>
              <a:t>فَعْل: سَهْل، شَهْم، ضَخْم، رَطْب، </a:t>
            </a:r>
            <a:r>
              <a:rPr lang="ar-SA" dirty="0" smtClean="0"/>
              <a:t>نَزْر(بمعني </a:t>
            </a:r>
            <a:r>
              <a:rPr lang="ar-SA" dirty="0" smtClean="0"/>
              <a:t>قليل)</a:t>
            </a:r>
          </a:p>
          <a:p>
            <a:pPr marL="514350" indent="-514350" algn="just" rtl="1">
              <a:buAutoNum type="arabicPeriod"/>
            </a:pPr>
            <a:r>
              <a:rPr lang="ar-SA" dirty="0" smtClean="0"/>
              <a:t>فُعْل: حُرْ، حُلْو، مُرّ، صُلْب، قُحّ(أصيل)</a:t>
            </a:r>
          </a:p>
          <a:p>
            <a:pPr marL="514350" indent="-514350" algn="just" rtl="1">
              <a:buAutoNum type="arabicPeriod"/>
            </a:pPr>
            <a:r>
              <a:rPr lang="ar-SA" dirty="0" smtClean="0"/>
              <a:t>فِعْل: مِلْح، غِرّ، رِخْو، نِدّ.</a:t>
            </a:r>
          </a:p>
          <a:p>
            <a:pPr marL="514350" indent="-514350" algn="just" rtl="1">
              <a:buAutoNum type="arabicPeriod"/>
            </a:pPr>
            <a:r>
              <a:rPr lang="ar-SA" dirty="0" smtClean="0"/>
              <a:t>فَعَل: حسَن، بطَل، خَلَق، وسَط.</a:t>
            </a:r>
          </a:p>
          <a:p>
            <a:pPr marL="514350" indent="-514350" algn="just" rtl="1">
              <a:buAutoNum type="arabicPeriod"/>
            </a:pPr>
            <a:r>
              <a:rPr lang="ar-SA" dirty="0" smtClean="0"/>
              <a:t>فُعُل: جُنُب، نُكُر، فُرُط.</a:t>
            </a:r>
          </a:p>
          <a:p>
            <a:pPr marL="514350" indent="-514350" algn="just" rtl="1">
              <a:buAutoNum type="arabicPeriod"/>
            </a:pPr>
            <a:r>
              <a:rPr lang="ar-SA" dirty="0" smtClean="0"/>
              <a:t>فَعِل: فَرِح، مَرِح، طَرِب.</a:t>
            </a:r>
          </a:p>
          <a:p>
            <a:pPr marL="514350" indent="-514350" algn="just" rtl="1">
              <a:buAutoNum type="arabicPeriod"/>
            </a:pPr>
            <a:r>
              <a:rPr lang="ar-SA" dirty="0" smtClean="0"/>
              <a:t>فعيل: طويل، قصير، جميل، قبيح.</a:t>
            </a:r>
          </a:p>
          <a:p>
            <a:pPr marL="514350" indent="-514350" algn="just" rtl="1">
              <a:buAutoNum type="arabicPeriod"/>
            </a:pPr>
            <a:endParaRPr lang="ar-SA"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8. فَعال: حَصان، </a:t>
            </a:r>
            <a:r>
              <a:rPr lang="ar-SA" dirty="0" err="1" smtClean="0"/>
              <a:t>رَزان</a:t>
            </a:r>
            <a:r>
              <a:rPr lang="ar-SA" dirty="0" smtClean="0"/>
              <a:t>، جَواد، جَبان.</a:t>
            </a:r>
          </a:p>
          <a:p>
            <a:r>
              <a:rPr lang="ar-SA" dirty="0" smtClean="0"/>
              <a:t>9. فَيْعِل: سيّد، جيّد، ضيّق.</a:t>
            </a:r>
          </a:p>
          <a:p>
            <a:r>
              <a:rPr lang="ar-SA" dirty="0" smtClean="0"/>
              <a:t>10. فُعال: شُجاع، فُرات، زُلال، أُجاج.</a:t>
            </a:r>
          </a:p>
          <a:p>
            <a:r>
              <a:rPr lang="ar-SA" dirty="0" smtClean="0"/>
              <a:t>11. فَعُول: </a:t>
            </a:r>
            <a:r>
              <a:rPr lang="ar-SA" dirty="0" err="1" smtClean="0"/>
              <a:t>عَروب</a:t>
            </a:r>
            <a:r>
              <a:rPr lang="ar-SA" dirty="0" smtClean="0"/>
              <a:t>(المرأة </a:t>
            </a:r>
            <a:r>
              <a:rPr lang="ar-SA" dirty="0" err="1" smtClean="0"/>
              <a:t>المتحببة</a:t>
            </a:r>
            <a:r>
              <a:rPr lang="ar-SA" dirty="0" smtClean="0"/>
              <a:t> لزوجها) خَجول، شَرود.</a:t>
            </a:r>
          </a:p>
          <a:p>
            <a:r>
              <a:rPr lang="ar-SA" dirty="0" smtClean="0"/>
              <a:t>12. أفعل ومؤنثه فعلاء: أحمر وحمراء وأخضر وخضراء، وأحور </a:t>
            </a:r>
            <a:r>
              <a:rPr lang="ar-SA" dirty="0" err="1" smtClean="0"/>
              <a:t>وحوراء</a:t>
            </a:r>
            <a:r>
              <a:rPr lang="ar-SA" dirty="0" smtClean="0"/>
              <a:t>، وأعمى وعمياء</a:t>
            </a:r>
            <a:r>
              <a:rPr lang="ar-SA" dirty="0" smtClean="0"/>
              <a:t>.</a:t>
            </a:r>
          </a:p>
          <a:p>
            <a:r>
              <a:rPr lang="ar-SA" dirty="0" smtClean="0"/>
              <a:t>13. فَعْلان الذي مؤنثه فَعلى مثل: عَطشان عطشى.</a:t>
            </a:r>
            <a:endParaRPr lang="ar-SA" dirty="0" smtClean="0"/>
          </a:p>
          <a:p>
            <a:r>
              <a:rPr lang="ar-SA" smtClean="0"/>
              <a:t>14. </a:t>
            </a:r>
            <a:r>
              <a:rPr lang="ar-SA" dirty="0" smtClean="0"/>
              <a:t>فاعِل: حامض، بارد، حارّ، عالٍ</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صياغتها من غير الثلاثي</a:t>
            </a:r>
            <a:endParaRPr lang="ar-SA" dirty="0"/>
          </a:p>
        </p:txBody>
      </p:sp>
      <p:sp>
        <p:nvSpPr>
          <p:cNvPr id="3" name="عنصر نائب للمحتوى 2"/>
          <p:cNvSpPr>
            <a:spLocks noGrp="1"/>
          </p:cNvSpPr>
          <p:nvPr>
            <p:ph idx="1"/>
          </p:nvPr>
        </p:nvSpPr>
        <p:spPr/>
        <p:txBody>
          <a:bodyPr/>
          <a:lstStyle/>
          <a:p>
            <a:r>
              <a:rPr lang="ar-SA" dirty="0" smtClean="0"/>
              <a:t>تصاغ الصفة المشبهة من غير الثلاثي على زنة اسم الفاعل أي على وزن الفعل المضارع مع إبدال الحرف الأول ميماً مضمومة وكسر ما قبل الآخر، نحو: استقام: مستقيم، وأجاد: مُجيد، وانتشر: مُنتشِر...وهكذا.</a:t>
            </a:r>
          </a:p>
          <a:p>
            <a:r>
              <a:rPr lang="ar-SA" dirty="0" smtClean="0"/>
              <a:t>قد تصاغ الصفة المشبهة على وزن اسم المفعول إذا قصد </a:t>
            </a:r>
            <a:r>
              <a:rPr lang="ar-SA" dirty="0" err="1" smtClean="0"/>
              <a:t>بها</a:t>
            </a:r>
            <a:r>
              <a:rPr lang="ar-SA" dirty="0" smtClean="0"/>
              <a:t> الثبات، مثل: فلان محمودُ الصفات، ميمون الطلعة، مُرَقَّشُ الخدّ، مُجابُ الدعوة...</a:t>
            </a:r>
            <a:endParaRPr lang="ar-SA"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الاختلاط باسم الفاعل</a:t>
            </a:r>
            <a:endParaRPr lang="ar-SA" dirty="0"/>
          </a:p>
        </p:txBody>
      </p:sp>
      <p:sp>
        <p:nvSpPr>
          <p:cNvPr id="3" name="عنصر نائب للمحتوى 2"/>
          <p:cNvSpPr>
            <a:spLocks noGrp="1"/>
          </p:cNvSpPr>
          <p:nvPr>
            <p:ph idx="1"/>
          </p:nvPr>
        </p:nvSpPr>
        <p:spPr/>
        <p:txBody>
          <a:bodyPr/>
          <a:lstStyle/>
          <a:p>
            <a:r>
              <a:rPr lang="ar-SA" dirty="0" smtClean="0"/>
              <a:t>لاحظتَ أن الصفة المشبهة تختلط باسم الفاعل ولا </a:t>
            </a:r>
            <a:r>
              <a:rPr lang="ar-SA" dirty="0" err="1" smtClean="0"/>
              <a:t>سيما</a:t>
            </a:r>
            <a:r>
              <a:rPr lang="ar-SA" dirty="0" smtClean="0"/>
              <a:t> في وزن (فاعل) وفي صياغتها من غير الثلاثي، فكيف أفرّق بينهما:</a:t>
            </a:r>
          </a:p>
          <a:p>
            <a:r>
              <a:rPr lang="ar-SA" dirty="0" smtClean="0"/>
              <a:t>أولاً: إذا كان الفعل متعدياً فهي اسم فاعل قطعاً لأن الصفة المشبهة لا تصاغ من المتعدي، مثلاً لا أشك أن قاتل ومدير اسمي فاعل لأنهما من الفعلين: قتل وأدار وهما متعديان، أما إذا كانت من فعل لازم فألجأ إلى الوسيلة الثانية:</a:t>
            </a:r>
          </a:p>
          <a:p>
            <a:r>
              <a:rPr lang="ar-SA" dirty="0" smtClean="0"/>
              <a:t>ثانياً: إن دلت على ثبوت فهي صفة مشبهة، لاحظ:</a:t>
            </a:r>
          </a:p>
          <a:p>
            <a:r>
              <a:rPr lang="ar-SA" dirty="0" smtClean="0"/>
              <a:t>مددت الحبل حتى صار مستقيماً (اسم فاعل)</a:t>
            </a:r>
          </a:p>
          <a:p>
            <a:r>
              <a:rPr lang="ar-SA" dirty="0" smtClean="0"/>
              <a:t>أنت مستقيم في تفكيرك(صفة مشبهة)</a:t>
            </a:r>
            <a:endParaRPr lang="ar-SA"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من شواهد الصفة المشبهة</a:t>
            </a:r>
            <a:endParaRPr lang="ar-SA" dirty="0"/>
          </a:p>
        </p:txBody>
      </p:sp>
      <p:sp>
        <p:nvSpPr>
          <p:cNvPr id="3" name="عنصر نائب للمحتوى 2"/>
          <p:cNvSpPr>
            <a:spLocks noGrp="1"/>
          </p:cNvSpPr>
          <p:nvPr>
            <p:ph idx="1"/>
          </p:nvPr>
        </p:nvSpPr>
        <p:spPr>
          <a:xfrm>
            <a:off x="495300" y="1295400"/>
            <a:ext cx="8915400" cy="4953000"/>
          </a:xfrm>
        </p:spPr>
        <p:txBody>
          <a:bodyPr/>
          <a:lstStyle/>
          <a:p>
            <a:r>
              <a:rPr lang="ar-SA" sz="2800" dirty="0" smtClean="0">
                <a:solidFill>
                  <a:srgbClr val="FF0000"/>
                </a:solidFill>
              </a:rPr>
              <a:t>هيفاءُ</a:t>
            </a:r>
            <a:r>
              <a:rPr lang="ar-SA" sz="2800" dirty="0" smtClean="0"/>
              <a:t> مقبلةً </a:t>
            </a:r>
            <a:r>
              <a:rPr lang="ar-SA" sz="2800" dirty="0" err="1" smtClean="0">
                <a:solidFill>
                  <a:srgbClr val="FF0000"/>
                </a:solidFill>
              </a:rPr>
              <a:t>عَجْزاءُ</a:t>
            </a:r>
            <a:r>
              <a:rPr lang="ar-SA" sz="2800" dirty="0" smtClean="0"/>
              <a:t> مدبِرةً        مخطوطةٌ جُدِلت </a:t>
            </a:r>
            <a:r>
              <a:rPr lang="ar-SA" sz="2800" dirty="0" err="1" smtClean="0">
                <a:solidFill>
                  <a:srgbClr val="FF0000"/>
                </a:solidFill>
              </a:rPr>
              <a:t>شَنْباءُ</a:t>
            </a:r>
            <a:r>
              <a:rPr lang="ar-SA" sz="2800" dirty="0" smtClean="0"/>
              <a:t> أنياباً</a:t>
            </a:r>
          </a:p>
          <a:p>
            <a:r>
              <a:rPr lang="ar-SA" sz="2800" dirty="0" smtClean="0">
                <a:solidFill>
                  <a:srgbClr val="FF0000"/>
                </a:solidFill>
              </a:rPr>
              <a:t>بيضُ</a:t>
            </a:r>
            <a:r>
              <a:rPr lang="ar-SA" sz="2800" dirty="0" smtClean="0"/>
              <a:t> الوجوه </a:t>
            </a:r>
            <a:r>
              <a:rPr lang="ar-SA" sz="2800" dirty="0" smtClean="0">
                <a:solidFill>
                  <a:srgbClr val="FF0000"/>
                </a:solidFill>
              </a:rPr>
              <a:t>كريمةٌ</a:t>
            </a:r>
            <a:r>
              <a:rPr lang="ar-SA" sz="2800" dirty="0" smtClean="0"/>
              <a:t> </a:t>
            </a:r>
            <a:r>
              <a:rPr lang="ar-SA" sz="2800" dirty="0" err="1" smtClean="0"/>
              <a:t>أحسابهم</a:t>
            </a:r>
            <a:r>
              <a:rPr lang="ar-SA" sz="2800" dirty="0" smtClean="0"/>
              <a:t>      </a:t>
            </a:r>
            <a:r>
              <a:rPr lang="ar-SA" sz="2800" dirty="0" smtClean="0">
                <a:solidFill>
                  <a:srgbClr val="FF0000"/>
                </a:solidFill>
              </a:rPr>
              <a:t>شُمُّ</a:t>
            </a:r>
            <a:r>
              <a:rPr lang="ar-SA" sz="2800" dirty="0" smtClean="0"/>
              <a:t> الأنوف من الطِّراز الأوَّلِ</a:t>
            </a:r>
          </a:p>
          <a:p>
            <a:pPr rtl="1"/>
            <a:r>
              <a:rPr lang="ar-SA" sz="2800" dirty="0" smtClean="0"/>
              <a:t>{ وَيَتولَّوا وَّهُم </a:t>
            </a:r>
            <a:r>
              <a:rPr lang="ar-SA" sz="2800" dirty="0" smtClean="0">
                <a:solidFill>
                  <a:srgbClr val="FF0000"/>
                </a:solidFill>
              </a:rPr>
              <a:t>فَرِحُون</a:t>
            </a:r>
            <a:r>
              <a:rPr lang="ar-SA" sz="2800" dirty="0" smtClean="0"/>
              <a:t> } ، { انقَلَبُوا </a:t>
            </a:r>
            <a:r>
              <a:rPr lang="ar-SA" sz="2800" dirty="0" smtClean="0">
                <a:solidFill>
                  <a:srgbClr val="FF0000"/>
                </a:solidFill>
              </a:rPr>
              <a:t>فَكِهين</a:t>
            </a:r>
            <a:r>
              <a:rPr lang="ar-SA" sz="2800" dirty="0" smtClean="0"/>
              <a:t> } ، { وَقُلُوبُهُم </a:t>
            </a:r>
            <a:r>
              <a:rPr lang="ar-SA" sz="2800" dirty="0" smtClean="0">
                <a:solidFill>
                  <a:srgbClr val="FF0000"/>
                </a:solidFill>
              </a:rPr>
              <a:t>وَجِلَةٌ</a:t>
            </a:r>
            <a:r>
              <a:rPr lang="ar-SA" sz="2800" dirty="0" smtClean="0"/>
              <a:t> } ،  { إنّهُم كَانُوا قَوْماً </a:t>
            </a:r>
            <a:r>
              <a:rPr lang="ar-SA" sz="2800" dirty="0" smtClean="0">
                <a:solidFill>
                  <a:srgbClr val="FF0000"/>
                </a:solidFill>
              </a:rPr>
              <a:t>عَمِين</a:t>
            </a:r>
            <a:r>
              <a:rPr lang="ar-SA" sz="2800" dirty="0" smtClean="0"/>
              <a:t> } ،{ والَّذِي خَبُثَ لا يَخرُجُ إلا </a:t>
            </a:r>
            <a:r>
              <a:rPr lang="ar-SA" sz="2800" dirty="0" smtClean="0">
                <a:solidFill>
                  <a:srgbClr val="FF0000"/>
                </a:solidFill>
              </a:rPr>
              <a:t>نَكِدًا</a:t>
            </a:r>
            <a:r>
              <a:rPr lang="ar-SA" sz="2800" dirty="0" smtClean="0"/>
              <a:t> } ، { بَل هُوَ كَذَّابٌ </a:t>
            </a:r>
            <a:r>
              <a:rPr lang="ar-SA" sz="2800" dirty="0" smtClean="0">
                <a:solidFill>
                  <a:srgbClr val="FF0000"/>
                </a:solidFill>
              </a:rPr>
              <a:t>أَشِر</a:t>
            </a:r>
            <a:r>
              <a:rPr lang="ar-SA" sz="2800" dirty="0" smtClean="0"/>
              <a:t> } ، { </a:t>
            </a:r>
            <a:r>
              <a:rPr lang="en-US" sz="2800" dirty="0" smtClean="0"/>
              <a:t>}</a:t>
            </a:r>
            <a:r>
              <a:rPr lang="ar-SA" sz="2800" dirty="0" smtClean="0"/>
              <a:t>الَّذِي جَعَل لَكُم مِن الشَّجَرِ </a:t>
            </a:r>
            <a:r>
              <a:rPr lang="ar-SA" sz="2800" dirty="0" smtClean="0">
                <a:solidFill>
                  <a:srgbClr val="FF0000"/>
                </a:solidFill>
              </a:rPr>
              <a:t>الأخْضَرِ</a:t>
            </a:r>
            <a:r>
              <a:rPr lang="ar-SA" sz="2800" dirty="0" smtClean="0"/>
              <a:t> نَاراً } ، { حَتَّى يَتَبيَّن لَكُم الخَيطُ </a:t>
            </a:r>
            <a:r>
              <a:rPr lang="ar-SA" sz="2800" dirty="0" smtClean="0">
                <a:solidFill>
                  <a:srgbClr val="FF0000"/>
                </a:solidFill>
              </a:rPr>
              <a:t>الأبْيَضُ</a:t>
            </a:r>
            <a:r>
              <a:rPr lang="ar-SA" sz="2800" dirty="0" smtClean="0"/>
              <a:t> مِن الخَيطِ </a:t>
            </a:r>
            <a:r>
              <a:rPr lang="ar-SA" sz="2800" dirty="0" smtClean="0">
                <a:solidFill>
                  <a:srgbClr val="FF0000"/>
                </a:solidFill>
              </a:rPr>
              <a:t>الأسْوَد</a:t>
            </a:r>
            <a:r>
              <a:rPr lang="ar-SA" sz="2800" dirty="0" smtClean="0"/>
              <a:t> } ، { لَّيسَ عَلى </a:t>
            </a:r>
            <a:r>
              <a:rPr lang="ar-SA" sz="2800" dirty="0" smtClean="0">
                <a:solidFill>
                  <a:srgbClr val="FF0000"/>
                </a:solidFill>
              </a:rPr>
              <a:t>الأعْمَى</a:t>
            </a:r>
            <a:r>
              <a:rPr lang="ar-SA" sz="2800" dirty="0" smtClean="0"/>
              <a:t> حَرَجٌ ولا عَلى </a:t>
            </a:r>
            <a:r>
              <a:rPr lang="ar-SA" sz="2800" dirty="0" smtClean="0">
                <a:solidFill>
                  <a:srgbClr val="FF0000"/>
                </a:solidFill>
              </a:rPr>
              <a:t>الأعْرَج</a:t>
            </a:r>
            <a:r>
              <a:rPr lang="ar-SA" sz="2800" dirty="0" smtClean="0"/>
              <a:t> حَرَجٌ }، {يَحسَبُهُ </a:t>
            </a:r>
            <a:r>
              <a:rPr lang="ar-SA" sz="2800" dirty="0" smtClean="0">
                <a:solidFill>
                  <a:srgbClr val="FF0000"/>
                </a:solidFill>
              </a:rPr>
              <a:t>الظَّمْآنُ</a:t>
            </a:r>
            <a:r>
              <a:rPr lang="ar-SA" sz="2800" dirty="0" smtClean="0"/>
              <a:t> مَاءً }، { وأَنَا لَكُم نَاصِح </a:t>
            </a:r>
            <a:r>
              <a:rPr lang="ar-SA" sz="2800" dirty="0" smtClean="0">
                <a:solidFill>
                  <a:srgbClr val="FF0000"/>
                </a:solidFill>
              </a:rPr>
              <a:t>أَمِين</a:t>
            </a:r>
            <a:r>
              <a:rPr lang="ar-SA" sz="2800" dirty="0" smtClean="0"/>
              <a:t> } ، { وأنبَتَت مِن كُلِّ زَوجٍ </a:t>
            </a:r>
            <a:r>
              <a:rPr lang="ar-SA" sz="2800" dirty="0" smtClean="0">
                <a:solidFill>
                  <a:srgbClr val="FF0000"/>
                </a:solidFill>
              </a:rPr>
              <a:t>بَهِيجٍ</a:t>
            </a:r>
            <a:r>
              <a:rPr lang="ar-SA" sz="2800" dirty="0" smtClean="0"/>
              <a:t> } { وَشَرَوهُ بِثَمَنِ </a:t>
            </a:r>
            <a:r>
              <a:rPr lang="ar-SA" sz="2800" dirty="0" smtClean="0">
                <a:solidFill>
                  <a:srgbClr val="FF0000"/>
                </a:solidFill>
              </a:rPr>
              <a:t>بَخْسٍ</a:t>
            </a:r>
            <a:r>
              <a:rPr lang="ar-SA" sz="2800" dirty="0" smtClean="0"/>
              <a:t> } { إنّهُ هُوَ </a:t>
            </a:r>
            <a:r>
              <a:rPr lang="ar-SA" sz="2800" dirty="0" smtClean="0">
                <a:solidFill>
                  <a:srgbClr val="FF0000"/>
                </a:solidFill>
              </a:rPr>
              <a:t>البَرُّ</a:t>
            </a:r>
            <a:r>
              <a:rPr lang="ar-SA" sz="2800" dirty="0" smtClean="0"/>
              <a:t> الرَّحِيمُ } { مَّن ذَا الَّذِي يُقْرِضُ اللهَ قَرْضًا </a:t>
            </a:r>
            <a:r>
              <a:rPr lang="ar-SA" sz="2800" dirty="0" smtClean="0">
                <a:solidFill>
                  <a:srgbClr val="FF0000"/>
                </a:solidFill>
              </a:rPr>
              <a:t>حَسَنًا</a:t>
            </a:r>
            <a:r>
              <a:rPr lang="ar-SA" sz="2800" dirty="0" smtClean="0"/>
              <a:t> } {هَذَا </a:t>
            </a:r>
            <a:r>
              <a:rPr lang="ar-SA" sz="2800" dirty="0" smtClean="0">
                <a:solidFill>
                  <a:srgbClr val="FF0000"/>
                </a:solidFill>
              </a:rPr>
              <a:t>عَذْب</a:t>
            </a:r>
            <a:r>
              <a:rPr lang="ar-SA" sz="2800" dirty="0" smtClean="0"/>
              <a:t> </a:t>
            </a:r>
            <a:r>
              <a:rPr lang="ar-SA" sz="2800" dirty="0" smtClean="0">
                <a:solidFill>
                  <a:srgbClr val="FF0000"/>
                </a:solidFill>
              </a:rPr>
              <a:t>فُرَاتٌ</a:t>
            </a:r>
            <a:r>
              <a:rPr lang="ar-SA" sz="2800" dirty="0" smtClean="0"/>
              <a:t> وَهَذَا </a:t>
            </a:r>
            <a:r>
              <a:rPr lang="ar-SA" sz="2800" dirty="0" smtClean="0">
                <a:solidFill>
                  <a:srgbClr val="FF0000"/>
                </a:solidFill>
              </a:rPr>
              <a:t>مِلْحُ</a:t>
            </a:r>
            <a:r>
              <a:rPr lang="ar-SA" sz="2800" dirty="0" smtClean="0"/>
              <a:t> </a:t>
            </a:r>
            <a:r>
              <a:rPr lang="ar-SA" sz="2800" dirty="0" smtClean="0">
                <a:solidFill>
                  <a:srgbClr val="FF0000"/>
                </a:solidFill>
              </a:rPr>
              <a:t>أُجَاجٌ</a:t>
            </a:r>
            <a:r>
              <a:rPr lang="ar-SA" sz="2800" dirty="0" smtClean="0"/>
              <a:t> } { وَكَذلِكَ جَعَلناكُم أُمَّةً </a:t>
            </a:r>
            <a:r>
              <a:rPr lang="ar-SA" sz="2800" dirty="0" smtClean="0">
                <a:solidFill>
                  <a:srgbClr val="FF0000"/>
                </a:solidFill>
              </a:rPr>
              <a:t>وَسَطًا</a:t>
            </a:r>
            <a:r>
              <a:rPr lang="ar-SA" sz="2800" dirty="0" smtClean="0"/>
              <a:t> } { لَّقَد جِئْتَ شَيئاً </a:t>
            </a:r>
            <a:r>
              <a:rPr lang="ar-SA" sz="2800" dirty="0" smtClean="0">
                <a:solidFill>
                  <a:srgbClr val="FF0000"/>
                </a:solidFill>
              </a:rPr>
              <a:t>نُّكْرًا</a:t>
            </a:r>
            <a:r>
              <a:rPr lang="ar-SA" sz="2800" dirty="0" smtClean="0"/>
              <a:t> } { أألد وَأنَا </a:t>
            </a:r>
            <a:r>
              <a:rPr lang="ar-SA" sz="2800" dirty="0" smtClean="0">
                <a:solidFill>
                  <a:srgbClr val="FF0000"/>
                </a:solidFill>
              </a:rPr>
              <a:t>عَجُوزٌ</a:t>
            </a:r>
            <a:r>
              <a:rPr lang="ar-SA" sz="2800" dirty="0" smtClean="0"/>
              <a:t> } { فَأَخرجنَا مِنهُ </a:t>
            </a:r>
            <a:r>
              <a:rPr lang="ar-SA" sz="2800" dirty="0" smtClean="0">
                <a:solidFill>
                  <a:srgbClr val="FF0000"/>
                </a:solidFill>
              </a:rPr>
              <a:t>خَضِراً</a:t>
            </a:r>
            <a:r>
              <a:rPr lang="ar-SA" sz="2800" dirty="0" smtClean="0"/>
              <a:t> } { لَولا يَأتُونَ عَليهم بِسُلطانِ </a:t>
            </a:r>
            <a:r>
              <a:rPr lang="ar-SA" sz="2800" dirty="0" smtClean="0">
                <a:solidFill>
                  <a:srgbClr val="FF0000"/>
                </a:solidFill>
              </a:rPr>
              <a:t>بَيِّنٍ</a:t>
            </a:r>
            <a:r>
              <a:rPr lang="ar-SA" sz="2800" dirty="0" smtClean="0"/>
              <a:t> }</a:t>
            </a:r>
            <a:endParaRPr lang="ar-SA" sz="28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3040</TotalTime>
  <Words>1677</Words>
  <Application>Microsoft Office PowerPoint</Application>
  <PresentationFormat>A4 Paper (210x297 mm)‎</PresentationFormat>
  <Paragraphs>134</Paragraphs>
  <Slides>22</Slides>
  <Notes>0</Notes>
  <HiddenSlides>0</HiddenSlides>
  <MMClips>0</MMClips>
  <ScaleCrop>false</ScaleCrop>
  <HeadingPairs>
    <vt:vector size="4" baseType="variant">
      <vt:variant>
        <vt:lpstr>سمة</vt:lpstr>
      </vt:variant>
      <vt:variant>
        <vt:i4>1</vt:i4>
      </vt:variant>
      <vt:variant>
        <vt:lpstr>عناوين الشرائح</vt:lpstr>
      </vt:variant>
      <vt:variant>
        <vt:i4>22</vt:i4>
      </vt:variant>
    </vt:vector>
  </HeadingPairs>
  <TitlesOfParts>
    <vt:vector size="23" baseType="lpstr">
      <vt:lpstr>Office Theme</vt:lpstr>
      <vt:lpstr>الشريحة 1</vt:lpstr>
      <vt:lpstr>المحاضرة  السادسة</vt:lpstr>
      <vt:lpstr>عناصر المحاضرة</vt:lpstr>
      <vt:lpstr>مقدمة</vt:lpstr>
      <vt:lpstr>تعريف صيغة المبالغة</vt:lpstr>
      <vt:lpstr>توضيحها</vt:lpstr>
      <vt:lpstr>أوزانها المشهورة</vt:lpstr>
      <vt:lpstr>أوزانها المشهورة</vt:lpstr>
      <vt:lpstr>أوزانها المشهورة</vt:lpstr>
      <vt:lpstr>أوزانها السماعية</vt:lpstr>
      <vt:lpstr>أوزانها السماعية</vt:lpstr>
      <vt:lpstr>أوزانها السماعية</vt:lpstr>
      <vt:lpstr>تنبيهات</vt:lpstr>
      <vt:lpstr>تنبيهات</vt:lpstr>
      <vt:lpstr>الصفة المشبهة</vt:lpstr>
      <vt:lpstr>الشريحة 16</vt:lpstr>
      <vt:lpstr>صياغة الصفة المشبهة من الفعل الثلاثي</vt:lpstr>
      <vt:lpstr>الشريحة 18</vt:lpstr>
      <vt:lpstr>صياغتها من غير الثلاثي</vt:lpstr>
      <vt:lpstr>الاختلاط باسم الفاعل</vt:lpstr>
      <vt:lpstr>من شواهد الصفة المشبهة</vt:lpstr>
      <vt:lpstr>الشريحة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273</cp:revision>
  <dcterms:created xsi:type="dcterms:W3CDTF">2009-10-14T19:14:34Z</dcterms:created>
  <dcterms:modified xsi:type="dcterms:W3CDTF">2011-10-09T09:15:52Z</dcterms:modified>
</cp:coreProperties>
</file>