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87" r:id="rId4"/>
    <p:sldId id="288" r:id="rId5"/>
    <p:sldId id="289" r:id="rId6"/>
    <p:sldId id="290" r:id="rId7"/>
    <p:sldId id="291" r:id="rId8"/>
    <p:sldId id="292" r:id="rId9"/>
    <p:sldId id="293" r:id="rId10"/>
    <p:sldId id="294" r:id="rId11"/>
    <p:sldId id="295" r:id="rId12"/>
    <p:sldId id="296" r:id="rId13"/>
    <p:sldId id="297" r:id="rId14"/>
    <p:sldId id="298" r:id="rId15"/>
    <p:sldId id="299" r:id="rId16"/>
    <p:sldId id="300" r:id="rId17"/>
    <p:sldId id="301" r:id="rId18"/>
    <p:sldId id="302" r:id="rId19"/>
    <p:sldId id="303" r:id="rId20"/>
    <p:sldId id="286" r:id="rId2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showPr>
  <p:clrMru>
    <a:srgbClr val="FF3300"/>
    <a:srgbClr val="709256"/>
    <a:srgbClr val="FF0066"/>
    <a:srgbClr val="3B84AF"/>
    <a:srgbClr val="009900"/>
    <a:srgbClr val="AD9968"/>
    <a:srgbClr val="000000"/>
  </p:clrMru>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بلا نمط، شبكة جدول">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varScale="1">
        <p:scale>
          <a:sx n="47" d="100"/>
          <a:sy n="47" d="100"/>
        </p:scale>
        <p:origin x="-1176" y="-8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10/21/2011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p:nvPicPr>
        <p:blipFill>
          <a:blip r:embed="rId14" cstate="print"/>
          <a:stretch>
            <a:fillRect/>
          </a:stretch>
        </p:blipFill>
        <p:spPr>
          <a:xfrm>
            <a:off x="304800" y="5791200"/>
            <a:ext cx="838200" cy="938645"/>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Slide Number Placeholder 3"/>
          <p:cNvSpPr txBox="1">
            <a:spLocks/>
          </p:cNvSpPr>
          <p:nvPr/>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31242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صرف 2</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rgbClr val="7F7F7F"/>
                </a:solidFill>
                <a:latin typeface="Calibri" pitchFamily="34" charset="0"/>
                <a:cs typeface="Times New Roman" pitchFamily="18" charset="0"/>
              </a:rPr>
              <a:t>.</a:t>
            </a:r>
            <a:r>
              <a:rPr lang="ar-SA" sz="2600" b="1" dirty="0" smtClean="0">
                <a:solidFill>
                  <a:srgbClr val="7F7F7F"/>
                </a:solidFill>
                <a:latin typeface="Calibri" pitchFamily="34" charset="0"/>
                <a:cs typeface="Times New Roman" pitchFamily="18" charset="0"/>
              </a:rPr>
              <a:t>جزاء المصاروة</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العاشرة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1"/>
                </a:solidFill>
                <a:cs typeface="Arial" pitchFamily="34" charset="0"/>
              </a:rPr>
              <a:t>المثنى وجمع المذكر السالم</a:t>
            </a:r>
            <a:endParaRPr lang="en-US" sz="1800" b="1" dirty="0" smtClean="0">
              <a:solidFill>
                <a:srgbClr val="FF0000"/>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معنى المثنى</a:t>
            </a:r>
            <a:endParaRPr lang="ar-SA" dirty="0"/>
          </a:p>
        </p:txBody>
      </p:sp>
      <p:sp>
        <p:nvSpPr>
          <p:cNvPr id="3" name="عنصر نائب للمحتوى 2"/>
          <p:cNvSpPr>
            <a:spLocks noGrp="1"/>
          </p:cNvSpPr>
          <p:nvPr>
            <p:ph idx="1"/>
          </p:nvPr>
        </p:nvSpPr>
        <p:spPr>
          <a:xfrm>
            <a:off x="495300" y="1447800"/>
            <a:ext cx="8915400" cy="4800600"/>
          </a:xfrm>
        </p:spPr>
        <p:txBody>
          <a:bodyPr/>
          <a:lstStyle/>
          <a:p>
            <a:pPr rtl="1"/>
            <a:r>
              <a:rPr lang="ar-SA" sz="3000" dirty="0" smtClean="0"/>
              <a:t>المُثنى هو الاسمٌ المُعربٌ، الذي ناب عن </a:t>
            </a:r>
            <a:r>
              <a:rPr lang="ar-SA" sz="3000" dirty="0" smtClean="0">
                <a:solidFill>
                  <a:srgbClr val="FF0000"/>
                </a:solidFill>
              </a:rPr>
              <a:t>مُفردينِ،</a:t>
            </a:r>
            <a:r>
              <a:rPr lang="ar-SA" sz="3000" dirty="0" smtClean="0"/>
              <a:t> </a:t>
            </a:r>
            <a:r>
              <a:rPr lang="ar-SA" sz="3000" dirty="0" smtClean="0">
                <a:solidFill>
                  <a:srgbClr val="00B0F0"/>
                </a:solidFill>
              </a:rPr>
              <a:t>اتفقا لفظاً ومعنًى</a:t>
            </a:r>
            <a:r>
              <a:rPr lang="ar-SA" sz="3000" dirty="0" smtClean="0"/>
              <a:t>، </a:t>
            </a:r>
            <a:r>
              <a:rPr lang="ar-SA" sz="3000" dirty="0" smtClean="0">
                <a:solidFill>
                  <a:schemeClr val="accent1">
                    <a:lumMod val="50000"/>
                  </a:schemeClr>
                </a:solidFill>
              </a:rPr>
              <a:t>بزيادةِ ألفٍ ونونٍ أو ياءٍ ونونٍ</a:t>
            </a:r>
            <a:r>
              <a:rPr lang="ar-SA" sz="3000" dirty="0" smtClean="0"/>
              <a:t>، </a:t>
            </a:r>
            <a:r>
              <a:rPr lang="ar-SA" sz="3000" dirty="0" smtClean="0">
                <a:solidFill>
                  <a:schemeClr val="accent6">
                    <a:lumMod val="50000"/>
                  </a:schemeClr>
                </a:solidFill>
              </a:rPr>
              <a:t>وكان صالحاً لتجريده منهما</a:t>
            </a:r>
            <a:r>
              <a:rPr lang="ar-SA" sz="3000" dirty="0" smtClean="0"/>
              <a:t>.</a:t>
            </a:r>
          </a:p>
          <a:p>
            <a:pPr rtl="1"/>
            <a:r>
              <a:rPr lang="ar-SA" sz="3000" dirty="0" smtClean="0"/>
              <a:t>ومعنى اتفقا لفظاً ومعنى أن يكون لهما نفس اللفظ ونفس المعنى مثل: رجل ورجل، فيقال في تثنيتهما </a:t>
            </a:r>
            <a:r>
              <a:rPr lang="ar-SA" sz="3000" dirty="0" smtClean="0"/>
              <a:t>(</a:t>
            </a:r>
            <a:r>
              <a:rPr lang="ar-SA" sz="3000" dirty="0" smtClean="0">
                <a:solidFill>
                  <a:srgbClr val="FF0000"/>
                </a:solidFill>
              </a:rPr>
              <a:t>رجلان</a:t>
            </a:r>
            <a:r>
              <a:rPr lang="ar-SA" sz="3000" dirty="0" smtClean="0"/>
              <a:t>).فإن </a:t>
            </a:r>
            <a:r>
              <a:rPr lang="ar-SA" sz="3000" dirty="0" smtClean="0"/>
              <a:t>اختلفا في اللفظ فلا يثنيان بلفظ واحد، فلا يقال في كتاب وقلم (</a:t>
            </a:r>
            <a:r>
              <a:rPr lang="ar-SA" sz="3000" i="1" dirty="0" smtClean="0"/>
              <a:t>كتابان</a:t>
            </a:r>
            <a:r>
              <a:rPr lang="ar-SA" sz="3000" dirty="0" smtClean="0"/>
              <a:t>) مثلا. وأما نحو "العمرين" لعمر بن الخطاب وعمرو بن هشام، ولأبي بكر وعمر، ونحو "الأبوين" للأب والأم، و "القمرين" للشمس والقمر و "المروتين"، الصفا والمروة، فهو من باب التغليب، أي </a:t>
            </a:r>
            <a:r>
              <a:rPr lang="ar-SA" sz="3000" dirty="0" smtClean="0"/>
              <a:t>تغليب </a:t>
            </a:r>
            <a:r>
              <a:rPr lang="ar-SA" sz="3000" dirty="0" smtClean="0"/>
              <a:t>أحد اللفظين على الآخر وهو سماعي لا يقاس عليه، ومثل ذلك لا يكون مثنى لاختلاف لفظ المفردين، بل هو ملحق بالمثنى من جهة الإعراب.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معنى المثنى</a:t>
            </a:r>
            <a:endParaRPr lang="ar-SA" dirty="0"/>
          </a:p>
        </p:txBody>
      </p:sp>
      <p:sp>
        <p:nvSpPr>
          <p:cNvPr id="3" name="عنصر نائب للمحتوى 2"/>
          <p:cNvSpPr>
            <a:spLocks noGrp="1"/>
          </p:cNvSpPr>
          <p:nvPr>
            <p:ph idx="1"/>
          </p:nvPr>
        </p:nvSpPr>
        <p:spPr>
          <a:xfrm>
            <a:off x="495300" y="1447800"/>
            <a:ext cx="8915400" cy="4800600"/>
          </a:xfrm>
        </p:spPr>
        <p:txBody>
          <a:bodyPr/>
          <a:lstStyle/>
          <a:p>
            <a:pPr rtl="1"/>
            <a:r>
              <a:rPr lang="ar-SA" sz="3000" dirty="0" smtClean="0"/>
              <a:t>وإن اتفقا في اللفظ واختلفا في المعنى، فلا يثنيان أيضاً كأن يكون اللفظ من المشترك كالعين فلا يقال "عينان" للباصرة ونبع الماء، ولا "غزالتان" للشمس والظبية أو أن يكون للفظ معنيان حقيقي ومجازي، فلا يثنى اللفظ مراداً به حقيقته ومجازه فلا يقال "رأيت أسدين"، تعني أسداً حقيقياً ورجلاً شجاعاً كالأسد.</a:t>
            </a:r>
          </a:p>
          <a:p>
            <a:pPr rtl="1"/>
            <a:r>
              <a:rPr lang="ar-SA" sz="3000" dirty="0" smtClean="0"/>
              <a:t>ولا تعد كلمة (زوج) و(شفع) مثنى وإن دلت على اثنين، وذلك لعدم وجود زيادة الألف والنون أو الياء والنون</a:t>
            </a:r>
          </a:p>
          <a:p>
            <a:pPr rtl="1"/>
            <a:r>
              <a:rPr lang="ar-SA" sz="3000" dirty="0" smtClean="0"/>
              <a:t>وإن ناب عن مفردين بزيادة لكن هذه الزيادة غير صالحة للإسقاط وتجريد </a:t>
            </a:r>
            <a:r>
              <a:rPr lang="ar-SA" sz="3000" dirty="0" err="1" smtClean="0"/>
              <a:t>الإسم</a:t>
            </a:r>
            <a:r>
              <a:rPr lang="ar-SA" sz="3000" dirty="0" smtClean="0"/>
              <a:t> منها كاثنين واثنتين وكلا وكلتا، ولم يكن مثنى، بل هو ملحق به في إعرابه، إذ لم يسمع "اثن" ولا "اثنة" ولا "</a:t>
            </a:r>
            <a:r>
              <a:rPr lang="ar-SA" sz="3000" dirty="0" smtClean="0"/>
              <a:t>كِل </a:t>
            </a:r>
            <a:r>
              <a:rPr lang="ar-SA" sz="3000" dirty="0" smtClean="0"/>
              <a:t>ولا </a:t>
            </a:r>
            <a:r>
              <a:rPr lang="ar-SA" sz="3000" dirty="0" smtClean="0"/>
              <a:t>كِلْت</a:t>
            </a:r>
            <a:r>
              <a:rPr lang="ar-SA" sz="3000" dirty="0" smtClean="0"/>
              <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الملحق بالمثنى</a:t>
            </a:r>
            <a:endParaRPr lang="ar-SA" dirty="0"/>
          </a:p>
        </p:txBody>
      </p:sp>
      <p:sp>
        <p:nvSpPr>
          <p:cNvPr id="3" name="عنصر نائب للمحتوى 2"/>
          <p:cNvSpPr>
            <a:spLocks noGrp="1"/>
          </p:cNvSpPr>
          <p:nvPr>
            <p:ph idx="1"/>
          </p:nvPr>
        </p:nvSpPr>
        <p:spPr/>
        <p:txBody>
          <a:bodyPr/>
          <a:lstStyle/>
          <a:p>
            <a:pPr rtl="1"/>
            <a:r>
              <a:rPr lang="ar-SA" dirty="0" smtClean="0"/>
              <a:t>يُلحق بالمثنى، في إعرابه، ما جاء على صورة المثنى، ولم يكن صالحاً للتجريد من علامته، وذلك مثلُ "كِلا وكِلْتا" بشرط إضافتهما إلى ضمير (كلاهما وكلتاهما وكليهما وكلتيهما) أما إذا أضيفتا إلى اسم ظاهر فلا تعربان إعراب المثنى (كلا الرجلين وكلتا الطالبتين). ويلحق بالمثنى في إعرابه"اثنين واثنتينِ” فتقول: جاء اثنان ورأيت اثنين.</a:t>
            </a:r>
          </a:p>
          <a:p>
            <a:pPr rtl="1"/>
            <a:r>
              <a:rPr lang="ar-SA" dirty="0" smtClean="0"/>
              <a:t> كذلك يلحق بالمثنى في إعرابه ما ثُنيَ من باب التَّغليب "كالعمَرينِ والأبوينِ والقَمَرينِ والمروتين"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ما لا يثنى من الكلمات</a:t>
            </a:r>
            <a:endParaRPr lang="ar-SA" dirty="0"/>
          </a:p>
        </p:txBody>
      </p:sp>
      <p:sp>
        <p:nvSpPr>
          <p:cNvPr id="3" name="عنصر نائب للمحتوى 2"/>
          <p:cNvSpPr>
            <a:spLocks noGrp="1"/>
          </p:cNvSpPr>
          <p:nvPr>
            <p:ph idx="1"/>
          </p:nvPr>
        </p:nvSpPr>
        <p:spPr>
          <a:xfrm>
            <a:off x="495300" y="1371600"/>
            <a:ext cx="8915400" cy="4953000"/>
          </a:xfrm>
        </p:spPr>
        <p:txBody>
          <a:bodyPr/>
          <a:lstStyle/>
          <a:p>
            <a:pPr rtl="1"/>
            <a:r>
              <a:rPr lang="ar-SA" sz="3100" dirty="0" smtClean="0"/>
              <a:t>لا يثنى المُركَّبُ المزجي "كبعلبكَّ وسِيبَويهِ"، ولا المثنى، ولا الجمعُ. ولا مالا ثانيَ له من لفظه ومعناه </a:t>
            </a:r>
            <a:r>
              <a:rPr lang="ar-SA" sz="3100" dirty="0" err="1" smtClean="0"/>
              <a:t>كـ</a:t>
            </a:r>
            <a:r>
              <a:rPr lang="ar-SA" sz="3100" dirty="0" smtClean="0"/>
              <a:t> (الله والقرآن).</a:t>
            </a:r>
          </a:p>
          <a:p>
            <a:pPr rtl="1"/>
            <a:r>
              <a:rPr lang="ar-SA" sz="3100" dirty="0" err="1" smtClean="0"/>
              <a:t>فإأما</a:t>
            </a:r>
            <a:r>
              <a:rPr lang="ar-SA" sz="3100" dirty="0" smtClean="0"/>
              <a:t> المركب الإضافيّ، فيُثنى جُزؤه الأولُ، فيقال في تثنية عبد الله، وخادم الدار "عبدا اللهِ وخادِما الدّار".</a:t>
            </a:r>
          </a:p>
          <a:p>
            <a:pPr rtl="1"/>
            <a:r>
              <a:rPr lang="ar-SA" sz="3100" dirty="0" smtClean="0"/>
              <a:t>وإذا أردتَ تثنيةَ المركّبِ المزْجيّ، أو ما سُمي به من المركَّب </a:t>
            </a:r>
            <a:r>
              <a:rPr lang="ar-SA" sz="3100" dirty="0" err="1" smtClean="0"/>
              <a:t>الإسناديّ</a:t>
            </a:r>
            <a:r>
              <a:rPr lang="ar-SA" sz="3100" dirty="0" smtClean="0"/>
              <a:t> (</a:t>
            </a:r>
            <a:r>
              <a:rPr lang="ar-SA" sz="3100" dirty="0" smtClean="0">
                <a:solidFill>
                  <a:srgbClr val="FF0000"/>
                </a:solidFill>
              </a:rPr>
              <a:t>الذي </a:t>
            </a:r>
            <a:r>
              <a:rPr lang="ar-SA" sz="3100" dirty="0" err="1" smtClean="0">
                <a:solidFill>
                  <a:srgbClr val="FF0000"/>
                </a:solidFill>
              </a:rPr>
              <a:t>اصله</a:t>
            </a:r>
            <a:r>
              <a:rPr lang="ar-SA" sz="3100" dirty="0" smtClean="0">
                <a:solidFill>
                  <a:srgbClr val="FF0000"/>
                </a:solidFill>
              </a:rPr>
              <a:t> جملة فعلية أو اسمية</a:t>
            </a:r>
            <a:r>
              <a:rPr lang="ar-SA" sz="3100" dirty="0" smtClean="0"/>
              <a:t>)، </a:t>
            </a:r>
            <a:r>
              <a:rPr lang="ar-SA" sz="3100" dirty="0" smtClean="0"/>
              <a:t>أو المثنى، أو الجمع، جِئِتَ قبلَهما بكلمة "ذّوا" رفعاً، و "ذَوَيْ" نصباً وجَراً، فتقولُ في تثنيةِ سيبَويهِ وتأبَّط شرًّا، وحَسنَينِ وعابدينَ، إذا كانت أعلاماً"ذَوا سِيبويهِ، وذَوا تأبَّطَ شرًّا، وذَوا حسنينِ، وذَوا عابدينَ"، أي صاحِبا هذا الإسم.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تثنية الجمع</a:t>
            </a:r>
            <a:endParaRPr lang="ar-SA" dirty="0"/>
          </a:p>
        </p:txBody>
      </p:sp>
      <p:sp>
        <p:nvSpPr>
          <p:cNvPr id="3" name="عنصر نائب للمحتوى 2"/>
          <p:cNvSpPr>
            <a:spLocks noGrp="1"/>
          </p:cNvSpPr>
          <p:nvPr>
            <p:ph idx="1"/>
          </p:nvPr>
        </p:nvSpPr>
        <p:spPr/>
        <p:txBody>
          <a:bodyPr/>
          <a:lstStyle/>
          <a:p>
            <a:pPr rtl="1"/>
            <a:r>
              <a:rPr lang="ar-SA" dirty="0" smtClean="0"/>
              <a:t>قد يُثنى الجمعُ على تأويل الجماعتين أو الفرقتين أو النَّوعين، وذلك كقولهم "إِبلانِ، وجِمالانِ، وغَنمانِ، ورِماحانِ، وبِلادانِ". ومن ذلك </a:t>
            </a:r>
            <a:r>
              <a:rPr lang="ar-SA" dirty="0" smtClean="0"/>
              <a:t>الحديثُ: </a:t>
            </a:r>
            <a:r>
              <a:rPr lang="ar-SA" dirty="0" smtClean="0"/>
              <a:t>"مَثلُ المنافِقِ كالشاةِ العائرةِ بينَ </a:t>
            </a:r>
            <a:r>
              <a:rPr lang="ar-SA" dirty="0" smtClean="0"/>
              <a:t>الغَنمَيْنِ“.</a:t>
            </a:r>
            <a:endParaRPr lang="ar-SA" dirty="0" smtClean="0"/>
          </a:p>
          <a:p>
            <a:pPr rtl="1"/>
            <a:r>
              <a:rPr lang="ar-SA" dirty="0" smtClean="0">
                <a:solidFill>
                  <a:srgbClr val="FF0000"/>
                </a:solidFill>
              </a:rPr>
              <a:t>الجمع مكان المثنى</a:t>
            </a:r>
          </a:p>
          <a:p>
            <a:pPr rtl="1"/>
            <a:r>
              <a:rPr lang="ar-SA" dirty="0" smtClean="0"/>
              <a:t>قد تجعلُ العربُ الجمعَ مكان المثنى، إذا كان الشيئانِ، كل واحدٍ منهما، متصلا بصاحبه، تقولُ "ما أحسنَ رُؤُوسَهما!" ومنه قولهُ (فقد صَغَتْ قُلوبُكما) والحقيقة أنه إذا كان في الجسم شيء واحد لا يتعدد، ولا ينفصل عنه، كالرأس؛ والقلب -وضممت إليه مثله جاز فيه ثلاثة أوجه:</a:t>
            </a: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sz="3000" dirty="0" smtClean="0"/>
              <a:t>أوَلها: الجمع: وهو الأكثر. نحو: ما أحسن رءوسكما. ومنه قوله تعالى:(إِنْ تَتُوبَا إِلَى اللَّهِ فَقَدْ صَغَتْ قُلُوبُكُمَا) . </a:t>
            </a:r>
          </a:p>
          <a:p>
            <a:pPr rtl="1"/>
            <a:r>
              <a:rPr lang="ar-SA" sz="3000" dirty="0" smtClean="0"/>
              <a:t>ثانيها: التثنية على الأصل وظاهر اللفظ؛ نحو: ما أحسنَ رأسَيْكما، وأطيبَ قلبيْكما.</a:t>
            </a:r>
          </a:p>
          <a:p>
            <a:pPr rtl="1"/>
            <a:r>
              <a:rPr lang="ar-SA" sz="3000" dirty="0" smtClean="0"/>
              <a:t>ثالثها: الإفراد؛ نحو؛ ما أحسنَ رأسكما، وأطيبَ قلبَكما.</a:t>
            </a:r>
          </a:p>
          <a:p>
            <a:pPr rtl="1"/>
            <a:r>
              <a:rPr lang="ar-SA" sz="3000" dirty="0" smtClean="0"/>
              <a:t>أما ما يكون في الجسد منه أكثر من واحد؛ كاليد، والرجل؛ فإنك إذا ضممته إلى مثله لم يكن فيه إلا التثنية؛ نحو: ما أكرمَ يديكما، وما أسرعَ رجليكما. أما قوله تعالى: (السَّارِقُ وَالسَّارِقَةُ فَاقْطَعُوا أَيْدِيَهُمَا) فإنه جمع؛ لأن المراد الأيمان: "جمع </a:t>
            </a:r>
            <a:r>
              <a:rPr lang="ar-SA" sz="3000" dirty="0" smtClean="0"/>
              <a:t>يمين“، </a:t>
            </a:r>
            <a:r>
              <a:rPr lang="ar-SA" sz="3000" dirty="0" smtClean="0"/>
              <a:t>أي: اليد اليمنى.</a:t>
            </a:r>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تثنية الصحيح الآخر وشبهه والمنقوص والمقصور</a:t>
            </a:r>
            <a:endParaRPr lang="ar-SA" dirty="0"/>
          </a:p>
        </p:txBody>
      </p:sp>
      <p:sp>
        <p:nvSpPr>
          <p:cNvPr id="3" name="عنصر نائب للمحتوى 2"/>
          <p:cNvSpPr>
            <a:spLocks noGrp="1"/>
          </p:cNvSpPr>
          <p:nvPr>
            <p:ph idx="1"/>
          </p:nvPr>
        </p:nvSpPr>
        <p:spPr>
          <a:xfrm>
            <a:off x="495300" y="1371600"/>
            <a:ext cx="8915400" cy="4876800"/>
          </a:xfrm>
        </p:spPr>
        <p:txBody>
          <a:bodyPr/>
          <a:lstStyle/>
          <a:p>
            <a:pPr rtl="1"/>
            <a:r>
              <a:rPr lang="ar-SA" sz="3000" dirty="0" smtClean="0"/>
              <a:t>إذا ثَنَّيتَ الاسم الصحيحَ الآخر، كرجلٍ وامرأةٍ وضَوْءٍ، أو شِبْهَ المنقوص كظَبيٍ ودَلو، أو المنقوص كالقاضي والدَّاعي ألحقت بآخره علامةَ التَّثنية بلا تغييرٍ فيه، فتقولُ "رجلانِ وامرأتانِ وضَوْءانِ وظَبْيانِ وداعيانِ".</a:t>
            </a:r>
          </a:p>
          <a:p>
            <a:pPr rtl="1"/>
            <a:r>
              <a:rPr lang="ar-SA" sz="3000" dirty="0" smtClean="0"/>
              <a:t>وإذا ثنَّيتَ اسماً مقصوراً،فإِن كان ثلاثيًّا قلبتَ ألفَهُ واواً، إن كان أصلُها الواوَ، وياءً إن كان أصلُها الياء، فتقولُ في تثنية عصا (عَصَوانِ)، وفي تثنية فتى (فَتيانِ).</a:t>
            </a:r>
          </a:p>
          <a:p>
            <a:pPr rtl="1"/>
            <a:r>
              <a:rPr lang="ar-SA" sz="3000" dirty="0" smtClean="0"/>
              <a:t>وقد يكونُ للألف أصلانِ، فيجوزُ فيها وجهانِ، وذلك كالرَّحى، فإنها يائيَّةٌ في لغة من قال "رَحيْتُ" وواويَّة في لغة من قال "رَحَوْتُ"، فيجوز أن يقال في تثنيتها "رَحيانِ ورَحَوانِ".</a:t>
            </a: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تثنية الممدود</a:t>
            </a:r>
            <a:endParaRPr lang="ar-SA" dirty="0"/>
          </a:p>
        </p:txBody>
      </p:sp>
      <p:sp>
        <p:nvSpPr>
          <p:cNvPr id="3" name="عنصر نائب للمحتوى 2"/>
          <p:cNvSpPr>
            <a:spLocks noGrp="1"/>
          </p:cNvSpPr>
          <p:nvPr>
            <p:ph idx="1"/>
          </p:nvPr>
        </p:nvSpPr>
        <p:spPr/>
        <p:txBody>
          <a:bodyPr/>
          <a:lstStyle/>
          <a:p>
            <a:pPr rtl="1"/>
            <a:r>
              <a:rPr lang="ar-SA" dirty="0" smtClean="0"/>
              <a:t>وإن كان مقصوراً فوق الثلاثيِّ، قلبتَ ألفَهُ ياء على كلِّ حالٍ، فتقولُ في تثنية حُبْلى ومُصطفىً ومُستشفىً "حُبْليَانِ ومُصطفَيانِ ومُستشفَيانِ".</a:t>
            </a:r>
          </a:p>
          <a:p>
            <a:pPr rtl="1"/>
            <a:r>
              <a:rPr lang="ar-SA" dirty="0" smtClean="0">
                <a:solidFill>
                  <a:srgbClr val="FF0000"/>
                </a:solidFill>
              </a:rPr>
              <a:t>تثنية الممدود</a:t>
            </a:r>
          </a:p>
          <a:p>
            <a:pPr rtl="1"/>
            <a:r>
              <a:rPr lang="ar-SA" dirty="0" smtClean="0"/>
              <a:t>إِذا ثنيتَ ممدوداً(الاسم المنتهي بألف بعدها همزة)، فإِن كانت همزتهُ أصلِيَّةً، تَبْقَ على حالها، فتقولُ في تثنية إنشاء وَوُضّاءٍ ”إنشاءان وَوُضَّاءانِ"</a:t>
            </a:r>
          </a:p>
          <a:p>
            <a:pPr rtl="1"/>
            <a:r>
              <a:rPr lang="ar-SA" dirty="0" smtClean="0"/>
              <a:t>وإِن كانت </a:t>
            </a:r>
            <a:r>
              <a:rPr lang="ar-SA" dirty="0" err="1" smtClean="0"/>
              <a:t>مَزيدةً</a:t>
            </a:r>
            <a:r>
              <a:rPr lang="ar-SA" dirty="0" smtClean="0"/>
              <a:t> للتأنيث، قُلبَتْ واواً، فتقولُ في تثنية حسناءَ وصحراء "</a:t>
            </a:r>
            <a:r>
              <a:rPr lang="ar-SA" dirty="0" smtClean="0"/>
              <a:t>حسناوانِ </a:t>
            </a:r>
            <a:r>
              <a:rPr lang="ar-SA" dirty="0" smtClean="0"/>
              <a:t>وصحراوانِ".</a:t>
            </a: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تثنية الممدود</a:t>
            </a:r>
            <a:endParaRPr lang="ar-SA" dirty="0"/>
          </a:p>
        </p:txBody>
      </p:sp>
      <p:sp>
        <p:nvSpPr>
          <p:cNvPr id="3" name="عنصر نائب للمحتوى 2"/>
          <p:cNvSpPr>
            <a:spLocks noGrp="1"/>
          </p:cNvSpPr>
          <p:nvPr>
            <p:ph idx="1"/>
          </p:nvPr>
        </p:nvSpPr>
        <p:spPr/>
        <p:txBody>
          <a:bodyPr/>
          <a:lstStyle/>
          <a:p>
            <a:pPr rtl="1"/>
            <a:r>
              <a:rPr lang="ar-SA" dirty="0" smtClean="0"/>
              <a:t>وإن كانت مُبدلةً من واوٍ أو ياءٍ أو كانت </a:t>
            </a:r>
            <a:r>
              <a:rPr lang="ar-SA" dirty="0" err="1" smtClean="0"/>
              <a:t>مزيدةً</a:t>
            </a:r>
            <a:r>
              <a:rPr lang="ar-SA" dirty="0" smtClean="0"/>
              <a:t> للإلحاقِ، جاز فيها الوجهانِ بقاؤها على حالها، وانقلابُها واواً، فتقولُ في المُبدَلة "كساوانِ وكِساءانِ، بناوان بناءان” الأصل (كسا يكسو كساو فإبدلت الواو همزة، وبنى يبني بناي فأبدلت الياء همزة.</a:t>
            </a:r>
          </a:p>
          <a:p>
            <a:pPr rtl="1"/>
            <a:r>
              <a:rPr lang="ar-SA" dirty="0" smtClean="0"/>
              <a:t> وتقولُ في </a:t>
            </a:r>
            <a:r>
              <a:rPr lang="ar-SA" dirty="0" err="1" smtClean="0"/>
              <a:t>المزيدة</a:t>
            </a:r>
            <a:r>
              <a:rPr lang="ar-SA" dirty="0" smtClean="0"/>
              <a:t> للإلحاق "عِلباوانِ وعِلباءانِ، وقُوباوانِ وقُوباءانِ، وحِرباوان وحِرباءانِ". وتصحيحُ الهمزةِ (أي تركُها على حالها) في المُبدَلةِ من واوٍ أو ياءٍ أولى. وقلبُها واواً في </a:t>
            </a:r>
            <a:r>
              <a:rPr lang="ar-SA" dirty="0" err="1" smtClean="0"/>
              <a:t>المزيدة</a:t>
            </a:r>
            <a:r>
              <a:rPr lang="ar-SA" dirty="0" smtClean="0"/>
              <a:t> للإلحاق أحسنُ.</a:t>
            </a:r>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جمع المذكر السالم</a:t>
            </a:r>
            <a:endParaRPr lang="ar-SA" dirty="0"/>
          </a:p>
        </p:txBody>
      </p:sp>
      <p:sp>
        <p:nvSpPr>
          <p:cNvPr id="3" name="عنصر نائب للمحتوى 2"/>
          <p:cNvSpPr>
            <a:spLocks noGrp="1"/>
          </p:cNvSpPr>
          <p:nvPr>
            <p:ph idx="1"/>
          </p:nvPr>
        </p:nvSpPr>
        <p:spPr>
          <a:xfrm>
            <a:off x="495300" y="1371600"/>
            <a:ext cx="8915400" cy="4800600"/>
          </a:xfrm>
        </p:spPr>
        <p:txBody>
          <a:bodyPr/>
          <a:lstStyle/>
          <a:p>
            <a:pPr rtl="1"/>
            <a:r>
              <a:rPr lang="ar-SA" sz="2700" dirty="0" smtClean="0"/>
              <a:t>الجمع هو ما دل على أكثر من اثنين وهو نوعان: جمع تصحيح (الجمع السالم) وجمع تكسير، والجمع السالم هو ما سلم مفرده من التغيير عند الجمع، وهو نوعان: جمع مذكر سالم وجمع مؤنث سالم.</a:t>
            </a:r>
          </a:p>
          <a:p>
            <a:pPr rtl="1"/>
            <a:r>
              <a:rPr lang="ar-SA" sz="2700" dirty="0" smtClean="0"/>
              <a:t>فجمعُ </a:t>
            </a:r>
            <a:r>
              <a:rPr lang="ar-SA" sz="2700" dirty="0" smtClean="0"/>
              <a:t>المذكرِ السالمُ </a:t>
            </a:r>
            <a:r>
              <a:rPr lang="ar-SA" sz="2700" dirty="0" err="1" smtClean="0"/>
              <a:t>هوما</a:t>
            </a:r>
            <a:r>
              <a:rPr lang="ar-SA" sz="2700" dirty="0" smtClean="0"/>
              <a:t> دل على أكثر من اثنين بزيادةٍ </a:t>
            </a:r>
            <a:r>
              <a:rPr lang="ar-SA" sz="2700" dirty="0" smtClean="0"/>
              <a:t>واوٍ </a:t>
            </a:r>
            <a:r>
              <a:rPr lang="ar-SA" sz="2700" dirty="0" smtClean="0"/>
              <a:t>ونونٍ على مفرده في </a:t>
            </a:r>
            <a:r>
              <a:rPr lang="ar-SA" sz="2700" dirty="0" smtClean="0"/>
              <a:t>حالة الرفع، مثلُ </a:t>
            </a:r>
            <a:r>
              <a:rPr lang="ar-SA" sz="2700" dirty="0" smtClean="0"/>
              <a:t>(قد </a:t>
            </a:r>
            <a:r>
              <a:rPr lang="ar-SA" sz="2700" dirty="0" smtClean="0"/>
              <a:t>أفلحَ </a:t>
            </a:r>
            <a:r>
              <a:rPr lang="ar-SA" sz="2700" dirty="0" smtClean="0"/>
              <a:t>المؤمنونَ)، </a:t>
            </a:r>
            <a:r>
              <a:rPr lang="ar-SA" sz="2700" dirty="0" smtClean="0"/>
              <a:t>وياءٍ ونونٍ في حالتي النصبِ والجرّ، مثلُ "أكرِمَ المجتهدينَ، وأحسنْ إلى </a:t>
            </a:r>
            <a:r>
              <a:rPr lang="ar-SA" sz="2700" dirty="0" smtClean="0"/>
              <a:t>العاملينَ”.</a:t>
            </a:r>
          </a:p>
          <a:p>
            <a:pPr rtl="1"/>
            <a:r>
              <a:rPr lang="ar-SA" sz="2700" dirty="0" smtClean="0"/>
              <a:t>وتكون نونه مبنية على الفتح دائماً. وتحذف عند الإضافة فتقول: هؤلاء مدرسو اللغة، ورأيت مدرسي اللغة.</a:t>
            </a:r>
          </a:p>
          <a:p>
            <a:pPr rtl="1"/>
            <a:r>
              <a:rPr lang="ar-SA" sz="2700" dirty="0" smtClean="0"/>
              <a:t>ويجب الانتباه إلى أن بعض الجموع قد تشبه جمع المذكر السالم في شكلها وهي جمع تكسير مثل كلمة الشياطين والبساتين فهذه جموع تكسير لأن النون أصلية في المفرد(شيطان وبستان)</a:t>
            </a:r>
            <a:endParaRPr lang="ar-SA" sz="27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شروط جمع المذكر </a:t>
            </a:r>
            <a:r>
              <a:rPr lang="ar-SA" dirty="0" smtClean="0"/>
              <a:t>السالم</a:t>
            </a:r>
            <a:endParaRPr lang="ar-SA" dirty="0"/>
          </a:p>
        </p:txBody>
      </p:sp>
      <p:sp>
        <p:nvSpPr>
          <p:cNvPr id="3" name="عنصر نائب للمحتوى 2"/>
          <p:cNvSpPr>
            <a:spLocks noGrp="1"/>
          </p:cNvSpPr>
          <p:nvPr>
            <p:ph idx="1"/>
          </p:nvPr>
        </p:nvSpPr>
        <p:spPr/>
        <p:txBody>
          <a:bodyPr/>
          <a:lstStyle/>
          <a:p>
            <a:pPr rtl="1"/>
            <a:r>
              <a:rPr lang="ar-SA" dirty="0" smtClean="0"/>
              <a:t>لا </a:t>
            </a:r>
            <a:r>
              <a:rPr lang="ar-SA" dirty="0" smtClean="0"/>
              <a:t>يُجمعُ هذا الجمعَ إلا </a:t>
            </a:r>
            <a:r>
              <a:rPr lang="ar-SA" dirty="0" smtClean="0"/>
              <a:t>شيئان:</a:t>
            </a:r>
            <a:endParaRPr lang="ar-SA" dirty="0" smtClean="0"/>
          </a:p>
          <a:p>
            <a:pPr rtl="1"/>
            <a:r>
              <a:rPr lang="ar-SA" dirty="0" smtClean="0"/>
              <a:t>الأولُ </a:t>
            </a:r>
            <a:r>
              <a:rPr lang="ar-SA" dirty="0" smtClean="0">
                <a:solidFill>
                  <a:srgbClr val="FF0000"/>
                </a:solidFill>
              </a:rPr>
              <a:t>العَلَمُ</a:t>
            </a:r>
            <a:r>
              <a:rPr lang="ar-SA" dirty="0" smtClean="0"/>
              <a:t> </a:t>
            </a:r>
            <a:r>
              <a:rPr lang="ar-SA" dirty="0" smtClean="0">
                <a:solidFill>
                  <a:srgbClr val="FF0000"/>
                </a:solidFill>
              </a:rPr>
              <a:t>لمذكّرٍ</a:t>
            </a:r>
            <a:r>
              <a:rPr lang="ar-SA" dirty="0" smtClean="0"/>
              <a:t> </a:t>
            </a:r>
            <a:r>
              <a:rPr lang="ar-SA" dirty="0" smtClean="0">
                <a:solidFill>
                  <a:srgbClr val="FF0000"/>
                </a:solidFill>
              </a:rPr>
              <a:t>عاقلٍ</a:t>
            </a:r>
            <a:r>
              <a:rPr lang="ar-SA" dirty="0" smtClean="0"/>
              <a:t>، بشرطٍ خُلُوه من </a:t>
            </a:r>
            <a:r>
              <a:rPr lang="ar-SA" dirty="0" smtClean="0"/>
              <a:t>تاء التأنيث ومن </a:t>
            </a:r>
            <a:r>
              <a:rPr lang="ar-SA" dirty="0" smtClean="0"/>
              <a:t>التركيب، مثلُ "أحمدَ وسعيدٍ </a:t>
            </a:r>
            <a:r>
              <a:rPr lang="ar-SA" dirty="0" smtClean="0"/>
              <a:t>وخالد” فجمعها(أحمدون وسعيدون وخالدون)</a:t>
            </a:r>
            <a:endParaRPr lang="ar-SA" dirty="0" smtClean="0"/>
          </a:p>
          <a:p>
            <a:pPr rtl="1"/>
            <a:r>
              <a:rPr lang="ar-SA" dirty="0" smtClean="0"/>
              <a:t>الثاني </a:t>
            </a:r>
            <a:r>
              <a:rPr lang="ar-SA" dirty="0" smtClean="0">
                <a:solidFill>
                  <a:srgbClr val="FF0000"/>
                </a:solidFill>
              </a:rPr>
              <a:t>الصفةُ لمذكّرٍ عاقلٍ</a:t>
            </a:r>
            <a:r>
              <a:rPr lang="ar-SA" dirty="0" smtClean="0"/>
              <a:t>، </a:t>
            </a:r>
            <a:r>
              <a:rPr lang="ar-SA" dirty="0" smtClean="0"/>
              <a:t>ويشترط فيها </a:t>
            </a:r>
            <a:r>
              <a:rPr lang="ar-SA" u="sng" dirty="0" smtClean="0">
                <a:solidFill>
                  <a:srgbClr val="FF0000"/>
                </a:solidFill>
              </a:rPr>
              <a:t>أحد</a:t>
            </a:r>
            <a:r>
              <a:rPr lang="ar-SA" dirty="0" smtClean="0"/>
              <a:t> شرطين: الأول، أن </a:t>
            </a:r>
            <a:r>
              <a:rPr lang="ar-SA" dirty="0" smtClean="0"/>
              <a:t>تكونَ خاليةً من </a:t>
            </a:r>
            <a:r>
              <a:rPr lang="ar-SA" dirty="0" smtClean="0"/>
              <a:t>التاء وتصلح لدُخولها</a:t>
            </a:r>
            <a:r>
              <a:rPr lang="ar-SA" dirty="0" smtClean="0"/>
              <a:t>، </a:t>
            </a:r>
            <a:r>
              <a:rPr lang="ar-SA" dirty="0" smtClean="0"/>
              <a:t>مثل (عالِم) فهي خالية من التاء وتصلح لدخولها فتقول:(عالمة) فإن كان فيها التاء لا تجمع مثل: علّامة ونسّابة، وإن كانت غير صالحة لدخول التاء مثل أحمر وأعمش فلا تجمع هذا الجمع.لأنه لا يقال: أحمرة وأعمشة.</a:t>
            </a:r>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شروط  ما يجمع جمع المذكر السالم</a:t>
            </a:r>
            <a:endParaRPr lang="ar-SA" dirty="0"/>
          </a:p>
        </p:txBody>
      </p:sp>
      <p:sp>
        <p:nvSpPr>
          <p:cNvPr id="3" name="عنصر نائب للمحتوى 2"/>
          <p:cNvSpPr>
            <a:spLocks noGrp="1"/>
          </p:cNvSpPr>
          <p:nvPr>
            <p:ph idx="1"/>
          </p:nvPr>
        </p:nvSpPr>
        <p:spPr>
          <a:xfrm>
            <a:off x="495300" y="1371600"/>
            <a:ext cx="8915400" cy="4953000"/>
          </a:xfrm>
        </p:spPr>
        <p:txBody>
          <a:bodyPr/>
          <a:lstStyle/>
          <a:p>
            <a:pPr rtl="1"/>
            <a:r>
              <a:rPr lang="ar-SA" sz="3000" dirty="0" smtClean="0"/>
              <a:t>الثاني، أن تكون دالة </a:t>
            </a:r>
            <a:r>
              <a:rPr lang="ar-SA" sz="3000" dirty="0" smtClean="0"/>
              <a:t>على التفضيل، مثلُ </a:t>
            </a:r>
            <a:r>
              <a:rPr lang="ar-SA" sz="3000" dirty="0" smtClean="0"/>
              <a:t>”أفضلَ وأجمل” فجمعها (أفضلون وأجملون)</a:t>
            </a:r>
            <a:endParaRPr lang="ar-SA" sz="3000" dirty="0" smtClean="0"/>
          </a:p>
          <a:p>
            <a:pPr rtl="1"/>
            <a:r>
              <a:rPr lang="ar-SA" sz="3000" dirty="0" smtClean="0"/>
              <a:t>وبمعنى آخر نقول إن الصفة </a:t>
            </a:r>
            <a:r>
              <a:rPr lang="ar-SA" sz="3000" dirty="0" smtClean="0"/>
              <a:t>لا تجمع هذا الجمع إلا بشرط أن تخلو من تاء التأنيث فان خلت منها يشترط فيها أحد أمرين إما أن </a:t>
            </a:r>
            <a:r>
              <a:rPr lang="ar-SA" sz="3000" dirty="0" smtClean="0"/>
              <a:t>تقبل </a:t>
            </a:r>
            <a:r>
              <a:rPr lang="ar-SA" sz="3000" dirty="0" smtClean="0"/>
              <a:t>التاء وإما أن تكون اسم تفضيل. فان لم تقبلها ولم تكن دالة على التفضيل، لا تجمع هذا الجمع "</a:t>
            </a:r>
            <a:r>
              <a:rPr lang="ar-SA" sz="3000" dirty="0" smtClean="0"/>
              <a:t>كأحمر </a:t>
            </a:r>
            <a:r>
              <a:rPr lang="ar-SA" sz="3000" dirty="0" smtClean="0"/>
              <a:t>وصبور وقتيل</a:t>
            </a:r>
            <a:r>
              <a:rPr lang="ar-SA" sz="3000" dirty="0" smtClean="0"/>
              <a:t>".</a:t>
            </a:r>
            <a:endParaRPr lang="ar-SA" sz="3000" dirty="0" smtClean="0"/>
          </a:p>
          <a:p>
            <a:pPr rtl="1"/>
            <a:r>
              <a:rPr lang="ar-SA" sz="3000" dirty="0" smtClean="0"/>
              <a:t>وكلُّ ما كان من باب "أفعَل فَعْلاء"، مثلُ أحمَر وحَمْراءَ، أو من باب "فعْلان فَعْلى"، مثلُ "سَكرانَ وسَكرى"، أو كان مِمّا يَستوي فيه المذكرُ والمؤنثُ، مثلُ "غَيورٍ وجَريحٍ"، فهو غيرصالح لقَبولِ </a:t>
            </a:r>
            <a:r>
              <a:rPr lang="ar-SA" sz="3000" dirty="0" smtClean="0"/>
              <a:t>التاءِ، لذا لا يجمع هذا الجمع.</a:t>
            </a:r>
            <a:endParaRPr lang="ar-SA" sz="3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الملحق بجمع المذكر السالم</a:t>
            </a:r>
            <a:endParaRPr lang="ar-SA" dirty="0"/>
          </a:p>
        </p:txBody>
      </p:sp>
      <p:sp>
        <p:nvSpPr>
          <p:cNvPr id="3" name="عنصر نائب للمحتوى 2"/>
          <p:cNvSpPr>
            <a:spLocks noGrp="1"/>
          </p:cNvSpPr>
          <p:nvPr>
            <p:ph idx="1"/>
          </p:nvPr>
        </p:nvSpPr>
        <p:spPr/>
        <p:txBody>
          <a:bodyPr/>
          <a:lstStyle/>
          <a:p>
            <a:pPr rtl="1"/>
            <a:r>
              <a:rPr lang="ar-SA" sz="2800" dirty="0" smtClean="0"/>
              <a:t>فلا </a:t>
            </a:r>
            <a:r>
              <a:rPr lang="ar-SA" sz="2800" dirty="0" smtClean="0"/>
              <a:t>يُجمعُ هذا الجمعَ، مثلُ </a:t>
            </a:r>
            <a:r>
              <a:rPr lang="ar-SA" sz="2800" dirty="0" smtClean="0">
                <a:solidFill>
                  <a:srgbClr val="FF0000"/>
                </a:solidFill>
              </a:rPr>
              <a:t>زينبَ</a:t>
            </a:r>
            <a:r>
              <a:rPr lang="ar-SA" sz="2800" dirty="0" smtClean="0"/>
              <a:t> لأنها علم لمؤنث، ولا </a:t>
            </a:r>
            <a:r>
              <a:rPr lang="ar-SA" sz="2800" dirty="0" err="1" smtClean="0">
                <a:solidFill>
                  <a:srgbClr val="FF0000"/>
                </a:solidFill>
              </a:rPr>
              <a:t>داحِسٍ</a:t>
            </a:r>
            <a:r>
              <a:rPr lang="ar-SA" sz="2800" dirty="0" smtClean="0"/>
              <a:t> </a:t>
            </a:r>
            <a:r>
              <a:rPr lang="ar-SA" sz="2800" dirty="0" smtClean="0"/>
              <a:t>(علم فرَس) </a:t>
            </a:r>
            <a:r>
              <a:rPr lang="ar-SA" sz="2800" dirty="0" smtClean="0"/>
              <a:t>لأنها لغير العاقل، ولا </a:t>
            </a:r>
            <a:r>
              <a:rPr lang="ar-SA" sz="2800" dirty="0" smtClean="0">
                <a:solidFill>
                  <a:srgbClr val="FF0000"/>
                </a:solidFill>
              </a:rPr>
              <a:t>حَمزة</a:t>
            </a:r>
            <a:r>
              <a:rPr lang="ar-SA" sz="2800" dirty="0" smtClean="0"/>
              <a:t> لوجود تاء التأنيث، ولا </a:t>
            </a:r>
            <a:r>
              <a:rPr lang="ar-SA" sz="2800" dirty="0" smtClean="0">
                <a:solidFill>
                  <a:srgbClr val="FF0000"/>
                </a:solidFill>
              </a:rPr>
              <a:t>سيبويه</a:t>
            </a:r>
            <a:r>
              <a:rPr lang="ar-SA" sz="2800" dirty="0" smtClean="0"/>
              <a:t> لوجود التركيب، </a:t>
            </a:r>
            <a:r>
              <a:rPr lang="ar-SA" sz="2800" dirty="0" smtClean="0"/>
              <a:t>ولا مثلُ (</a:t>
            </a:r>
            <a:r>
              <a:rPr lang="ar-SA" sz="2800" dirty="0" smtClean="0">
                <a:solidFill>
                  <a:srgbClr val="FF0000"/>
                </a:solidFill>
              </a:rPr>
              <a:t>مُرضعٍ</a:t>
            </a:r>
            <a:r>
              <a:rPr lang="ar-SA" sz="2800" dirty="0" smtClean="0"/>
              <a:t> </a:t>
            </a:r>
            <a:r>
              <a:rPr lang="ar-SA" sz="2800" dirty="0" smtClean="0">
                <a:solidFill>
                  <a:srgbClr val="FF0000"/>
                </a:solidFill>
              </a:rPr>
              <a:t>وحامل</a:t>
            </a:r>
            <a:r>
              <a:rPr lang="ar-SA" sz="2800" dirty="0" smtClean="0"/>
              <a:t> </a:t>
            </a:r>
            <a:r>
              <a:rPr lang="ar-SA" sz="2800" dirty="0" smtClean="0">
                <a:solidFill>
                  <a:srgbClr val="FF0000"/>
                </a:solidFill>
              </a:rPr>
              <a:t>وطالق)</a:t>
            </a:r>
            <a:r>
              <a:rPr lang="ar-SA" sz="2800" dirty="0" smtClean="0"/>
              <a:t>، لأنها لا تقبل تاء التأنيث </a:t>
            </a:r>
            <a:r>
              <a:rPr lang="ar-SA" sz="2800" dirty="0" smtClean="0">
                <a:solidFill>
                  <a:srgbClr val="FF0000"/>
                </a:solidFill>
              </a:rPr>
              <a:t>والسبب</a:t>
            </a:r>
            <a:r>
              <a:rPr lang="ar-SA" sz="2800" dirty="0" smtClean="0"/>
              <a:t> في عدم قبولها التاء أنها أوصاف خاصة بالمؤنث فلا حاجة لتاء التأنيث.</a:t>
            </a:r>
          </a:p>
          <a:p>
            <a:pPr rtl="1"/>
            <a:r>
              <a:rPr lang="ar-SA" sz="2800" dirty="0" smtClean="0">
                <a:solidFill>
                  <a:srgbClr val="FF0000"/>
                </a:solidFill>
              </a:rPr>
              <a:t>الملحق </a:t>
            </a:r>
            <a:r>
              <a:rPr lang="ar-SA" sz="2800" dirty="0" smtClean="0">
                <a:solidFill>
                  <a:srgbClr val="FF0000"/>
                </a:solidFill>
              </a:rPr>
              <a:t>بجمع المذكر </a:t>
            </a:r>
            <a:r>
              <a:rPr lang="ar-SA" sz="2800" dirty="0" smtClean="0">
                <a:solidFill>
                  <a:srgbClr val="FF0000"/>
                </a:solidFill>
              </a:rPr>
              <a:t>السالم (</a:t>
            </a:r>
            <a:r>
              <a:rPr lang="ar-SA" sz="2400" dirty="0" smtClean="0">
                <a:solidFill>
                  <a:srgbClr val="FF0000"/>
                </a:solidFill>
              </a:rPr>
              <a:t>موضوع يهم علم النحو</a:t>
            </a:r>
            <a:r>
              <a:rPr lang="ar-SA" sz="2800" dirty="0" smtClean="0">
                <a:solidFill>
                  <a:srgbClr val="FF0000"/>
                </a:solidFill>
              </a:rPr>
              <a:t>)</a:t>
            </a:r>
            <a:endParaRPr lang="ar-SA" sz="2800" dirty="0" smtClean="0">
              <a:solidFill>
                <a:srgbClr val="FF0000"/>
              </a:solidFill>
            </a:endParaRPr>
          </a:p>
          <a:p>
            <a:pPr rtl="1"/>
            <a:r>
              <a:rPr lang="ar-SA" sz="2800" dirty="0" smtClean="0"/>
              <a:t>يُلحق بجمع المذكر السالم في إِعرابه، ما وَرَد عن العرب مجموعاً هذا الجمع، غير مستوف للشروط. وذلك مثلُ "أُولي وأهلينَ وعالَمينَ ووابِلينَ وأرضين وبَنينَ وعِشْرين إلى التسعين"، ومثلُ سِنين وعِضين وعِزين وثُبين ومِئين وكُرين وظُبين" ونحوهما. ومُفردُها "سَنةُ وعِضةً وعِزةٌ وثِبةٌ ومِئةٌ وكُرَة </a:t>
            </a:r>
            <a:r>
              <a:rPr lang="ar-SA" sz="2800" dirty="0" smtClean="0"/>
              <a:t>وظبة.</a:t>
            </a:r>
            <a:r>
              <a:rPr lang="ar-SA" dirty="0" smtClean="0"/>
              <a:t> </a:t>
            </a:r>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كيفية جمع الاسم</a:t>
            </a:r>
            <a:endParaRPr lang="ar-SA" dirty="0"/>
          </a:p>
        </p:txBody>
      </p:sp>
      <p:sp>
        <p:nvSpPr>
          <p:cNvPr id="3" name="عنصر نائب للمحتوى 2"/>
          <p:cNvSpPr>
            <a:spLocks noGrp="1"/>
          </p:cNvSpPr>
          <p:nvPr>
            <p:ph idx="1"/>
          </p:nvPr>
        </p:nvSpPr>
        <p:spPr/>
        <p:txBody>
          <a:bodyPr/>
          <a:lstStyle/>
          <a:p>
            <a:pPr rtl="1"/>
            <a:r>
              <a:rPr lang="ar-SA" dirty="0" smtClean="0"/>
              <a:t>قال تعالى </a:t>
            </a:r>
            <a:r>
              <a:rPr lang="ar-SA" dirty="0" smtClean="0"/>
              <a:t>(كم </a:t>
            </a:r>
            <a:r>
              <a:rPr lang="ar-SA" dirty="0" smtClean="0"/>
              <a:t>لبِثتْم في الأرضِ عَدَد </a:t>
            </a:r>
            <a:r>
              <a:rPr lang="ar-SA" dirty="0" smtClean="0"/>
              <a:t>سنينَ</a:t>
            </a:r>
            <a:r>
              <a:rPr lang="ar-SA" dirty="0" smtClean="0"/>
              <a:t>)</a:t>
            </a:r>
            <a:r>
              <a:rPr lang="ar-SA" dirty="0" smtClean="0"/>
              <a:t> </a:t>
            </a:r>
            <a:r>
              <a:rPr lang="ar-SA" dirty="0" smtClean="0"/>
              <a:t>وقال </a:t>
            </a:r>
            <a:r>
              <a:rPr lang="ar-SA" dirty="0" smtClean="0"/>
              <a:t>(الذينَ </a:t>
            </a:r>
            <a:r>
              <a:rPr lang="ar-SA" dirty="0" smtClean="0"/>
              <a:t>جعلوا القُرآنَ </a:t>
            </a:r>
            <a:r>
              <a:rPr lang="ar-SA" dirty="0" smtClean="0"/>
              <a:t>عِضينَ)، </a:t>
            </a:r>
            <a:r>
              <a:rPr lang="ar-SA" dirty="0" smtClean="0"/>
              <a:t>وقال جلَّ شأنه </a:t>
            </a:r>
            <a:r>
              <a:rPr lang="ar-SA" dirty="0" smtClean="0"/>
              <a:t>(عن </a:t>
            </a:r>
            <a:r>
              <a:rPr lang="ar-SA" dirty="0" smtClean="0"/>
              <a:t>اليَمين وعن الشمالِ </a:t>
            </a:r>
            <a:r>
              <a:rPr lang="ar-SA" dirty="0" smtClean="0"/>
              <a:t>عزينَ).</a:t>
            </a:r>
            <a:endParaRPr lang="ar-SA" dirty="0" smtClean="0"/>
          </a:p>
          <a:p>
            <a:pPr rtl="1"/>
            <a:r>
              <a:rPr lang="ar-SA" dirty="0" smtClean="0"/>
              <a:t>ويُلحقُ </a:t>
            </a:r>
            <a:r>
              <a:rPr lang="ar-SA" dirty="0" smtClean="0"/>
              <a:t>بهذا الجمع أيضاً ما سُميَ به من الأسماء المجموعة جمعَ المذكرِ السالمَ مثلُ "</a:t>
            </a:r>
            <a:r>
              <a:rPr lang="ar-SA" dirty="0" smtClean="0"/>
              <a:t>عِلّيينَ قال </a:t>
            </a:r>
            <a:r>
              <a:rPr lang="ar-SA" dirty="0" smtClean="0"/>
              <a:t>تعالى {إن كتاب الأبرار لفي </a:t>
            </a:r>
            <a:r>
              <a:rPr lang="ar-SA" dirty="0" smtClean="0"/>
              <a:t>عِلِّيِّينَ</a:t>
            </a:r>
            <a:r>
              <a:rPr lang="ar-SA" dirty="0" smtClean="0"/>
              <a:t>)</a:t>
            </a:r>
          </a:p>
          <a:p>
            <a:pPr rtl="1"/>
            <a:r>
              <a:rPr lang="ar-SA" dirty="0" smtClean="0">
                <a:solidFill>
                  <a:srgbClr val="FF0000"/>
                </a:solidFill>
              </a:rPr>
              <a:t>جمع الصحيح الآخر وشبهه</a:t>
            </a:r>
          </a:p>
          <a:p>
            <a:pPr rtl="1"/>
            <a:r>
              <a:rPr lang="ar-SA" dirty="0" smtClean="0"/>
              <a:t>إن كان المرادُ </a:t>
            </a:r>
            <a:r>
              <a:rPr lang="ar-SA" dirty="0" smtClean="0"/>
              <a:t>جمع الاسم السالم </a:t>
            </a:r>
            <a:r>
              <a:rPr lang="ar-SA" dirty="0" smtClean="0"/>
              <a:t>صحيحَ الآخر، أو </a:t>
            </a:r>
            <a:r>
              <a:rPr lang="ar-SA" dirty="0" smtClean="0"/>
              <a:t>شبههُ(</a:t>
            </a:r>
            <a:r>
              <a:rPr lang="ar-SA" sz="2400" dirty="0" smtClean="0"/>
              <a:t>الذي آخره حرف علة قبله حرف ساكن)</a:t>
            </a:r>
            <a:r>
              <a:rPr lang="ar-SA" dirty="0" smtClean="0"/>
              <a:t> جمعَ المذكر، </a:t>
            </a:r>
            <a:r>
              <a:rPr lang="ar-SA" dirty="0" smtClean="0"/>
              <a:t>زِيدتْ فيه الواوُ والنونُ أو الياءُ والنونُ بلا تغييرٍ فيه، فيقالُ في جمعِ كاتبٍ "كاتبونَ وكاتبينَ"، وفي جمعِ ظَبيٍ، علماً لرجلٍ "ظبْيونَ وظَبْيينَ</a:t>
            </a:r>
            <a:r>
              <a:rPr lang="ar-SA" dirty="0" smtClean="0"/>
              <a:t>".</a:t>
            </a:r>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جمع </a:t>
            </a:r>
            <a:r>
              <a:rPr lang="ar-SA" dirty="0" err="1" smtClean="0"/>
              <a:t>المدود</a:t>
            </a:r>
            <a:endParaRPr lang="ar-SA" dirty="0"/>
          </a:p>
        </p:txBody>
      </p:sp>
      <p:sp>
        <p:nvSpPr>
          <p:cNvPr id="3" name="عنصر نائب للمحتوى 2"/>
          <p:cNvSpPr>
            <a:spLocks noGrp="1"/>
          </p:cNvSpPr>
          <p:nvPr>
            <p:ph idx="1"/>
          </p:nvPr>
        </p:nvSpPr>
        <p:spPr/>
        <p:txBody>
          <a:bodyPr/>
          <a:lstStyle/>
          <a:p>
            <a:pPr rtl="1"/>
            <a:r>
              <a:rPr lang="ar-SA" dirty="0" smtClean="0"/>
              <a:t>إن </a:t>
            </a:r>
            <a:r>
              <a:rPr lang="ar-SA" dirty="0" smtClean="0"/>
              <a:t>جمعتَ الممدودَ هذا الجمع، فهمزتُه تُعطى حُكمَها في التثنية.</a:t>
            </a:r>
          </a:p>
          <a:p>
            <a:pPr rtl="1"/>
            <a:r>
              <a:rPr lang="ar-SA" dirty="0" smtClean="0"/>
              <a:t>(أي إن كانت همزته </a:t>
            </a:r>
            <a:r>
              <a:rPr lang="ar-SA" dirty="0" smtClean="0"/>
              <a:t>للتأنيث </a:t>
            </a:r>
            <a:r>
              <a:rPr lang="ar-SA" dirty="0" smtClean="0"/>
              <a:t>وجب قلبها واواً، فتقول في جمع "ورقاء" علماً لمذكر عاقل "ورقاوون</a:t>
            </a:r>
            <a:r>
              <a:rPr lang="ar-SA" dirty="0" smtClean="0"/>
              <a:t>". </a:t>
            </a:r>
            <a:r>
              <a:rPr lang="ar-SA" dirty="0" smtClean="0"/>
              <a:t>وإن كانت أصلية تبق على حالها، فتقول في جمع </a:t>
            </a:r>
            <a:r>
              <a:rPr lang="ar-SA" dirty="0" smtClean="0"/>
              <a:t>وُضّاء وقُرّاء </a:t>
            </a:r>
            <a:r>
              <a:rPr lang="ar-SA" dirty="0" smtClean="0"/>
              <a:t>"وضاؤون وقراؤون". وإن كانت مبدلة من واو أو ياء، </a:t>
            </a:r>
            <a:r>
              <a:rPr lang="ar-SA" dirty="0" err="1" smtClean="0"/>
              <a:t>ومزيدة</a:t>
            </a:r>
            <a:r>
              <a:rPr lang="ar-SA" dirty="0" smtClean="0"/>
              <a:t> </a:t>
            </a:r>
            <a:r>
              <a:rPr lang="ar-SA" dirty="0" smtClean="0"/>
              <a:t>للإلحاق </a:t>
            </a:r>
            <a:r>
              <a:rPr lang="ar-SA" dirty="0" smtClean="0"/>
              <a:t>جاز فيها الوجهان إبقاؤها على حالها وقلبها واواً، فتقول في جمع "رجاء وغطاء وعلباء"، أعلاماً لمذكر عاقل "رجاؤون ورجاوون، وغطاؤون وغطاوون، وعلباؤون وعلباوون".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جمع </a:t>
            </a:r>
            <a:r>
              <a:rPr lang="ar-SA" dirty="0" smtClean="0"/>
              <a:t>القصور</a:t>
            </a:r>
            <a:endParaRPr lang="ar-SA" dirty="0"/>
          </a:p>
        </p:txBody>
      </p:sp>
      <p:sp>
        <p:nvSpPr>
          <p:cNvPr id="3" name="عنصر نائب للمحتوى 2"/>
          <p:cNvSpPr>
            <a:spLocks noGrp="1"/>
          </p:cNvSpPr>
          <p:nvPr>
            <p:ph idx="1"/>
          </p:nvPr>
        </p:nvSpPr>
        <p:spPr/>
        <p:txBody>
          <a:bodyPr/>
          <a:lstStyle/>
          <a:p>
            <a:pPr rtl="1"/>
            <a:r>
              <a:rPr lang="ar-SA" sz="2900" dirty="0" smtClean="0"/>
              <a:t>إن </a:t>
            </a:r>
            <a:r>
              <a:rPr lang="ar-SA" sz="2900" dirty="0" smtClean="0"/>
              <a:t>جُمع المقصورُ هذا الجمعَ، تحذَفْ ألفُه وتَبقَ الفتحةُ، بعدَ حذفها، دلالةً عليها، فتقولُ في جمع مصطفى "مصطفَوْن"، ومنه قولُه تعالى </a:t>
            </a:r>
            <a:r>
              <a:rPr lang="ar-SA" sz="2900" dirty="0" smtClean="0"/>
              <a:t>(وأنتمُ الأعلَونَ)، </a:t>
            </a:r>
            <a:r>
              <a:rPr lang="ar-SA" sz="2900" dirty="0" smtClean="0"/>
              <a:t>وقولهُ </a:t>
            </a:r>
            <a:r>
              <a:rPr lang="ar-SA" sz="2900" dirty="0" smtClean="0"/>
              <a:t>(وإِنهم </a:t>
            </a:r>
            <a:r>
              <a:rPr lang="ar-SA" sz="2900" dirty="0" smtClean="0"/>
              <a:t>عندَنا لَمِنَ المُصطفَيْنَ </a:t>
            </a:r>
            <a:r>
              <a:rPr lang="ar-SA" sz="2900" dirty="0" smtClean="0"/>
              <a:t>الأخيارِ)، </a:t>
            </a:r>
            <a:r>
              <a:rPr lang="ar-SA" sz="2900" dirty="0" smtClean="0"/>
              <a:t>وتقولُ في جمعِ رِضاً، علماً لمذكر عاقل "</a:t>
            </a:r>
            <a:r>
              <a:rPr lang="ar-SA" sz="2900" dirty="0" smtClean="0"/>
              <a:t>رِضَوْنَ</a:t>
            </a:r>
            <a:r>
              <a:rPr lang="ar-SA" sz="2900" dirty="0" smtClean="0"/>
              <a:t>"، في الرَّفع، و "رِضَيْنَ"، في النصب والجرّ.</a:t>
            </a:r>
          </a:p>
          <a:p>
            <a:pPr rtl="1"/>
            <a:r>
              <a:rPr lang="ar-SA" sz="2900" dirty="0" smtClean="0">
                <a:solidFill>
                  <a:srgbClr val="FF0000"/>
                </a:solidFill>
              </a:rPr>
              <a:t>جمع المنقوص</a:t>
            </a:r>
          </a:p>
          <a:p>
            <a:pPr rtl="1"/>
            <a:r>
              <a:rPr lang="ar-SA" sz="2900" dirty="0" smtClean="0"/>
              <a:t>إن كان ما يُجمعُ هذا الجمعَ منقوصاً، تُحذفْ ياؤُه، ويُضَم ما قبلها، إن جُمعَ بالواو والنون، وتبقَ الكسرةُ، إِن جُمع بالياء والنون، فتقول في جمع القاضي "</a:t>
            </a:r>
            <a:r>
              <a:rPr lang="ar-SA" sz="2900" dirty="0" smtClean="0"/>
              <a:t>القاضُونَ والقاضِينَ</a:t>
            </a:r>
            <a:r>
              <a:rPr lang="ar-SA" sz="2900" dirty="0" smtClean="0"/>
              <a:t>".</a:t>
            </a:r>
          </a:p>
          <a:p>
            <a:pPr rtl="1"/>
            <a:endParaRPr lang="ar-SA" sz="2900" dirty="0" smtClean="0"/>
          </a:p>
          <a:p>
            <a:endParaRPr lang="ar-SA" sz="2900" dirty="0" smtClean="0"/>
          </a:p>
          <a:p>
            <a:endParaRPr lang="ar-SA" sz="2900" dirty="0" smtClean="0"/>
          </a:p>
          <a:p>
            <a:endParaRPr lang="ar-SA" sz="2900" dirty="0" smtClean="0"/>
          </a:p>
          <a:p>
            <a:endParaRPr lang="ar-SA" sz="2900" dirty="0" smtClean="0"/>
          </a:p>
          <a:p>
            <a:endParaRPr lang="ar-SA" sz="2900" dirty="0" smtClean="0"/>
          </a:p>
          <a:p>
            <a:endParaRPr lang="ar-SA" sz="2900" dirty="0" smtClean="0"/>
          </a:p>
          <a:p>
            <a:endParaRPr lang="ar-SA" sz="29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أسئلة</a:t>
            </a:r>
            <a:endParaRPr lang="ar-SA" dirty="0"/>
          </a:p>
        </p:txBody>
      </p:sp>
      <p:sp>
        <p:nvSpPr>
          <p:cNvPr id="3" name="عنصر نائب للمحتوى 2"/>
          <p:cNvSpPr>
            <a:spLocks noGrp="1"/>
          </p:cNvSpPr>
          <p:nvPr>
            <p:ph idx="1"/>
          </p:nvPr>
        </p:nvSpPr>
        <p:spPr>
          <a:xfrm>
            <a:off x="495300" y="1447800"/>
            <a:ext cx="8915400" cy="4800600"/>
          </a:xfrm>
        </p:spPr>
        <p:txBody>
          <a:bodyPr/>
          <a:lstStyle/>
          <a:p>
            <a:r>
              <a:rPr lang="ar-SA" sz="2400" dirty="0" smtClean="0"/>
              <a:t>1- لا </a:t>
            </a:r>
            <a:r>
              <a:rPr lang="ar-SA" sz="2400" dirty="0" smtClean="0"/>
              <a:t>تعد كلمة (زوج) </a:t>
            </a:r>
            <a:r>
              <a:rPr lang="ar-SA" sz="2400" dirty="0" smtClean="0"/>
              <a:t>مثنى لأنها:</a:t>
            </a:r>
          </a:p>
          <a:p>
            <a:r>
              <a:rPr lang="ar-SA" sz="2400" dirty="0" smtClean="0"/>
              <a:t>أ. تدل على مفرد.                         ب. </a:t>
            </a:r>
            <a:r>
              <a:rPr lang="ar-SA" sz="2400" dirty="0" smtClean="0">
                <a:solidFill>
                  <a:srgbClr val="FF0000"/>
                </a:solidFill>
              </a:rPr>
              <a:t>خالية من الزيادة.    </a:t>
            </a:r>
          </a:p>
          <a:p>
            <a:r>
              <a:rPr lang="ar-SA" sz="2400" dirty="0" smtClean="0"/>
              <a:t>ج. تدل على شيئين </a:t>
            </a:r>
            <a:r>
              <a:rPr lang="ar-SA" sz="2400" dirty="0" smtClean="0"/>
              <a:t>مختلفين في </a:t>
            </a:r>
            <a:r>
              <a:rPr lang="ar-SA" sz="2400" dirty="0" smtClean="0"/>
              <a:t>اللفظ.   د. جميع ما ذكر</a:t>
            </a:r>
          </a:p>
          <a:p>
            <a:r>
              <a:rPr lang="ar-SA" sz="2400" dirty="0" smtClean="0"/>
              <a:t>2- تثنية </a:t>
            </a:r>
            <a:r>
              <a:rPr lang="ar-SA" sz="2400" dirty="0" smtClean="0"/>
              <a:t>عبد </a:t>
            </a:r>
            <a:r>
              <a:rPr lang="ar-SA" sz="2400" dirty="0" smtClean="0"/>
              <a:t>الله علما هي:</a:t>
            </a:r>
          </a:p>
          <a:p>
            <a:r>
              <a:rPr lang="ar-SA" sz="2400" dirty="0" smtClean="0"/>
              <a:t>أ. عبد </a:t>
            </a:r>
            <a:r>
              <a:rPr lang="ar-SA" sz="2400" dirty="0" err="1" smtClean="0"/>
              <a:t>اللاهان</a:t>
            </a:r>
            <a:r>
              <a:rPr lang="ar-SA" sz="2400" dirty="0" smtClean="0"/>
              <a:t>.    ب. عبد </a:t>
            </a:r>
            <a:r>
              <a:rPr lang="ar-SA" sz="2400" dirty="0" err="1" smtClean="0"/>
              <a:t>اللاهين</a:t>
            </a:r>
            <a:r>
              <a:rPr lang="ar-SA" sz="2400" dirty="0" smtClean="0"/>
              <a:t>.    ج. لا يثنى.   د. </a:t>
            </a:r>
            <a:r>
              <a:rPr lang="ar-SA" sz="2400" dirty="0" smtClean="0">
                <a:solidFill>
                  <a:srgbClr val="FF0000"/>
                </a:solidFill>
              </a:rPr>
              <a:t>عبدا الله</a:t>
            </a:r>
            <a:r>
              <a:rPr lang="ar-SA" sz="2400" dirty="0" smtClean="0"/>
              <a:t>.</a:t>
            </a:r>
          </a:p>
          <a:p>
            <a:r>
              <a:rPr lang="ar-SA" sz="2400" dirty="0" smtClean="0"/>
              <a:t> 3- تثنيةِ (سيبَويهِ) علماً هي:</a:t>
            </a:r>
          </a:p>
          <a:p>
            <a:r>
              <a:rPr lang="ar-SA" sz="2400" dirty="0" smtClean="0"/>
              <a:t>أ. </a:t>
            </a:r>
            <a:r>
              <a:rPr lang="ar-SA" sz="2400" dirty="0" err="1" smtClean="0"/>
              <a:t>سيبويهان</a:t>
            </a:r>
            <a:r>
              <a:rPr lang="ar-SA" sz="2400" dirty="0" smtClean="0"/>
              <a:t>.   ب. </a:t>
            </a:r>
            <a:r>
              <a:rPr lang="ar-SA" sz="2400" dirty="0" err="1" smtClean="0"/>
              <a:t>سيبويهيان</a:t>
            </a:r>
            <a:r>
              <a:rPr lang="ar-SA" sz="2400" dirty="0" smtClean="0"/>
              <a:t>.    ج. </a:t>
            </a:r>
            <a:r>
              <a:rPr lang="ar-SA" sz="2400" dirty="0" err="1" smtClean="0"/>
              <a:t>سيبوان</a:t>
            </a:r>
            <a:r>
              <a:rPr lang="ar-SA" sz="2400" dirty="0" smtClean="0"/>
              <a:t>.    </a:t>
            </a:r>
            <a:r>
              <a:rPr lang="ar-SA" sz="2400" dirty="0" smtClean="0">
                <a:solidFill>
                  <a:srgbClr val="FF0000"/>
                </a:solidFill>
              </a:rPr>
              <a:t>د. ذوا سيبويه</a:t>
            </a:r>
            <a:r>
              <a:rPr lang="ar-SA" sz="2400" dirty="0" smtClean="0"/>
              <a:t>. </a:t>
            </a:r>
          </a:p>
          <a:p>
            <a:r>
              <a:rPr lang="ar-SA" sz="2400" dirty="0" smtClean="0"/>
              <a:t>4- تثنى كلمة سماء على:</a:t>
            </a:r>
          </a:p>
          <a:p>
            <a:r>
              <a:rPr lang="ar-SA" sz="2400" dirty="0" smtClean="0"/>
              <a:t>أ. سماوان.    ب. </a:t>
            </a:r>
            <a:r>
              <a:rPr lang="ar-SA" sz="2400" dirty="0" err="1" smtClean="0"/>
              <a:t>سماءان</a:t>
            </a:r>
            <a:r>
              <a:rPr lang="ar-SA" sz="2400" dirty="0" smtClean="0"/>
              <a:t>.    ج. </a:t>
            </a:r>
            <a:r>
              <a:rPr lang="ar-SA" sz="2400" dirty="0" err="1" smtClean="0"/>
              <a:t>سمايان</a:t>
            </a:r>
            <a:r>
              <a:rPr lang="ar-SA" sz="2400" dirty="0" smtClean="0"/>
              <a:t>.    </a:t>
            </a:r>
            <a:r>
              <a:rPr lang="ar-SA" sz="2400" dirty="0" smtClean="0">
                <a:solidFill>
                  <a:srgbClr val="FF0000"/>
                </a:solidFill>
              </a:rPr>
              <a:t>د. أ+ب</a:t>
            </a:r>
            <a:r>
              <a:rPr lang="ar-SA" sz="2400" dirty="0" smtClean="0"/>
              <a:t>.</a:t>
            </a:r>
          </a:p>
          <a:p>
            <a:r>
              <a:rPr lang="ar-SA" sz="2400" dirty="0" smtClean="0"/>
              <a:t>5-لا يجمع الاسم (حمزة) جمع مذكر سالماً والسبب:</a:t>
            </a:r>
          </a:p>
          <a:p>
            <a:r>
              <a:rPr lang="ar-SA" sz="2400" dirty="0" smtClean="0"/>
              <a:t>أ. أنه علم لمؤنث. ب. </a:t>
            </a:r>
            <a:r>
              <a:rPr lang="ar-SA" sz="2400" dirty="0" smtClean="0">
                <a:solidFill>
                  <a:srgbClr val="FF0000"/>
                </a:solidFill>
              </a:rPr>
              <a:t>وجود تاء التأنيث</a:t>
            </a:r>
            <a:r>
              <a:rPr lang="ar-SA" sz="2400" dirty="0" smtClean="0"/>
              <a:t>.  ج. لأنه مركب.   د. لأنه غير عاقل</a:t>
            </a:r>
          </a:p>
          <a:p>
            <a:endParaRPr lang="ar-SA" sz="2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3642</TotalTime>
  <Words>1921</Words>
  <Application>Microsoft Office PowerPoint</Application>
  <PresentationFormat>A4 Paper (210x297 mm)‎</PresentationFormat>
  <Paragraphs>98</Paragraphs>
  <Slides>20</Slides>
  <Notes>0</Notes>
  <HiddenSlides>0</HiddenSlides>
  <MMClips>0</MMClips>
  <ScaleCrop>false</ScaleCrop>
  <HeadingPairs>
    <vt:vector size="4" baseType="variant">
      <vt:variant>
        <vt:lpstr>سمة</vt:lpstr>
      </vt:variant>
      <vt:variant>
        <vt:i4>1</vt:i4>
      </vt:variant>
      <vt:variant>
        <vt:lpstr>عناوين الشرائح</vt:lpstr>
      </vt:variant>
      <vt:variant>
        <vt:i4>20</vt:i4>
      </vt:variant>
    </vt:vector>
  </HeadingPairs>
  <TitlesOfParts>
    <vt:vector size="21" baseType="lpstr">
      <vt:lpstr>Office Theme</vt:lpstr>
      <vt:lpstr>الشريحة 1</vt:lpstr>
      <vt:lpstr>المحاضرة  العاشرة</vt:lpstr>
      <vt:lpstr>معنى المثنى</vt:lpstr>
      <vt:lpstr>معنى المثنى</vt:lpstr>
      <vt:lpstr>الملحق بالمثنى</vt:lpstr>
      <vt:lpstr>ما لا يثنى من الكلمات</vt:lpstr>
      <vt:lpstr>تثنية الجمع</vt:lpstr>
      <vt:lpstr>الشريحة 8</vt:lpstr>
      <vt:lpstr>تثنية الصحيح الآخر وشبهه والمنقوص والمقصور</vt:lpstr>
      <vt:lpstr>تثنية الممدود</vt:lpstr>
      <vt:lpstr>تثنية الممدود</vt:lpstr>
      <vt:lpstr>جمع المذكر السالم</vt:lpstr>
      <vt:lpstr>شروط جمع المذكر السالم</vt:lpstr>
      <vt:lpstr>شروط  ما يجمع جمع المذكر السالم</vt:lpstr>
      <vt:lpstr>الملحق بجمع المذكر السالم</vt:lpstr>
      <vt:lpstr>كيفية جمع الاسم</vt:lpstr>
      <vt:lpstr>جمع المدود</vt:lpstr>
      <vt:lpstr>جمع القصور</vt:lpstr>
      <vt:lpstr>أسئلة</vt:lpstr>
      <vt:lpstr>الشريحة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346</cp:revision>
  <dcterms:created xsi:type="dcterms:W3CDTF">2009-10-14T19:14:34Z</dcterms:created>
  <dcterms:modified xsi:type="dcterms:W3CDTF">2011-10-21T11:11:58Z</dcterms:modified>
</cp:coreProperties>
</file>