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87" r:id="rId4"/>
    <p:sldId id="288" r:id="rId5"/>
    <p:sldId id="289" r:id="rId6"/>
    <p:sldId id="290" r:id="rId7"/>
    <p:sldId id="291" r:id="rId8"/>
    <p:sldId id="292" r:id="rId9"/>
    <p:sldId id="293" r:id="rId10"/>
    <p:sldId id="294" r:id="rId11"/>
    <p:sldId id="295" r:id="rId12"/>
    <p:sldId id="296" r:id="rId13"/>
    <p:sldId id="297" r:id="rId14"/>
    <p:sldId id="298" r:id="rId15"/>
    <p:sldId id="299" r:id="rId16"/>
    <p:sldId id="300" r:id="rId17"/>
    <p:sldId id="301" r:id="rId18"/>
    <p:sldId id="302" r:id="rId19"/>
    <p:sldId id="28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FF3300"/>
    <a:srgbClr val="709256"/>
    <a:srgbClr val="FF0066"/>
    <a:srgbClr val="3B84AF"/>
    <a:srgbClr val="009900"/>
    <a:srgbClr val="AD9968"/>
    <a:srgbClr val="000000"/>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varScale="1">
        <p:scale>
          <a:sx n="47" d="100"/>
          <a:sy n="47" d="100"/>
        </p:scale>
        <p:origin x="-1176" y="-8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11/25/2011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Slide Number Placeholder 3"/>
          <p:cNvSpPr txBox="1">
            <a:spLocks/>
          </p:cNvSpPr>
          <p:nvPr/>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3124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صرف 2</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الثالثة عشرة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النسبة</a:t>
            </a:r>
            <a:endParaRPr lang="en-US" sz="1800" b="1" dirty="0" smtClean="0">
              <a:solidFill>
                <a:srgbClr val="FF0000"/>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تعريفها</a:t>
            </a:r>
            <a:endParaRPr lang="ar-SA" dirty="0"/>
          </a:p>
        </p:txBody>
      </p:sp>
      <p:sp>
        <p:nvSpPr>
          <p:cNvPr id="3" name="عنصر نائب للمحتوى 2"/>
          <p:cNvSpPr>
            <a:spLocks noGrp="1"/>
          </p:cNvSpPr>
          <p:nvPr>
            <p:ph idx="1"/>
          </p:nvPr>
        </p:nvSpPr>
        <p:spPr/>
        <p:txBody>
          <a:bodyPr/>
          <a:lstStyle/>
          <a:p>
            <a:pPr rtl="1"/>
            <a:r>
              <a:rPr lang="ar-SA" dirty="0" smtClean="0"/>
              <a:t>النسبةُ هي إلحاقُ آخرِ الاسمِ ياءً مشدَّدةً مكسوراً ما قبلها، للدَّلالة على نسبة شيءٍ إلى آخرَ.</a:t>
            </a:r>
          </a:p>
          <a:p>
            <a:pPr rtl="1"/>
            <a:r>
              <a:rPr lang="ar-SA" dirty="0" smtClean="0"/>
              <a:t>والذي تلحَقُهُ ياءُ النسبةِ يُسمَّى منسوباً </a:t>
            </a:r>
            <a:r>
              <a:rPr lang="ar-SA" dirty="0" err="1" smtClean="0"/>
              <a:t>كـ</a:t>
            </a:r>
            <a:r>
              <a:rPr lang="ar-SA" dirty="0" smtClean="0"/>
              <a:t>(</a:t>
            </a:r>
            <a:r>
              <a:rPr lang="ar-SA" dirty="0" err="1" smtClean="0"/>
              <a:t>بيروتيّ</a:t>
            </a:r>
            <a:r>
              <a:rPr lang="ar-SA" dirty="0" smtClean="0"/>
              <a:t> </a:t>
            </a:r>
            <a:r>
              <a:rPr lang="ar-SA" dirty="0" smtClean="0"/>
              <a:t>ودمَشقيّ </a:t>
            </a:r>
            <a:r>
              <a:rPr lang="ar-SA" dirty="0" smtClean="0"/>
              <a:t>وهاشميٍّ).</a:t>
            </a:r>
            <a:endParaRPr lang="ar-SA" dirty="0" smtClean="0"/>
          </a:p>
          <a:p>
            <a:pPr rtl="1"/>
            <a:r>
              <a:rPr lang="ar-SA" dirty="0" smtClean="0"/>
              <a:t>وفي النسبة معنى الصفة، لأنك إذا قلت "هذا رجل بيروتي"، فقد وصفته بهذه النسبة. </a:t>
            </a:r>
            <a:r>
              <a:rPr lang="ar-SA" dirty="0" smtClean="0"/>
              <a:t>فإن </a:t>
            </a:r>
            <a:r>
              <a:rPr lang="ar-SA" dirty="0" smtClean="0"/>
              <a:t>كان الاسم صفة، ففي النسبة إليه معنى المبالغة في الصفة، وذلك أَن العرب إذا أرادت المبالغة في وصف شيء، ألحقوا بصفته ياء النسب، فإذا أرادوا وصف شيء بالحمرة، قالوا "أحمر". فإذا أَرادوا المبالغة في وصفه بالحمرة، قالوا "أحمري".</a:t>
            </a:r>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كيفية النسب</a:t>
            </a:r>
            <a:endParaRPr lang="ar-SA" dirty="0"/>
          </a:p>
        </p:txBody>
      </p:sp>
      <p:sp>
        <p:nvSpPr>
          <p:cNvPr id="3" name="عنصر نائب للمحتوى 2"/>
          <p:cNvSpPr>
            <a:spLocks noGrp="1"/>
          </p:cNvSpPr>
          <p:nvPr>
            <p:ph idx="1"/>
          </p:nvPr>
        </p:nvSpPr>
        <p:spPr>
          <a:xfrm>
            <a:off x="495300" y="1447800"/>
            <a:ext cx="8915400" cy="4876800"/>
          </a:xfrm>
        </p:spPr>
        <p:txBody>
          <a:bodyPr/>
          <a:lstStyle/>
          <a:p>
            <a:pPr rtl="1"/>
            <a:r>
              <a:rPr lang="ar-SA" dirty="0" smtClean="0"/>
              <a:t>إذا نسبتَ إلى اسم ألحقتَ به ياءَ النسبة، وكسرتَ حرفه الأخير. فيحدث بالنسب ثلاثة تغييرات، </a:t>
            </a:r>
            <a:r>
              <a:rPr lang="ar-SA" dirty="0" smtClean="0">
                <a:solidFill>
                  <a:srgbClr val="FF0000"/>
                </a:solidFill>
              </a:rPr>
              <a:t>الأول</a:t>
            </a:r>
            <a:r>
              <a:rPr lang="ar-SA" dirty="0" smtClean="0"/>
              <a:t> لفظي وهو إِلحاق آخر الاسم ياء مشددة، وكسر ما قبل الياء، ونقل حركة الإعراب إلى الياء. </a:t>
            </a:r>
            <a:r>
              <a:rPr lang="ar-SA" dirty="0" smtClean="0">
                <a:solidFill>
                  <a:srgbClr val="FF0000"/>
                </a:solidFill>
              </a:rPr>
              <a:t>الثاني</a:t>
            </a:r>
            <a:r>
              <a:rPr lang="ar-SA" dirty="0" smtClean="0"/>
              <a:t> معنوي وهو جعل المنسوب إليه اسماً للمنسوب. </a:t>
            </a:r>
            <a:r>
              <a:rPr lang="ar-SA" dirty="0" smtClean="0">
                <a:solidFill>
                  <a:srgbClr val="FF0000"/>
                </a:solidFill>
              </a:rPr>
              <a:t>الثالث</a:t>
            </a:r>
            <a:r>
              <a:rPr lang="ar-SA" dirty="0" smtClean="0"/>
              <a:t> حكمي وهو معاملته معاملة اسم المفعول من حيث رفعه الضمير والظاهر على </a:t>
            </a:r>
            <a:r>
              <a:rPr lang="ar-SA" dirty="0" err="1" smtClean="0"/>
              <a:t>النائبية</a:t>
            </a:r>
            <a:r>
              <a:rPr lang="ar-SA" dirty="0" smtClean="0"/>
              <a:t> عن الفاعل، لأنه تضمن بعد إلحاق ياء النسب معنى اسم المفعول. فإذا قلت "جاء المصريّ أبوه"، فأبوه نائب فاعل للمصري. وإذا قلت "جاء الرجل المصري"، فالمصري يحمل ضميراً مستتراً تقديره "هو" يعود على الرجل. لأن معنى "المصري" المنسوب إلى مصر).</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النسبة إلى ما فيه تاء التأنيث والممدود</a:t>
            </a:r>
            <a:endParaRPr lang="ar-SA" dirty="0"/>
          </a:p>
        </p:txBody>
      </p:sp>
      <p:sp>
        <p:nvSpPr>
          <p:cNvPr id="3" name="عنصر نائب للمحتوى 2"/>
          <p:cNvSpPr>
            <a:spLocks noGrp="1"/>
          </p:cNvSpPr>
          <p:nvPr>
            <p:ph idx="1"/>
          </p:nvPr>
        </p:nvSpPr>
        <p:spPr>
          <a:xfrm>
            <a:off x="228600" y="1143000"/>
            <a:ext cx="9448800" cy="5181600"/>
          </a:xfrm>
        </p:spPr>
        <p:txBody>
          <a:bodyPr/>
          <a:lstStyle/>
          <a:p>
            <a:pPr rtl="1"/>
            <a:r>
              <a:rPr lang="ar-SA" sz="2600" dirty="0" smtClean="0"/>
              <a:t>والمنسوبُ على أنواعٍ منها مالا يتغيَّرُ عندَ النسبِ كحُسينٍ وحُسْينيٍّ. ومنها ما يتغير كفَتىً </a:t>
            </a:r>
            <a:r>
              <a:rPr lang="ar-SA" sz="2600" dirty="0" err="1" smtClean="0"/>
              <a:t>وفَتَوِيٍّ</a:t>
            </a:r>
            <a:r>
              <a:rPr lang="ar-SA" sz="2600" dirty="0" smtClean="0"/>
              <a:t>، وصَحيفةٍ وصَحَفيٍّ.</a:t>
            </a:r>
          </a:p>
          <a:p>
            <a:pPr rtl="1"/>
            <a:r>
              <a:rPr lang="ar-SA" sz="2600" dirty="0" smtClean="0">
                <a:solidFill>
                  <a:srgbClr val="FF0000"/>
                </a:solidFill>
              </a:rPr>
              <a:t>النسبة إلى المؤنث بالتاء</a:t>
            </a:r>
          </a:p>
          <a:p>
            <a:pPr rtl="1"/>
            <a:r>
              <a:rPr lang="ar-SA" sz="2600" dirty="0" smtClean="0"/>
              <a:t>إذا نسبت إلى ما خُتمَ بتاءِ التأنيثَ، حذَفتها وجوباً فتقول في فاطمة وطَلحةَ فاطِميٌّ وطلحيٌّ.</a:t>
            </a:r>
          </a:p>
          <a:p>
            <a:pPr rtl="1"/>
            <a:r>
              <a:rPr lang="ar-SA" sz="2600" dirty="0" smtClean="0">
                <a:solidFill>
                  <a:srgbClr val="FF0000"/>
                </a:solidFill>
              </a:rPr>
              <a:t>النِّسبة إلى الممدود</a:t>
            </a:r>
          </a:p>
          <a:p>
            <a:pPr rtl="1"/>
            <a:r>
              <a:rPr lang="ar-SA" sz="2600" dirty="0" smtClean="0"/>
              <a:t>إذا نسبتَ إلى ما خُتمَ بألفٍ ممدودة، فإن كانت للتأنيث وجب قلبُها واواً، "كحمراء، وحمراويّ، وبيضاء وبيضاويّ".</a:t>
            </a:r>
          </a:p>
          <a:p>
            <a:pPr rtl="1"/>
            <a:r>
              <a:rPr lang="ar-SA" sz="2600" dirty="0" smtClean="0"/>
              <a:t>وإن كانت أصليَّةً بقيت على حالها كوُضَّاء </a:t>
            </a:r>
            <a:r>
              <a:rPr lang="ar-SA" sz="2600" dirty="0" err="1" smtClean="0"/>
              <a:t>ووُضَّائي</a:t>
            </a:r>
            <a:r>
              <a:rPr lang="ar-SA" sz="2600" dirty="0" smtClean="0"/>
              <a:t>، وقُرَّاء وقُرَّائيّ".</a:t>
            </a:r>
          </a:p>
          <a:p>
            <a:pPr rtl="1"/>
            <a:r>
              <a:rPr lang="ar-SA" sz="2600" dirty="0" smtClean="0"/>
              <a:t>وإن كانت مُبدَلةً من واوٍ أو ياءٍ ككساءٍ ورداءٍ، أو </a:t>
            </a:r>
            <a:r>
              <a:rPr lang="ar-SA" sz="2600" dirty="0" err="1" smtClean="0"/>
              <a:t>مزيدَةً</a:t>
            </a:r>
            <a:r>
              <a:rPr lang="ar-SA" sz="2600" dirty="0" smtClean="0"/>
              <a:t> للإلحاق، </a:t>
            </a:r>
            <a:r>
              <a:rPr lang="ar-SA" sz="2600" dirty="0" err="1" smtClean="0"/>
              <a:t>كعِلْباءٍ</a:t>
            </a:r>
            <a:r>
              <a:rPr lang="ar-SA" sz="2600" dirty="0" smtClean="0"/>
              <a:t> وحرباءٍ"، جاز فيها الأمرانِ تصحيحُها وقلبُها واواً "ككسائيٍّ وكساويٍّ، وردائيٍّ ورداويٍّ، وعِلبائيٍّ وعِلباويٍّ، وحِربائيٍّ وحِرباويٍّ" والهمزُ أفصَحُ.</a:t>
            </a:r>
          </a:p>
          <a:p>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النِّسبة إلى المقصور</a:t>
            </a:r>
            <a:endParaRPr lang="ar-SA" dirty="0"/>
          </a:p>
        </p:txBody>
      </p:sp>
      <p:sp>
        <p:nvSpPr>
          <p:cNvPr id="3" name="عنصر نائب للمحتوى 2"/>
          <p:cNvSpPr>
            <a:spLocks noGrp="1"/>
          </p:cNvSpPr>
          <p:nvPr>
            <p:ph idx="1"/>
          </p:nvPr>
        </p:nvSpPr>
        <p:spPr/>
        <p:txBody>
          <a:bodyPr/>
          <a:lstStyle/>
          <a:p>
            <a:pPr rtl="1"/>
            <a:r>
              <a:rPr lang="ar-SA" sz="2800" dirty="0" smtClean="0"/>
              <a:t>إذا نسبتَ إلى ما خُتمَ بألفٍ مقصورةٍ، فإن كانت ثالثةً "كعصاً وفَتىً" قلبَتها واواً "كعَصَويٍّ وفَتَويٍّ</a:t>
            </a:r>
            <a:r>
              <a:rPr lang="ar-SA" sz="2800" dirty="0" smtClean="0"/>
              <a:t>".بغض النظر عن أصلها.</a:t>
            </a:r>
            <a:endParaRPr lang="ar-SA" sz="2800" dirty="0" smtClean="0"/>
          </a:p>
          <a:p>
            <a:pPr rtl="1"/>
            <a:r>
              <a:rPr lang="ar-SA" sz="2800" dirty="0" smtClean="0"/>
              <a:t>وإن كانت رابعة في اسمٍ </a:t>
            </a:r>
            <a:r>
              <a:rPr lang="ar-SA" sz="2800" dirty="0" smtClean="0">
                <a:solidFill>
                  <a:srgbClr val="FF0000"/>
                </a:solidFill>
              </a:rPr>
              <a:t>ساكنِ الثاني</a:t>
            </a:r>
            <a:r>
              <a:rPr lang="ar-SA" sz="2800" dirty="0" smtClean="0"/>
              <a:t>، جازَ قلبُها واواً، وجاز حذفُها فتقول. في مَلْهَى وحُبْلى </a:t>
            </a:r>
            <a:r>
              <a:rPr lang="ar-SA" sz="2800" dirty="0" err="1" smtClean="0"/>
              <a:t>وعَلْقًى</a:t>
            </a:r>
            <a:r>
              <a:rPr lang="ar-SA" sz="2800" dirty="0" smtClean="0"/>
              <a:t> "</a:t>
            </a:r>
            <a:r>
              <a:rPr lang="ar-SA" sz="2800" dirty="0" err="1" smtClean="0"/>
              <a:t>مَلْهَويٌّ</a:t>
            </a:r>
            <a:r>
              <a:rPr lang="ar-SA" sz="2800" dirty="0" smtClean="0"/>
              <a:t>، ومَلْهِيٌّ، </a:t>
            </a:r>
            <a:r>
              <a:rPr lang="ar-SA" sz="2800" dirty="0" err="1" smtClean="0"/>
              <a:t>وحُبْلوِيٌّ</a:t>
            </a:r>
            <a:r>
              <a:rPr lang="ar-SA" sz="2800" dirty="0" smtClean="0"/>
              <a:t> وحُبليٌّ، </a:t>
            </a:r>
            <a:r>
              <a:rPr lang="ar-SA" sz="2800" dirty="0" err="1" smtClean="0"/>
              <a:t>وعَلْقَويٌّ</a:t>
            </a:r>
            <a:r>
              <a:rPr lang="ar-SA" sz="2800" dirty="0" smtClean="0"/>
              <a:t>، وعَلْقيٌّ، لكنَّ المختارَ حذفُها إن كانت للتأنيث "كحبلى"، وقلبُها واواً، إن كانت للإلحاق "كعلقى"، أو مُبدَلةً من واوٍ أو ياءٍ كمَلهىً، ومَسْعىً". ويجوز، مع القلب، زيادةُ ألفٍ قبل الواو "كحُبلاوي وعَلقاويّ".</a:t>
            </a:r>
          </a:p>
          <a:p>
            <a:pPr rtl="1"/>
            <a:r>
              <a:rPr lang="ar-SA" sz="2800" dirty="0" smtClean="0"/>
              <a:t>وإن كانت رابعةً في اسمٍ </a:t>
            </a:r>
            <a:r>
              <a:rPr lang="ar-SA" sz="2800" dirty="0" smtClean="0">
                <a:solidFill>
                  <a:srgbClr val="FF0000"/>
                </a:solidFill>
              </a:rPr>
              <a:t>مُتحرِّكِ الثاني</a:t>
            </a:r>
            <a:r>
              <a:rPr lang="ar-SA" sz="2800" dirty="0" smtClean="0"/>
              <a:t>، "كبرَدَى وجَمَزى"، أو كانت فوقَ الرابعة "كمصْطفَى وجُمادَى، ومُسْتشفَى" حذَفتها وُجوباً، فتقول "بَرَدِيُّ وجَمَزِيٌّ ومُصطفيٌّ وجُمادِيٌّ ومستشفيٌّ".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النَّسبة إلى المنقوص</a:t>
            </a:r>
            <a:endParaRPr lang="ar-SA" dirty="0"/>
          </a:p>
        </p:txBody>
      </p:sp>
      <p:sp>
        <p:nvSpPr>
          <p:cNvPr id="3" name="عنصر نائب للمحتوى 2"/>
          <p:cNvSpPr>
            <a:spLocks noGrp="1"/>
          </p:cNvSpPr>
          <p:nvPr>
            <p:ph idx="1"/>
          </p:nvPr>
        </p:nvSpPr>
        <p:spPr/>
        <p:txBody>
          <a:bodyPr/>
          <a:lstStyle/>
          <a:p>
            <a:pPr rtl="1"/>
            <a:r>
              <a:rPr lang="ar-SA" dirty="0" smtClean="0"/>
              <a:t>إذا نسبتَ إلى اسمٍ منقوص فإن كانت ياؤُهُ </a:t>
            </a:r>
            <a:r>
              <a:rPr lang="ar-SA" dirty="0" smtClean="0">
                <a:solidFill>
                  <a:srgbClr val="FF0000"/>
                </a:solidFill>
              </a:rPr>
              <a:t>ثالثةً</a:t>
            </a:r>
            <a:r>
              <a:rPr lang="ar-SA" dirty="0" smtClean="0"/>
              <a:t>، قلبَتها واواً وفتحت ما قبل الواو، فتقول في النسبة إلى الشَّجيِّ "الشَّجَوِيُّ".</a:t>
            </a:r>
          </a:p>
          <a:p>
            <a:pPr rtl="1"/>
            <a:r>
              <a:rPr lang="ar-SA" dirty="0" smtClean="0"/>
              <a:t>وإن كانت </a:t>
            </a:r>
            <a:r>
              <a:rPr lang="ar-SA" dirty="0" smtClean="0">
                <a:solidFill>
                  <a:srgbClr val="FF0000"/>
                </a:solidFill>
              </a:rPr>
              <a:t>رابعةً</a:t>
            </a:r>
            <a:r>
              <a:rPr lang="ar-SA" dirty="0" smtClean="0"/>
              <a:t>، جازَ قلبُها واواً مع فتحِ ما قبلَها، وجاز حذفُها، فتقول في النسبة إلى القاضي "القاضَوِيٌّ والقاضيّ"، وفي النسبة إلى التربيةِ "التَّربيُّ والتَّربَويُّ" والمختار حذفُها.</a:t>
            </a:r>
          </a:p>
          <a:p>
            <a:pPr rtl="1"/>
            <a:r>
              <a:rPr lang="ar-SA" dirty="0" smtClean="0"/>
              <a:t>وإن كانت خامسةً حذفتها وجوباً، فتقولُ في المُرتجي والمُستعلي "المُرتجيُّ والمُستعليٌّ".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النِّسبة إلى المحذوف منه شيء</a:t>
            </a:r>
            <a:endParaRPr lang="ar-SA" dirty="0"/>
          </a:p>
        </p:txBody>
      </p:sp>
      <p:sp>
        <p:nvSpPr>
          <p:cNvPr id="3" name="عنصر نائب للمحتوى 2"/>
          <p:cNvSpPr>
            <a:spLocks noGrp="1"/>
          </p:cNvSpPr>
          <p:nvPr>
            <p:ph idx="1"/>
          </p:nvPr>
        </p:nvSpPr>
        <p:spPr/>
        <p:txBody>
          <a:bodyPr/>
          <a:lstStyle/>
          <a:p>
            <a:pPr rtl="1"/>
            <a:r>
              <a:rPr lang="ar-SA" dirty="0" smtClean="0"/>
              <a:t>إذا نسبتَ إلى اسم ثلاثي محذوفِ الفاء، فإن كان صحيحَ اللامِ لم يُرَدَّ إليه المحذوفَ، فتقول في النسبة إلى عِدَةٍ وصِفَةٍ "عِدِي وصِفيُّ". وإن كان </a:t>
            </a:r>
            <a:r>
              <a:rPr lang="ar-SA" dirty="0" err="1" smtClean="0"/>
              <a:t>مُعتلَّها</a:t>
            </a:r>
            <a:r>
              <a:rPr lang="ar-SA" dirty="0" smtClean="0"/>
              <a:t> </a:t>
            </a:r>
            <a:r>
              <a:rPr lang="ar-SA" dirty="0" err="1" smtClean="0"/>
              <a:t>كِشيَةٍ</a:t>
            </a:r>
            <a:r>
              <a:rPr lang="ar-SA" dirty="0" smtClean="0"/>
              <a:t> ودِيَةٍ، وجَبَ الردُّ وفتحُ عينهِ، فتقول "وَشوِيِّ ووِدوِيٍّ، بكسر أولهما وفتح ثانيهما.</a:t>
            </a:r>
          </a:p>
          <a:p>
            <a:pPr rtl="1"/>
            <a:r>
              <a:rPr lang="ar-SA" dirty="0" smtClean="0"/>
              <a:t>وإذا نسبت إِلى اسمٍ ثلاثيٍّ محذوفِ اللام، رَدَدْتَ إِليه لامَه، وفتحتَ ثانيه، فتقولُ في النسبةِ إلى عَمٍ وشَجٍ وأَبٍ وأَخٍ ولُغَةٍ وسَنَةٍ </a:t>
            </a:r>
            <a:r>
              <a:rPr lang="ar-SA" dirty="0" err="1" smtClean="0"/>
              <a:t>ومِئَةٍ</a:t>
            </a:r>
            <a:r>
              <a:rPr lang="ar-SA" dirty="0" smtClean="0"/>
              <a:t> وأَمةٍ ويدٍ ودمٍ وغدٍ وشَفَةٍ وثُبَةٍ وعِضَةٍ </a:t>
            </a:r>
            <a:r>
              <a:rPr lang="ar-SA" dirty="0" err="1" smtClean="0"/>
              <a:t>عَمَوِيٌّ</a:t>
            </a:r>
            <a:r>
              <a:rPr lang="ar-SA" dirty="0" smtClean="0"/>
              <a:t> وشَجَوِيٌّ وأبويٌّ وأخويٌّ ولُغَويٌّ وسَنَويٌّ ومِئَويٌّ وأمَويٌّ ويَدَوِيٌ ودَمَوِيٌّ وغَدَوِيٌّ وشفَهيٌّ "أو شَفَوي" و ثُبَويٌّ وعِضَويٌّ".</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ثمّ إن كانت اللامُ المحذوفةُ تُردُّ في تثنيةٍ، أو جمع تصحيحٍ، وجبَ ردُّها في النسبة وجوباً كعَمٍ وشَجٍ وأبٍ وأخٍ، لأنك تقول في تَثْنيتهما "عَمَوانٍ وشَجيانِ وأبوانٍ وأخوانٍ"، وكسَنةٍ وعِضَةٍ وأمَةٍ، لأنك تقول في جمعها جمعَ سلامةٍ "سَنوات (أو سَنَهات) وعِضَوات (أو عِضَهات) وأَموات".</a:t>
            </a:r>
          </a:p>
          <a:p>
            <a:pPr rtl="1"/>
            <a:r>
              <a:rPr lang="ar-SA" dirty="0" smtClean="0"/>
              <a:t>وإن كانت لا ترَدُّ في تَثنْيةٍ أو جمع سلامةٍ، جاز رَدُّها في النسبة، وهو الأفصحُ، وجازَ عدمُ الرَّدَّ، فَتَنسبُ إلى الاسم على لفظه. وذلك كيَدٍ ودمٍ وغدٍ وثُبَةٍ </a:t>
            </a:r>
            <a:r>
              <a:rPr lang="ar-SA" dirty="0" err="1" smtClean="0"/>
              <a:t>ومِئةٍ</a:t>
            </a:r>
            <a:r>
              <a:rPr lang="ar-SA" dirty="0" smtClean="0"/>
              <a:t> ولُغةٍ. فكما تقول "يَدويٌّ ودَموِيٌّ وغَدوِيٌّ وثَبَوِيٌّ ومِئَوِيٌّ ولُغَويٌّ"، تقول "يَدِيٌ وغَديٌ وثُبيٌ ومِئِيٌ ولُغِيٌ”.</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 ويجوزُ فيما عُوضَ من لامهِ همزة الوصلِ، كابنٍ واسمٍ، أن تحذفَ همزته وتُرَدَّ إليه لامُهُ، وأن يُنسبَ إليه على لفظه، فتقول </a:t>
            </a:r>
            <a:r>
              <a:rPr lang="ar-SA" dirty="0" err="1" smtClean="0"/>
              <a:t>بَنَويٌ</a:t>
            </a:r>
            <a:r>
              <a:rPr lang="ar-SA" dirty="0" smtClean="0"/>
              <a:t> وسِمَويٌ، </a:t>
            </a:r>
            <a:r>
              <a:rPr lang="ar-SA" dirty="0" err="1" smtClean="0"/>
              <a:t>وإبنيّ</a:t>
            </a:r>
            <a:r>
              <a:rPr lang="ar-SA" dirty="0" smtClean="0"/>
              <a:t> </a:t>
            </a:r>
            <a:r>
              <a:rPr lang="ar-SA" dirty="0" err="1" smtClean="0"/>
              <a:t>وإسميّ</a:t>
            </a:r>
            <a:r>
              <a:rPr lang="ar-SA" dirty="0" smtClean="0"/>
              <a:t>".</a:t>
            </a:r>
          </a:p>
          <a:p>
            <a:pPr rtl="1"/>
            <a:r>
              <a:rPr lang="ar-SA" dirty="0" smtClean="0"/>
              <a:t>وتقول في النسبة إلى بنتٍ وأختٍ "بَنويٌ وأخويّ"، بردِّ اللامِ وحذفِ التاءِ، وهذا قولُ الخليل وسيبويه. وهو القياس باعتبار أنها في الأصل تاءُ تأنيث مربوطة. ويجوز أن تقول "بِنْتيٌ وأُختيٌ" تَنسبُ إليهما على لفظهما. وهو قولُ يونُسَ.</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النِّسبة إلى الثلاثي المكسور الثاني </a:t>
            </a:r>
            <a:endParaRPr lang="ar-SA" dirty="0"/>
          </a:p>
        </p:txBody>
      </p:sp>
      <p:sp>
        <p:nvSpPr>
          <p:cNvPr id="3" name="عنصر نائب للمحتوى 2"/>
          <p:cNvSpPr>
            <a:spLocks noGrp="1"/>
          </p:cNvSpPr>
          <p:nvPr>
            <p:ph idx="1"/>
          </p:nvPr>
        </p:nvSpPr>
        <p:spPr/>
        <p:txBody>
          <a:bodyPr/>
          <a:lstStyle/>
          <a:p>
            <a:pPr rtl="1"/>
            <a:r>
              <a:rPr lang="ar-SA" dirty="0" smtClean="0"/>
              <a:t>إذا نسبتَ إلى اسمٍ ثُلاثيٍّ، مكسورِ الحرفِ الثاني، وجبَ تخفيفه بجعل الكسرةِ فتحةً، فتقولُ في النسبة إلى نَمِر </a:t>
            </a:r>
            <a:r>
              <a:rPr lang="ar-SA" dirty="0" err="1" smtClean="0"/>
              <a:t>ودُئِل</a:t>
            </a:r>
            <a:r>
              <a:rPr lang="ar-SA" dirty="0" smtClean="0"/>
              <a:t> وإبلٍ ومَلِكٍ "نَمَرِيٌّ ودُؤَليُّ وإِبَليٌّ ومَلَكيٌّ".</a:t>
            </a:r>
          </a:p>
          <a:p>
            <a:pPr rtl="1"/>
            <a:r>
              <a:rPr lang="ar-SA" dirty="0" smtClean="0">
                <a:solidFill>
                  <a:srgbClr val="FF0000"/>
                </a:solidFill>
              </a:rPr>
              <a:t>النِّسبة إلى ما قبل آخره ياء مشددة مكسورة</a:t>
            </a:r>
          </a:p>
          <a:p>
            <a:pPr rtl="1"/>
            <a:r>
              <a:rPr lang="ar-SA" dirty="0" smtClean="0"/>
              <a:t>إذا نسبتَ إلى ما قبلَ آخرهِ ياءٌ مشَدَّدةٌ مكسورةٌ، خفَّفْتها بحذف الياءِ المكسورة، فتقولُ في النسبة إلى الطيِّب والميِّت والكَيّسِ والكُريِّم </a:t>
            </a:r>
            <a:r>
              <a:rPr lang="ar-SA" dirty="0" err="1" smtClean="0"/>
              <a:t>والغُزيِّل</a:t>
            </a:r>
            <a:r>
              <a:rPr lang="ar-SA" dirty="0" smtClean="0"/>
              <a:t> "</a:t>
            </a:r>
            <a:r>
              <a:rPr lang="ar-SA" dirty="0" err="1" smtClean="0"/>
              <a:t>الطَّيْبيُّ</a:t>
            </a:r>
            <a:r>
              <a:rPr lang="ar-SA" dirty="0" smtClean="0"/>
              <a:t> </a:t>
            </a:r>
            <a:r>
              <a:rPr lang="ar-SA" dirty="0" err="1" smtClean="0"/>
              <a:t>والمَيْتيُّ</a:t>
            </a:r>
            <a:r>
              <a:rPr lang="ar-SA" dirty="0" smtClean="0"/>
              <a:t> والكَيْسيّ </a:t>
            </a:r>
            <a:r>
              <a:rPr lang="ar-SA" dirty="0" err="1" smtClean="0"/>
              <a:t>والكُرَيميُّ</a:t>
            </a:r>
            <a:r>
              <a:rPr lang="ar-SA" dirty="0" smtClean="0"/>
              <a:t> </a:t>
            </a:r>
            <a:r>
              <a:rPr lang="ar-SA" dirty="0" err="1" smtClean="0"/>
              <a:t>والغُزَيليُّ</a:t>
            </a:r>
            <a:r>
              <a:rPr lang="ar-SA" dirty="0" smtClean="0"/>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chemeClr val="tx1"/>
                </a:solidFill>
              </a:rPr>
              <a:t>النِّسبة إلى ما آخره ياء مشددة</a:t>
            </a:r>
            <a:endParaRPr lang="ar-SA" dirty="0">
              <a:solidFill>
                <a:schemeClr val="tx1"/>
              </a:solidFill>
            </a:endParaRPr>
          </a:p>
        </p:txBody>
      </p:sp>
      <p:sp>
        <p:nvSpPr>
          <p:cNvPr id="3" name="عنصر نائب للمحتوى 2"/>
          <p:cNvSpPr>
            <a:spLocks noGrp="1"/>
          </p:cNvSpPr>
          <p:nvPr>
            <p:ph idx="1"/>
          </p:nvPr>
        </p:nvSpPr>
        <p:spPr/>
        <p:txBody>
          <a:bodyPr/>
          <a:lstStyle/>
          <a:p>
            <a:pPr rtl="1"/>
            <a:r>
              <a:rPr lang="ar-SA" sz="3000" dirty="0" smtClean="0"/>
              <a:t>إذا نسبتَ إلى ما خُتمَ بياءٍ مُشدَّدةٍ، فإن كانت مسبوقةً بحرف واحدٍ، </a:t>
            </a:r>
            <a:r>
              <a:rPr lang="ar-SA" sz="3000" dirty="0" err="1" smtClean="0"/>
              <a:t>كـ</a:t>
            </a:r>
            <a:r>
              <a:rPr lang="ar-SA" sz="3000" dirty="0" smtClean="0"/>
              <a:t>(حَيٍّ وطَيٍّ)، قلبت الثانيةَ واواً، وفتحتَ الأولى، ورَدَدْتَها إلى الواو، إن كان أصلُها الواو وإلى الياء إن كان أصلها ياء "كحَيَويٍّ وطووِيٍّ".</a:t>
            </a:r>
          </a:p>
          <a:p>
            <a:pPr rtl="1"/>
            <a:r>
              <a:rPr lang="ar-SA" sz="3000" dirty="0" smtClean="0"/>
              <a:t>وإن كانت مسبوقةً بحرفين كعليٍّ وعَدِيٍّ ونبيٍّ وقُصيٍّ وجُدَيٍّ، حذفتَ الياءَ الأولى وفتحت ما قبلها، وقلبت الثانية واواً "كعَلَويٍّ وعَدويٍّ وقُصَوِيٍّ".</a:t>
            </a:r>
          </a:p>
          <a:p>
            <a:pPr rtl="1"/>
            <a:r>
              <a:rPr lang="ar-SA" sz="3000" dirty="0" smtClean="0"/>
              <a:t>وإن كانت مسبوقةً بأكثرَ من حرفين، وجبَ حذفها ووضعُ ياء النسَبِ موضعَها. فالنسبةُ إلى الكرسيِّ والشافعي "كرسيٌّ وشافعيٌّ"، كأنك أبقيتَ ما كان كذلك على حاله.</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النِّسبة إلى التثنيَة والجمع</a:t>
            </a:r>
            <a:endParaRPr lang="ar-SA" dirty="0"/>
          </a:p>
        </p:txBody>
      </p:sp>
      <p:sp>
        <p:nvSpPr>
          <p:cNvPr id="3" name="عنصر نائب للمحتوى 2"/>
          <p:cNvSpPr>
            <a:spLocks noGrp="1"/>
          </p:cNvSpPr>
          <p:nvPr>
            <p:ph idx="1"/>
          </p:nvPr>
        </p:nvSpPr>
        <p:spPr/>
        <p:txBody>
          <a:bodyPr/>
          <a:lstStyle/>
          <a:p>
            <a:pPr rtl="1"/>
            <a:r>
              <a:rPr lang="ar-SA" sz="3000" dirty="0" smtClean="0"/>
              <a:t>إذا نسبتَ إلى مثنَّى أو مجموعٍ، وجب رَدُّهُ إلى المفرد فالنسبةُ إلى </a:t>
            </a:r>
            <a:r>
              <a:rPr lang="ar-SA" sz="3000" dirty="0" err="1" smtClean="0"/>
              <a:t>العراقينِ</a:t>
            </a:r>
            <a:r>
              <a:rPr lang="ar-SA" sz="3000" dirty="0" smtClean="0"/>
              <a:t> والكتُبِ والأخلاقِ والدُّوَلِ والفَرائض والقبائلِ والسود "عراقيٌّ وكتابيٌّ وخُلُقيٌّ ودَوْليٌّ وفَرَضيٌّ وَقَبليٌّ وأسوديٌّ "، إلا اسمُ الجمعِ كالقوم والمعْشر والجيش، أو كان مما يُفرَّقُ بينَهُ وبين واحدهِ بياءِ النَّسَبِ أو تاءِ التأنيثِ (وهو اسمُ الجنس الجمعيّ) كعَرَبٍ وأعرابِ ورومٍ وتَمْرٍ وتُفْاحٍ. فكلُّ ذلك يُنسَب إليه لفظهُ، فتقولُ ”قوميّ وعربيّ وتَمْريّ وتُفاحيّ".</a:t>
            </a:r>
          </a:p>
          <a:p>
            <a:pPr rtl="1"/>
            <a:r>
              <a:rPr lang="ar-SA" sz="3000" dirty="0" smtClean="0"/>
              <a:t>وإذا نسبتَ إلى عَلَمٍ منقولٍ عن جمعِ تكسير، نسبت إليه على لفظه "كأنمارٍ وأنماريٍّ، وأوزاعٍ وأوزاعيٍّ". وكذا ما جرى منه مجرى العلم "كأنصارٍ وأنصاريٍّ".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النِّسبة إلى العلم المركب</a:t>
            </a:r>
            <a:endParaRPr lang="ar-SA" dirty="0"/>
          </a:p>
        </p:txBody>
      </p:sp>
      <p:sp>
        <p:nvSpPr>
          <p:cNvPr id="3" name="عنصر نائب للمحتوى 2"/>
          <p:cNvSpPr>
            <a:spLocks noGrp="1"/>
          </p:cNvSpPr>
          <p:nvPr>
            <p:ph idx="1"/>
          </p:nvPr>
        </p:nvSpPr>
        <p:spPr/>
        <p:txBody>
          <a:bodyPr/>
          <a:lstStyle/>
          <a:p>
            <a:pPr rtl="1"/>
            <a:r>
              <a:rPr lang="ar-SA" sz="2700" dirty="0" smtClean="0"/>
              <a:t>إذا نسبت إِلى علمٍ مُرَكَّبٍ، فإن كان مركباً تركيبَ جملة(إسنادي) أو مزجي، حذفت الجزء الثانيَ، ونسبت إلى الجزء الأول، فتقول في تأبَّط شَرًّا، وجاد الحق، وبعلبكّ، ومعد يكرب تأبَّطيّ وجاديّ وبعْليّ ومعديّ، أو </a:t>
            </a:r>
            <a:r>
              <a:rPr lang="ar-SA" sz="2700" dirty="0" err="1" smtClean="0"/>
              <a:t>معدوي</a:t>
            </a:r>
            <a:r>
              <a:rPr lang="ar-SA" sz="2700" dirty="0" smtClean="0"/>
              <a:t> وقالوا في حضْرَموْت "حضرَميّ" </a:t>
            </a:r>
            <a:r>
              <a:rPr lang="ar-SA" sz="2700" dirty="0" smtClean="0">
                <a:solidFill>
                  <a:srgbClr val="FF0000"/>
                </a:solidFill>
              </a:rPr>
              <a:t>على غير القاعدة.</a:t>
            </a:r>
          </a:p>
          <a:p>
            <a:pPr rtl="1"/>
            <a:r>
              <a:rPr lang="ar-SA" sz="2700" dirty="0" smtClean="0"/>
              <a:t>وإن كان مركباً تركيب إضافةٍ، فإن كان المضافُ أباً أو أمًّا أو ابناً، طرحتَ المضاف، ونسبت إلى المضافِ </a:t>
            </a:r>
            <a:r>
              <a:rPr lang="ar-SA" sz="2700" dirty="0" err="1" smtClean="0"/>
              <a:t>اليه</a:t>
            </a:r>
            <a:r>
              <a:rPr lang="ar-SA" sz="2700" dirty="0" smtClean="0"/>
              <a:t>، فتقول في أبي بكرٍ وأم كُلْثومٍ وابن عباسٍ "بكرِيٌّ وكُلثوميٌّ وعبّاسيٌّ". وإن كان غيرَ ذلك، نسبتَ إلى ما ليسَ في النسبة إِليه لَبْسٌ، وطرحت الآخر، فتقولُ في النسبة إلى عبدِ </a:t>
            </a:r>
            <a:r>
              <a:rPr lang="ar-SA" sz="2700" dirty="0" err="1" smtClean="0"/>
              <a:t>الأشهل</a:t>
            </a:r>
            <a:r>
              <a:rPr lang="ar-SA" sz="2700" dirty="0" smtClean="0"/>
              <a:t> وعبدِ منافٍ وعبدِ المطلب وعبد الدَّارِ وعبد الصمّدِ "أشهَلِيٌّ ومَنافيٌّ ومَطَّلبيٌّ وداريٌّ وصَمَدِيٌّ"، تَنسِبُ إلى المضاف إليه. وتقولُ في النسبة إلى امرِئ </a:t>
            </a:r>
            <a:r>
              <a:rPr lang="ar-SA" sz="2700" dirty="0" err="1" smtClean="0"/>
              <a:t>القيْسِ</a:t>
            </a:r>
            <a:r>
              <a:rPr lang="ar-SA" sz="2700" dirty="0" smtClean="0"/>
              <a:t> ورأسِ بعلبك "امرِئيٌّ ورأسيٌّ ، تنسب إلى المضاف.</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النسْبة إلى (فعيلة) المفتوحة الفاء</a:t>
            </a:r>
            <a:endParaRPr lang="ar-SA" dirty="0"/>
          </a:p>
        </p:txBody>
      </p:sp>
      <p:sp>
        <p:nvSpPr>
          <p:cNvPr id="3" name="عنصر نائب للمحتوى 2"/>
          <p:cNvSpPr>
            <a:spLocks noGrp="1"/>
          </p:cNvSpPr>
          <p:nvPr>
            <p:ph idx="1"/>
          </p:nvPr>
        </p:nvSpPr>
        <p:spPr/>
        <p:txBody>
          <a:bodyPr/>
          <a:lstStyle/>
          <a:p>
            <a:pPr rtl="1"/>
            <a:r>
              <a:rPr lang="ar-SA" dirty="0" smtClean="0"/>
              <a:t>إذا نسبتَ إلى ما كان على وزن "فَعيلة"، بفتحِ الفاءِ، غيرَ معتل العين، ولا مُضاعفاً، جاءَ على وزن "فَعَليٍّ" بفتح عينهِ وحذف يائه، فتقول في النسبة إلى حَنيفة وربيعة وبَجيلة وعَلِيّة وصَحيفة "حَنَفيٌّ ورَبَعيٌّ وبَجليٌّ وعَلَويٌّ وصَحَفيٌّ".</a:t>
            </a:r>
          </a:p>
          <a:p>
            <a:pPr rtl="1"/>
            <a:r>
              <a:rPr lang="ar-SA" dirty="0" smtClean="0"/>
              <a:t>وقالوا في النسبة إلى "سَليمةَ" من الأزد، و "عَميرةَ" من كَلبٍ، وفي النسبة إلى السليقة والطبيعة والبَديهة "سليميٌّ وعَميريٌّ وسَليقيٌّ وطبيعيٌّ وبَديهيٌّ" </a:t>
            </a:r>
            <a:r>
              <a:rPr lang="ar-SA" dirty="0" smtClean="0">
                <a:solidFill>
                  <a:srgbClr val="FF0000"/>
                </a:solidFill>
              </a:rPr>
              <a:t>على خلاف الق</a:t>
            </a:r>
            <a:r>
              <a:rPr lang="ar-SA" dirty="0" smtClean="0"/>
              <a:t>ياس.</a:t>
            </a:r>
          </a:p>
          <a:p>
            <a:pPr rtl="1"/>
            <a:r>
              <a:rPr lang="ar-SA" dirty="0" smtClean="0"/>
              <a:t>فإن كان مُعتلَّ العين كطويلةٍ، أو مضاعفاً، كجليلةٍ، يبقَ على حاله كطويليٍّ وجليليٍّ.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النسبة إلى (فعيلة) المضمومة الفاء</a:t>
            </a:r>
            <a:endParaRPr lang="ar-SA" dirty="0"/>
          </a:p>
        </p:txBody>
      </p:sp>
      <p:sp>
        <p:nvSpPr>
          <p:cNvPr id="3" name="عنصر نائب للمحتوى 2"/>
          <p:cNvSpPr>
            <a:spLocks noGrp="1"/>
          </p:cNvSpPr>
          <p:nvPr>
            <p:ph idx="1"/>
          </p:nvPr>
        </p:nvSpPr>
        <p:spPr>
          <a:xfrm>
            <a:off x="495300" y="1219200"/>
            <a:ext cx="8915400" cy="5105400"/>
          </a:xfrm>
        </p:spPr>
        <p:txBody>
          <a:bodyPr/>
          <a:lstStyle/>
          <a:p>
            <a:pPr rtl="1"/>
            <a:r>
              <a:rPr lang="ar-SA" sz="2700" dirty="0" smtClean="0"/>
              <a:t>إذا نسبتَ إلى ما كان على وزن "فُعَيْلة"، بضم الفاءِ وفتح العين، غيرَ مضاعفٍ، جاءَ على وزن "فَعليٍّ"، بحذف يائهِ، فتقولُ في النسبة إلى جُهَيْنةَ ومُزَينةَ وأُمَيّة "جُهَنيٌّ ومُزَنيٌّ وأُمَويٌّ". وقالوا في </a:t>
            </a:r>
            <a:r>
              <a:rPr lang="ar-SA" sz="2700" dirty="0" err="1" smtClean="0"/>
              <a:t>رُدَيْنة</a:t>
            </a:r>
            <a:r>
              <a:rPr lang="ar-SA" sz="2700" dirty="0" smtClean="0"/>
              <a:t> </a:t>
            </a:r>
            <a:r>
              <a:rPr lang="ar-SA" sz="2700" dirty="0" err="1" smtClean="0"/>
              <a:t>ونُوَيرة</a:t>
            </a:r>
            <a:r>
              <a:rPr lang="ar-SA" sz="2700" dirty="0" smtClean="0"/>
              <a:t>. "رُديْنيٌّ </a:t>
            </a:r>
            <a:r>
              <a:rPr lang="ar-SA" sz="2700" dirty="0" err="1" smtClean="0"/>
              <a:t>ونُوَيرِيٌّ</a:t>
            </a:r>
            <a:r>
              <a:rPr lang="ar-SA" sz="2700" dirty="0" smtClean="0"/>
              <a:t>"، </a:t>
            </a:r>
            <a:r>
              <a:rPr lang="ar-SA" sz="2700" dirty="0" smtClean="0">
                <a:solidFill>
                  <a:srgbClr val="FF0000"/>
                </a:solidFill>
              </a:rPr>
              <a:t>على خلاف القياس</a:t>
            </a:r>
            <a:r>
              <a:rPr lang="ar-SA" sz="2700" dirty="0" smtClean="0"/>
              <a:t>.فإن كان </a:t>
            </a:r>
            <a:r>
              <a:rPr lang="ar-SA" sz="2700" dirty="0" err="1" smtClean="0"/>
              <a:t>مَضافعاً</a:t>
            </a:r>
            <a:r>
              <a:rPr lang="ar-SA" sz="2700" dirty="0" smtClean="0"/>
              <a:t>، </a:t>
            </a:r>
            <a:r>
              <a:rPr lang="ar-SA" sz="2700" dirty="0" err="1" smtClean="0"/>
              <a:t>كأميْمة</a:t>
            </a:r>
            <a:r>
              <a:rPr lang="ar-SA" sz="2700" dirty="0" smtClean="0"/>
              <a:t> والحُمَيمةِ بقي على حاله، فتقول "أُمَيْمِيٌّ وحميميٌّ".</a:t>
            </a:r>
          </a:p>
          <a:p>
            <a:pPr rtl="1"/>
            <a:r>
              <a:rPr lang="ar-SA" sz="2700" dirty="0" smtClean="0">
                <a:solidFill>
                  <a:srgbClr val="FF0000"/>
                </a:solidFill>
              </a:rPr>
              <a:t>النسْبة إلى (فَعْيل) بفتح الفاء وضمها فُعيْل</a:t>
            </a:r>
          </a:p>
          <a:p>
            <a:pPr rtl="1"/>
            <a:r>
              <a:rPr lang="ar-SA" sz="2700" dirty="0" smtClean="0"/>
              <a:t>قد ألحقوا ما كان مُعتلُّ اللامِ - من وَزنيْ "فَعيلٍ" بفتح الفاء، و "فُعَيلٍ" بضمّها - بِفَعيلة، وفُعَيلة، فنَسَبوهما على "فَعليٌّ وفُعَليٌّ"، فقالوا في نحو عَلي وقُصَيٍّ "عَلَويٌّ وقُصَويٌّ”.فإن كان صحيحي اللاّمِ كَعقيلٍ وجميل، وعُقَيْلٍ وأُوُيْس، بَقيا على حالها، فتقولُ "عَقيليّ وجَميليّ، وعُقَيْليٌّ وأوُيْسيٌّ”.وقالوا في ثقيفٍ وعتيكٍ وقُرَيشٍ وهُذَيْلٍ وسُليْمٍ "ثَقَفيٌّ وعَتَكيٌّ وقُرَشيٌّ وهُذَليٌّ وسُلَميٌّ"، على غير القياس. والقياسُ أن يُنسبَ إليها على لفظها، لأنها صحيحة اللام.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النسبة إلى ذي حرفين</a:t>
            </a:r>
            <a:endParaRPr lang="ar-SA" dirty="0"/>
          </a:p>
        </p:txBody>
      </p:sp>
      <p:sp>
        <p:nvSpPr>
          <p:cNvPr id="3" name="عنصر نائب للمحتوى 2"/>
          <p:cNvSpPr>
            <a:spLocks noGrp="1"/>
          </p:cNvSpPr>
          <p:nvPr>
            <p:ph idx="1"/>
          </p:nvPr>
        </p:nvSpPr>
        <p:spPr/>
        <p:txBody>
          <a:bodyPr/>
          <a:lstStyle/>
          <a:p>
            <a:pPr rtl="1"/>
            <a:r>
              <a:rPr lang="ar-SA" dirty="0" smtClean="0"/>
              <a:t>إذا نسبتَ إلى ثُنائيٍّ لا ثالث له، فإن كان ثانيه حرفاً صحيحاً، جاز تَضْعيفُهُ وعَدْمهُ، فتقول في النسبة إلى كَمْ كَمِّيٌّ وكَمِيٌّ" وإن كان الثاني واواً وجبَ تضعيفُهُ وإدغامهُ، فتقول في لوْ "لوّيّ" وإن كان ألفاً زيدَ بعدَها همزةٌ، فتقول في لا "لائيّ"، ويجوز قلبُ هذه الهمزة واواً، فتقول "لاويّ". وإن كان ياءً وجب فتحُه وتضعيفُهُ وقلبُ الياء </a:t>
            </a:r>
            <a:r>
              <a:rPr lang="ar-SA" dirty="0" err="1" smtClean="0"/>
              <a:t>المزيدة</a:t>
            </a:r>
            <a:r>
              <a:rPr lang="ar-SA" dirty="0" smtClean="0"/>
              <a:t> للتضعيف واواً، فتقول في كَيْ "كَيَوِيّ" وإنما تجوز النسبةُ إلى هذه الأحرف، وغيرها، إذا جعلَتها أعلاماً، وإلاّ فلا نسبة إليها.</a:t>
            </a:r>
          </a:p>
          <a:p>
            <a:pPr rtl="1"/>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شواذ النسب</a:t>
            </a:r>
            <a:endParaRPr lang="ar-SA" dirty="0"/>
          </a:p>
        </p:txBody>
      </p:sp>
      <p:sp>
        <p:nvSpPr>
          <p:cNvPr id="3" name="عنصر نائب للمحتوى 2"/>
          <p:cNvSpPr>
            <a:spLocks noGrp="1"/>
          </p:cNvSpPr>
          <p:nvPr>
            <p:ph idx="1"/>
          </p:nvPr>
        </p:nvSpPr>
        <p:spPr>
          <a:xfrm>
            <a:off x="495300" y="1371600"/>
            <a:ext cx="8915400" cy="4953000"/>
          </a:xfrm>
        </p:spPr>
        <p:txBody>
          <a:bodyPr/>
          <a:lstStyle/>
          <a:p>
            <a:pPr rtl="1"/>
            <a:r>
              <a:rPr lang="ar-SA" sz="2900" dirty="0" smtClean="0"/>
              <a:t>ما جاءَ في النّسَبِ مُخالفاً لما سَبقَ تَقْريرُهُ من القواعد، فهو من شواذِّ النسبِ التي تُحفَظُ ولا يُقاسُ عليها. ومنها قولُهم في النسبة إلى البَصْرَة "بِصرِيٌّ"، بكسرِ الباء وإلى الدَّهرِ "دُهرِيّ" بضم الدال، وإلى السَّهْل "سُهْليّ"، بضم السين، وإلى مَروٍ "مرْوزيّ"، بزيادة الزّاي، وإلى البحرَينِ "بحرانيّ" (بعدمِ رَدَّها إلى المفرد، معَ أنها مُعربة بالحرف، وإلى الشآم واليَمَنِ وتِهامةَ "شآمٍ ويمانٍ وتِهامٍ"، بتخفيفِ ياء النّسب. ومن ذلك قولهم "رُقَبانيٌّ وشَعرانيٌّ وجُمّانيٌّ ولَحْيانيٌّ"، للعَظيم الرَّقبةَ والشَعرِ والجُمّةِ واللّحية.</a:t>
            </a:r>
          </a:p>
          <a:p>
            <a:pPr rtl="1"/>
            <a:r>
              <a:rPr lang="ar-SA" sz="2900" dirty="0" smtClean="0"/>
              <a:t>ومنه قولهم في النسبة إلى طيٍّ "طائيّ"، وفي النسبة إلى الوَحْدة "وَحْدانيٌّ"؛ وفي النسبة إلى البادية "بَدَوِيٌّ" والقياس "بادَويُّ" أو "بادِيٌ"، وفي النسبة إلى حَروراء "حَرُورِيٌّ" والقياس (حَرُورايُّ).</a:t>
            </a:r>
          </a:p>
          <a:p>
            <a:pPr rtl="1"/>
            <a:endParaRPr lang="ar-SA" sz="2900" dirty="0" smtClean="0"/>
          </a:p>
          <a:p>
            <a:endParaRPr lang="ar-SA" sz="2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3888</TotalTime>
  <Words>1827</Words>
  <Application>Microsoft Office PowerPoint</Application>
  <PresentationFormat>A4 Paper (210x297 mm)‎</PresentationFormat>
  <Paragraphs>76</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Office Theme</vt:lpstr>
      <vt:lpstr>الشريحة 1</vt:lpstr>
      <vt:lpstr>المحاضرة  الثالثة عشرة</vt:lpstr>
      <vt:lpstr>تعريفها</vt:lpstr>
      <vt:lpstr>كيفية النسب</vt:lpstr>
      <vt:lpstr>النسبة إلى ما فيه تاء التأنيث والممدود</vt:lpstr>
      <vt:lpstr>النِّسبة إلى المقصور</vt:lpstr>
      <vt:lpstr>النَّسبة إلى المنقوص</vt:lpstr>
      <vt:lpstr>النِّسبة إلى المحذوف منه شيء</vt:lpstr>
      <vt:lpstr>الشريحة 9</vt:lpstr>
      <vt:lpstr>الشريحة 10</vt:lpstr>
      <vt:lpstr>النِّسبة إلى الثلاثي المكسور الثاني </vt:lpstr>
      <vt:lpstr>النِّسبة إلى ما آخره ياء مشددة</vt:lpstr>
      <vt:lpstr>النِّسبة إلى التثنيَة والجمع</vt:lpstr>
      <vt:lpstr>النِّسبة إلى العلم المركب</vt:lpstr>
      <vt:lpstr>النسْبة إلى (فعيلة) المفتوحة الفاء</vt:lpstr>
      <vt:lpstr>النسبة إلى (فعيلة) المضمومة الفاء</vt:lpstr>
      <vt:lpstr>النسبة إلى ذي حرفين</vt:lpstr>
      <vt:lpstr>شواذ النسب</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374</cp:revision>
  <dcterms:created xsi:type="dcterms:W3CDTF">2009-10-14T19:14:34Z</dcterms:created>
  <dcterms:modified xsi:type="dcterms:W3CDTF">2011-11-25T17:18:39Z</dcterms:modified>
</cp:coreProperties>
</file>