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1/17/1980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النصوص الأدبية القديمة (1)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عمر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شحاته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b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القرآن الكريم (سورة الماعون)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سورة الماعون.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ما اشتملت عليه السورة.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اللغة.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التفسير.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البلاغة.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الإعراب.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سورة الماعون سورة مكية وآياتها سبع آيات.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ومن خصائص السور المكية: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1- قصيرة الآيات.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2- تتناول جانب التوحيد.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3- نزلت بمكة.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4- تركز على عبادة الله وحده.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آيات سورة الماعون: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None/>
            </a:pPr>
            <a:r>
              <a:rPr lang="ar-SA" sz="2800" b="1" dirty="0" smtClean="0">
                <a:cs typeface="Simplified Arabic" pitchFamily="2" charset="-78"/>
              </a:rPr>
              <a:t>بسم الله الرحمن الرحيم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أَرَأَيْتَ الَّذِي يُكَذِّبُ بِالدِّينِ.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فَذَلِكَ الَّذِي يَدُعُّ الْيَتِيمَ.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وَلا يَحُضُّ عَلَى طَعَامِ الْمِسْكِينِ.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فَوَيْلٌ لِّلْمُصَلِّينَ.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الَّذِينَ هُمْ عَن صَلاتِهِمْ سَاهُونَ.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الَّذِينَ هُمْ يُرَاؤُونَ. </a:t>
            </a:r>
            <a:endParaRPr lang="en-US" sz="2800" b="1" dirty="0" smtClean="0">
              <a:cs typeface="Simplified Arabic" pitchFamily="2" charset="-78"/>
            </a:endParaRPr>
          </a:p>
          <a:p>
            <a:pPr lvl="0" rtl="1"/>
            <a:r>
              <a:rPr lang="ar-SA" sz="2800" b="1" dirty="0" smtClean="0">
                <a:cs typeface="Simplified Arabic" pitchFamily="2" charset="-78"/>
              </a:rPr>
              <a:t>وَيَمْنَعُونَ الْمَاعُونَ. </a:t>
            </a:r>
            <a:endParaRPr lang="en-US" sz="2800" b="1" dirty="0" smtClean="0">
              <a:cs typeface="Simplified Arabic" pitchFamily="2" charset="-78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ما اشتملت عليه السورة: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هذه السورة مكية ، وقد تحدثت بإيجاز عن فريقين من البشر هما: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أ - الكافر الجاحد لنعم الله ، المكذب بيوم الحساب والجزاء .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ب - المنافق الذي لا يقصد بعمله وجه الله ، بل يرائي في أعماله وصلاته.</a:t>
            </a: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أما الفريق الأول : فقد ذكر تعالى من صفاتهم الذميمة ، أنهم يهينون اليتيم ويزجرونه ، غلظةً لا تأديبًا، ولا يفعلون الخير، حتى ولو بالتذكير بحق المسكين والفقير، فلا هم أحسنوا في عبادة ربهم ، ولا أحسنوا إلى خلقه [أرأيت الذي يكذب بالدين ؟ فذلك الذي يدع اليتيم . ولا يحض على طعام المسكين . . ]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وأما الفريق الثاني : فهم المنافقون ، الغافلون عن صلاتهم ، الذين لا يؤدونها في أوقاتها ، والذين يقومون </a:t>
            </a:r>
            <a:r>
              <a:rPr lang="ar-SA" b="1" dirty="0" err="1" smtClean="0">
                <a:cs typeface="Simplified Arabic" pitchFamily="2" charset="-78"/>
              </a:rPr>
              <a:t>بها</a:t>
            </a:r>
            <a:r>
              <a:rPr lang="ar-SA" b="1" dirty="0" smtClean="0">
                <a:cs typeface="Simplified Arabic" pitchFamily="2" charset="-78"/>
              </a:rPr>
              <a:t> "صورة" لا (معنى) المراءون بأعمالهم ، وقد توعدت الفريقين بالويل والهلاك ، وشنعت عليهم أعظم تشنيع ، بأسلوب الاستغراب والتعجب من ذلك الصنيع ! ! . (فويل للمصلين . الذين هم عن صلاتهم ساهون . الذين هم يراءون ويمنعون الماعون)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en-US" b="1" dirty="0" smtClean="0">
                <a:cs typeface="Simplified Arabic" pitchFamily="2" charset="-78"/>
              </a:rPr>
              <a:t> </a:t>
            </a:r>
            <a:endParaRPr lang="en-US" dirty="0" smtClean="0">
              <a:cs typeface="Simplified Arabic" pitchFamily="2" charset="-78"/>
            </a:endParaRPr>
          </a:p>
          <a:p>
            <a:pPr algn="just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اللغة: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[يدع ] :يدفع بعنف وشدة يقال : دعه دعا أي دفعه دفعا ، ومنه قوله تعالى [يوم يدعون إلى نار جهنم دعا] </a:t>
            </a:r>
            <a:endParaRPr lang="en-US" dirty="0" smtClean="0">
              <a:cs typeface="Simplified Arabic" pitchFamily="2" charset="-78"/>
            </a:endParaRPr>
          </a:p>
          <a:p>
            <a:pPr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[يحض ] :الحض : الحث والترغيب </a:t>
            </a:r>
            <a:endParaRPr lang="en-US" dirty="0" smtClean="0">
              <a:cs typeface="Simplified Arabic" pitchFamily="2" charset="-78"/>
            </a:endParaRPr>
          </a:p>
          <a:p>
            <a:pPr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[ساهون ] :جمع ساه يقال : سها عن كذا يسهو سهوا، إذا تركه عن غفلة </a:t>
            </a:r>
            <a:endParaRPr lang="en-US" dirty="0" smtClean="0">
              <a:cs typeface="Simplified Arabic" pitchFamily="2" charset="-78"/>
            </a:endParaRPr>
          </a:p>
          <a:p>
            <a:pPr rtl="1">
              <a:lnSpc>
                <a:spcPct val="150000"/>
              </a:lnSpc>
            </a:pPr>
            <a:r>
              <a:rPr lang="en-US" b="1" dirty="0" smtClean="0">
                <a:cs typeface="Simplified Arabic" pitchFamily="2" charset="-78"/>
              </a:rPr>
              <a:t> </a:t>
            </a:r>
            <a:endParaRPr lang="en-US" dirty="0" smtClean="0">
              <a:cs typeface="Simplified Arabic" pitchFamily="2" charset="-78"/>
            </a:endParaRPr>
          </a:p>
          <a:p>
            <a:pPr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[الماعون ]:الشيء القليل ، من المعن وهو القلة، تقول العرب: "ما له </a:t>
            </a:r>
            <a:r>
              <a:rPr lang="ar-SA" b="1" dirty="0" err="1" smtClean="0">
                <a:cs typeface="Simplified Arabic" pitchFamily="2" charset="-78"/>
              </a:rPr>
              <a:t>معنة</a:t>
            </a:r>
            <a:r>
              <a:rPr lang="ar-SA" b="1" dirty="0" smtClean="0">
                <a:cs typeface="Simplified Arabic" pitchFamily="2" charset="-78"/>
              </a:rPr>
              <a:t> ولا </a:t>
            </a:r>
            <a:r>
              <a:rPr lang="ar-SA" b="1" dirty="0" err="1" smtClean="0">
                <a:cs typeface="Simplified Arabic" pitchFamily="2" charset="-78"/>
              </a:rPr>
              <a:t>سعنة</a:t>
            </a:r>
            <a:r>
              <a:rPr lang="ar-SA" b="1" dirty="0" smtClean="0">
                <a:cs typeface="Simplified Arabic" pitchFamily="2" charset="-78"/>
              </a:rPr>
              <a:t>" أي ما له قليل ولا كثير من المال ، قال المبرد والزجاج : الماعون كل ما فيه منفعة ، كالفأس ، والقدر ، والدلو، وغير ذلك .</a:t>
            </a:r>
            <a:endParaRPr lang="en-US" b="1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b="1" dirty="0">
              <a:cs typeface="Simplified Arabic" pitchFamily="2" charset="-78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التفسير: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[أرأيت الذي يكذب بالدين ]؟ استفهام للتعجب والتشويق أي هل عرفت الذي يكذب بالجزاء والحساب في الآخرة؟ هل عرفت من هو، وما هي أوصافه ؟ إن أردت أن تعرفه [فذلك الذي يدع اليتيم ] أي فذلك هو الذي يدفع اليتيم، دفعًا عنيفًا بجفوة وغلظة ، ويقهره ويظلمه ، ولا يعطيه حقه 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en-US" b="1" dirty="0" smtClean="0">
                <a:cs typeface="Simplified Arabic" pitchFamily="2" charset="-78"/>
              </a:rPr>
              <a:t> </a:t>
            </a:r>
            <a:endParaRPr lang="en-US" dirty="0" smtClean="0">
              <a:cs typeface="Simplified Arabic" pitchFamily="2" charset="-78"/>
            </a:endParaRPr>
          </a:p>
          <a:p>
            <a:pPr algn="just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[ولا يحض على طعام المسكين ] أي ولا يحث على إطعام المسكين ، قال أبو حيان: وفي قوله [ولا يحض) إشارة إلي أنه هو نفسه لا يطعم إذا قدر، وهذا من باب أولى ، لأنه إذا لم يحقق غيره بخلاً، فلأن يترك هو ذلك فعلاً أولى وأهدى .</a:t>
            </a: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وقال الرازي : فإن قيل : لم قال : [ولا يحض على طعام المسكين ] ولم يقل : ولا يطعم المسكين ؟ فالجواب أنه إذا منع اليتيم حقه ، فكيف يطعم المسكين من مال نفسه ؟ بل هو بخيل من مال غيره ، وهذا هو النهاية في الخسة، ويدل على نهاية بخله ، وقسوة قلبه ، </a:t>
            </a:r>
            <a:r>
              <a:rPr lang="ar-SA" b="1" dirty="0" err="1" smtClean="0">
                <a:cs typeface="Simplified Arabic" pitchFamily="2" charset="-78"/>
              </a:rPr>
              <a:t>وخساسة</a:t>
            </a:r>
            <a:r>
              <a:rPr lang="ar-SA" b="1" dirty="0" smtClean="0">
                <a:cs typeface="Simplified Arabic" pitchFamily="2" charset="-78"/>
              </a:rPr>
              <a:t> طبعه، والحاصل أنه لا يطعم المسكين ، ولا يأمر بإطعامه، لأنه يكذب بالقيامة، ولو آمن بالجزاء وأيقن بالحساب ، لما صدر عنه ذلك .</a:t>
            </a:r>
            <a:endParaRPr lang="en-US" dirty="0" smtClean="0">
              <a:cs typeface="Simplified Arabic" pitchFamily="2" charset="-78"/>
            </a:endParaRPr>
          </a:p>
          <a:p>
            <a:pPr algn="just" rtl="1"/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[فويل للمصلين ] أي هلاك وعذاب ودمار ، للمصلين المنافقين ، المتصفين بهذه الأوصاف القبيحة.</a:t>
            </a:r>
            <a:endParaRPr lang="en-US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[الذين هم عن صلاتهم ساهون ] أي الذين هم غافلون عن صلاتهم ، يؤخرونها عن أوقاتها تهاونًاً </a:t>
            </a:r>
            <a:r>
              <a:rPr lang="ar-SA" b="1" dirty="0" err="1" smtClean="0">
                <a:cs typeface="Simplified Arabic" pitchFamily="2" charset="-78"/>
              </a:rPr>
              <a:t>بها</a:t>
            </a:r>
            <a:r>
              <a:rPr lang="ar-SA" b="1" dirty="0" smtClean="0">
                <a:cs typeface="Simplified Arabic" pitchFamily="2" charset="-78"/>
              </a:rPr>
              <a:t> ، قال ابن عباس: هو المصلي الذي إن صلى لم يرج لها ثوابًا، وإن تركها لم يخش عليها عقابًا ، وقال أبو العالية: لا يصلونها لمواقيتها، ولا يتمون ركوعها ولا سجودها، وقد سئل رسول الله (صلى الله عليه وسلم)عن الآية فقال: (هم الذين يؤخرون الصلاة عن وقتها).</a:t>
            </a: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المفسرون : لمَّا قال تعالى [عن صلاتهم ساهون ] بلفظة [عن ] علم أنها في المنافقين ، ولهذا قال بعض السلف: الحمد لله الذي قال [عن صلاتهم ] ولم يقل "في صلاتهم" لأنه لو قال "في صلاتهم " لكانت في المؤمنين ، والمؤمن قد يسهو في صلاته ، </a:t>
            </a:r>
            <a:endParaRPr lang="en-US" b="1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والفرق بين </a:t>
            </a:r>
            <a:r>
              <a:rPr lang="ar-SA" b="1" dirty="0" err="1" smtClean="0">
                <a:cs typeface="Simplified Arabic" pitchFamily="2" charset="-78"/>
              </a:rPr>
              <a:t>السهوين</a:t>
            </a:r>
            <a:r>
              <a:rPr lang="ar-SA" b="1" dirty="0" smtClean="0">
                <a:cs typeface="Simplified Arabic" pitchFamily="2" charset="-78"/>
              </a:rPr>
              <a:t> واضح ، فإن سهو المنافق سهو ترك ، وقلة التفات إليها ، فهو لا يتذكرها ويكون مشغولاً عنها ، والمؤمن إذا سها في صلاته تداركه في الحال، وجبره بسجود السهو، فظهر الفارق بين </a:t>
            </a:r>
            <a:r>
              <a:rPr lang="ar-SA" b="1" dirty="0" err="1" smtClean="0">
                <a:cs typeface="Simplified Arabic" pitchFamily="2" charset="-78"/>
              </a:rPr>
              <a:t>السهوين</a:t>
            </a:r>
            <a:r>
              <a:rPr lang="ar-SA" b="1" dirty="0" smtClean="0">
                <a:cs typeface="Simplified Arabic" pitchFamily="2" charset="-78"/>
              </a:rPr>
              <a:t> ! ! </a:t>
            </a:r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ثم زاد تعالى في بيان أوصافهم الذميمة فقال : 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[الذين هم يراءون ] أي يصلون أمام الناس رياءً ؛ليقال: إنهم </a:t>
            </a:r>
            <a:r>
              <a:rPr lang="ar-SA" b="1" dirty="0" err="1" smtClean="0">
                <a:cs typeface="Simplified Arabic" pitchFamily="2" charset="-78"/>
              </a:rPr>
              <a:t>صلحاء</a:t>
            </a:r>
            <a:r>
              <a:rPr lang="ar-SA" b="1" dirty="0" smtClean="0">
                <a:cs typeface="Simplified Arabic" pitchFamily="2" charset="-78"/>
              </a:rPr>
              <a:t> ، </a:t>
            </a:r>
            <a:r>
              <a:rPr lang="ar-SA" b="1" dirty="0" err="1" smtClean="0">
                <a:cs typeface="Simplified Arabic" pitchFamily="2" charset="-78"/>
              </a:rPr>
              <a:t>ويتخشعون</a:t>
            </a:r>
            <a:r>
              <a:rPr lang="ar-SA" b="1" dirty="0" smtClean="0">
                <a:cs typeface="Simplified Arabic" pitchFamily="2" charset="-78"/>
              </a:rPr>
              <a:t> ليقال: أنهم أتقياء ، ويتصدقون ليقال إنهم كرماء ، وهكذا سائر أعمالهم للشهرة والرياء </a:t>
            </a:r>
            <a:endParaRPr lang="en-US" dirty="0" smtClean="0">
              <a:cs typeface="Simplified Arabic" pitchFamily="2" charset="-78"/>
            </a:endParaRPr>
          </a:p>
          <a:p>
            <a:pPr algn="just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[ويمنعون الماعون ] أي ويمنعون الناس المنافع اليسيرة ، من كل ما يستعان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، كالإبرة ، والفأس ، والقدر ، والملح ، والماء وغيرها . . وفي الآية زجر  عن البخل ، بهذه الأشياء القليلة الحقيرة، فإن البخل </a:t>
            </a:r>
            <a:r>
              <a:rPr lang="ar-SA" b="1" dirty="0" err="1" smtClean="0">
                <a:cs typeface="Simplified Arabic" pitchFamily="2" charset="-78"/>
              </a:rPr>
              <a:t>بها</a:t>
            </a:r>
            <a:r>
              <a:rPr lang="ar-SA" b="1" dirty="0" smtClean="0">
                <a:cs typeface="Simplified Arabic" pitchFamily="2" charset="-78"/>
              </a:rPr>
              <a:t> نهاية البخل ، وهو مخل بالمروءة . 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البلاغة: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en-US" b="1" dirty="0" smtClean="0">
                <a:cs typeface="Simplified Arabic" pitchFamily="2" charset="-78"/>
              </a:rPr>
              <a:t> </a:t>
            </a:r>
            <a:r>
              <a:rPr lang="ar-SA" b="1" dirty="0" smtClean="0">
                <a:cs typeface="Simplified Arabic" pitchFamily="2" charset="-78"/>
              </a:rPr>
              <a:t>تضمنت السورة الكريمة وجوهًاً من البديع والبيان نوجزها فيما يلي :</a:t>
            </a:r>
            <a:endParaRPr lang="en-US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1- الاستفهام الذي يراد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تشويق السامع إلى الخبر والتعجب منه [أرأيت الذي يكذب بالدين ]؟</a:t>
            </a:r>
            <a:endParaRPr lang="en-US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الإيجاز بالحذف [فذلك الذي يدع اليتيم ] حذف منه الشرط ، أي إن أردت أن تعرفه ، فذلك الذي يدع اليتيم، وهذا من أساليب البلاغة.</a:t>
            </a:r>
            <a:endParaRPr lang="en-US" dirty="0" smtClean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3- الذم والتوبيخ [فويل للمصلين ] وضع الظاهر مكان الضمير "فويل لهم " زيادة في التقبيح، لأنهم مع التكذيب ساهون عن الصلاة .</a:t>
            </a:r>
            <a:endParaRPr lang="ar-SA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4- الجناس الناقص [ويمنعون الماعون) ويسمى جناس الاشتقاق.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5- توافق الفواصل مراعاة لرءوس الآيات مثل ( ساهون ، يراءون ، الماعون) الخ.</a:t>
            </a:r>
            <a:endParaRPr lang="en-US" dirty="0" smtClean="0">
              <a:cs typeface="Simplified Arabic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en-US" dirty="0" smtClean="0">
                <a:cs typeface="Simplified Arabic" pitchFamily="2" charset="-78"/>
              </a:rPr>
              <a:t> </a:t>
            </a:r>
          </a:p>
          <a:p>
            <a:pPr algn="just" rtl="1">
              <a:lnSpc>
                <a:spcPct val="150000"/>
              </a:lnSpc>
            </a:pP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الإعراب: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أَرَأَيْتَ الَّذِي يُكَذِّبُ بِالدِّينِ)</a:t>
            </a:r>
          </a:p>
          <a:p>
            <a:pPr algn="just" rtl="1"/>
            <a:r>
              <a:rPr lang="en-US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أرأيت : </a:t>
            </a:r>
            <a:r>
              <a:rPr lang="ar-SA" b="1" dirty="0" err="1" smtClean="0">
                <a:cs typeface="Simplified Arabic" pitchFamily="2" charset="-78"/>
              </a:rPr>
              <a:t>أ</a:t>
            </a:r>
            <a:r>
              <a:rPr lang="ar-SA" b="1" dirty="0" smtClean="0">
                <a:cs typeface="Simplified Arabic" pitchFamily="2" charset="-78"/>
              </a:rPr>
              <a:t> :الهمزة حرف لا محل له من الإعراب. رأيـْ : فعل ماض مبني على السكون، لاتصاله بضمير الرفع المتحرك.</a:t>
            </a:r>
            <a:endParaRPr lang="en-US" b="1" dirty="0" smtClean="0">
              <a:cs typeface="Simplified Arabic" pitchFamily="2" charset="-78"/>
            </a:endParaRPr>
          </a:p>
          <a:p>
            <a:pPr algn="just" rtl="1"/>
            <a:r>
              <a:rPr lang="en-US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تاء الفاعل ضمير متصل مبني على الفتح في محل رفع فاعل</a:t>
            </a:r>
            <a:r>
              <a:rPr lang="en-US" b="1" dirty="0" smtClean="0">
                <a:cs typeface="Simplified Arabic" pitchFamily="2" charset="-78"/>
              </a:rPr>
              <a:t>.</a:t>
            </a:r>
            <a:endParaRPr lang="ar-SA" b="1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الذي: اسم موصول مبني على السكون في محل نصب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en-US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يكذب : فعل مضارع مرفوع وعلامة رفعه الضمة الظاهرة على آخره والفاعل ضمير مستتر جوازا تقديره:هو .</a:t>
            </a:r>
            <a:r>
              <a:rPr lang="en-US" b="1" dirty="0" smtClean="0">
                <a:cs typeface="Simplified Arabic" pitchFamily="2" charset="-78"/>
              </a:rPr>
              <a:t/>
            </a:r>
            <a:br>
              <a:rPr lang="en-US" b="1" dirty="0" smtClean="0">
                <a:cs typeface="Simplified Arabic" pitchFamily="2" charset="-78"/>
              </a:rPr>
            </a:br>
            <a:r>
              <a:rPr lang="en-US" b="1" dirty="0" smtClean="0">
                <a:cs typeface="Simplified Arabic" pitchFamily="2" charset="-78"/>
              </a:rPr>
              <a:t/>
            </a:r>
            <a:br>
              <a:rPr lang="en-US" b="1" dirty="0" smtClean="0">
                <a:cs typeface="Simplified Arabic" pitchFamily="2" charset="-78"/>
              </a:rPr>
            </a:b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cs typeface="Simplified Arabic" pitchFamily="2" charset="-78"/>
              </a:rPr>
              <a:t>بالدين : </a:t>
            </a:r>
            <a:r>
              <a:rPr lang="ar-SA" b="1" dirty="0" err="1" smtClean="0">
                <a:cs typeface="Simplified Arabic" pitchFamily="2" charset="-78"/>
              </a:rPr>
              <a:t>بـــ</a:t>
            </a:r>
            <a:r>
              <a:rPr lang="ar-SA" b="1" dirty="0" smtClean="0">
                <a:cs typeface="Simplified Arabic" pitchFamily="2" charset="-78"/>
              </a:rPr>
              <a:t>: الباء حرف جر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الدين : اسم مجرور وعلاوة جره الكسرة الظاهرة على آخره 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(وَلَا يَحُضُّ عَلَى طَعَامِ الْمِسْكِينِ)</a:t>
            </a:r>
            <a:r>
              <a:rPr lang="en-US" b="1" dirty="0" smtClean="0">
                <a:cs typeface="Simplified Arabic" pitchFamily="2" charset="-78"/>
              </a:rPr>
              <a:t/>
            </a:r>
            <a:br>
              <a:rPr lang="en-US" b="1" dirty="0" smtClean="0">
                <a:cs typeface="Simplified Arabic" pitchFamily="2" charset="-78"/>
              </a:rPr>
            </a:br>
            <a:r>
              <a:rPr lang="en-US" b="1" dirty="0" smtClean="0">
                <a:cs typeface="Simplified Arabic" pitchFamily="2" charset="-78"/>
              </a:rPr>
              <a:t>- </a:t>
            </a:r>
            <a:r>
              <a:rPr lang="ar-SA" b="1" dirty="0" smtClean="0">
                <a:cs typeface="Simplified Arabic" pitchFamily="2" charset="-78"/>
              </a:rPr>
              <a:t>ولا : </a:t>
            </a:r>
            <a:r>
              <a:rPr lang="ar-SA" b="1" dirty="0" err="1" smtClean="0">
                <a:cs typeface="Simplified Arabic" pitchFamily="2" charset="-78"/>
              </a:rPr>
              <a:t>و</a:t>
            </a:r>
            <a:r>
              <a:rPr lang="ar-SA" b="1" dirty="0" smtClean="0">
                <a:cs typeface="Simplified Arabic" pitchFamily="2" charset="-78"/>
              </a:rPr>
              <a:t> : الواو عاطفة</a:t>
            </a:r>
            <a:r>
              <a:rPr lang="en-US" b="1" dirty="0" smtClean="0">
                <a:cs typeface="Simplified Arabic" pitchFamily="2" charset="-78"/>
              </a:rPr>
              <a:t> .</a:t>
            </a:r>
            <a:r>
              <a:rPr lang="ar-SA" b="1" dirty="0" smtClean="0">
                <a:cs typeface="Simplified Arabic" pitchFamily="2" charset="-78"/>
              </a:rPr>
              <a:t>لا : نافية</a:t>
            </a:r>
            <a:r>
              <a:rPr lang="en-US" b="1" dirty="0" smtClean="0">
                <a:cs typeface="Simplified Arabic" pitchFamily="2" charset="-78"/>
              </a:rPr>
              <a:t> .</a:t>
            </a:r>
            <a:br>
              <a:rPr lang="en-US" b="1" dirty="0" smtClean="0">
                <a:cs typeface="Simplified Arabic" pitchFamily="2" charset="-78"/>
              </a:rPr>
            </a:br>
            <a:r>
              <a:rPr lang="en-US" b="1" dirty="0" smtClean="0">
                <a:cs typeface="Simplified Arabic" pitchFamily="2" charset="-78"/>
              </a:rPr>
              <a:t>- </a:t>
            </a:r>
            <a:r>
              <a:rPr lang="ar-SA" b="1" dirty="0" smtClean="0">
                <a:cs typeface="Simplified Arabic" pitchFamily="2" charset="-78"/>
              </a:rPr>
              <a:t>يحض : فعل مضارع مرفوع وعلامة رفعه الضمة الظاهرة على آخره وفاعله ضمير مستتر تقديره : هو</a:t>
            </a:r>
            <a:r>
              <a:rPr lang="en-US" b="1" dirty="0" smtClean="0">
                <a:cs typeface="Simplified Arabic" pitchFamily="2" charset="-78"/>
              </a:rPr>
              <a:t> .</a:t>
            </a:r>
            <a:br>
              <a:rPr lang="en-US" b="1" dirty="0" smtClean="0">
                <a:cs typeface="Simplified Arabic" pitchFamily="2" charset="-78"/>
              </a:rPr>
            </a:br>
            <a:r>
              <a:rPr lang="en-US" b="1" dirty="0" smtClean="0">
                <a:cs typeface="Simplified Arabic" pitchFamily="2" charset="-78"/>
              </a:rPr>
              <a:t>- </a:t>
            </a:r>
            <a:r>
              <a:rPr lang="ar-SA" b="1" dirty="0" smtClean="0">
                <a:cs typeface="Simplified Arabic" pitchFamily="2" charset="-78"/>
              </a:rPr>
              <a:t>على : حرف جر</a:t>
            </a:r>
            <a:r>
              <a:rPr lang="en-US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.طعام : اسم مجرور وعلامة جره الكسرة الظاهرة على آخره</a:t>
            </a:r>
            <a:r>
              <a:rPr lang="en-US" b="1" dirty="0" smtClean="0">
                <a:cs typeface="Simplified Arabic" pitchFamily="2" charset="-78"/>
              </a:rPr>
              <a:t> . </a:t>
            </a:r>
            <a:r>
              <a:rPr lang="ar-SA" b="1" dirty="0" smtClean="0">
                <a:cs typeface="Simplified Arabic" pitchFamily="2" charset="-78"/>
              </a:rPr>
              <a:t>المسكين : مضاف إليه مجرور وعلامة جره الكسرة الظاهرة على آخره</a:t>
            </a:r>
            <a:r>
              <a:rPr lang="en-US" b="1" dirty="0" smtClean="0">
                <a:cs typeface="Simplified Arabic" pitchFamily="2" charset="-78"/>
              </a:rPr>
              <a:t>.</a:t>
            </a:r>
            <a:br>
              <a:rPr lang="en-US" b="1" dirty="0" smtClean="0">
                <a:cs typeface="Simplified Arabic" pitchFamily="2" charset="-78"/>
              </a:rPr>
            </a:br>
            <a:endParaRPr lang="en-US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1073</Words>
  <Application>Microsoft Office PowerPoint</Application>
  <PresentationFormat>A4 Paper (210x297 mm)‎</PresentationFormat>
  <Paragraphs>109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الأولى القرآن الكريم (سورة الماعون)</vt:lpstr>
      <vt:lpstr>:عناصر المحاضرة</vt:lpstr>
      <vt:lpstr>مقدمة:</vt:lpstr>
      <vt:lpstr>آيات سورة الماعون:</vt:lpstr>
      <vt:lpstr>ما اشتملت عليه السورة:</vt:lpstr>
      <vt:lpstr>تابع:</vt:lpstr>
      <vt:lpstr>تابع:</vt:lpstr>
      <vt:lpstr>اللغة:</vt:lpstr>
      <vt:lpstr>تابع:</vt:lpstr>
      <vt:lpstr>التفسير:</vt:lpstr>
      <vt:lpstr>تابع:</vt:lpstr>
      <vt:lpstr>تابع:</vt:lpstr>
      <vt:lpstr>تابع:</vt:lpstr>
      <vt:lpstr>تابع:</vt:lpstr>
      <vt:lpstr>تابع:</vt:lpstr>
      <vt:lpstr>تابع:</vt:lpstr>
      <vt:lpstr>البلاغة:</vt:lpstr>
      <vt:lpstr>تابع:</vt:lpstr>
      <vt:lpstr>الإعراب:</vt:lpstr>
      <vt:lpstr>تابع: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Nemo</cp:lastModifiedBy>
  <cp:revision>115</cp:revision>
  <dcterms:created xsi:type="dcterms:W3CDTF">2009-10-14T19:14:34Z</dcterms:created>
  <dcterms:modified xsi:type="dcterms:W3CDTF">1980-01-17T01:23:06Z</dcterms:modified>
</cp:coreProperties>
</file>