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5"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2" d="100"/>
          <a:sy n="82" d="100"/>
        </p:scale>
        <p:origin x="42" y="210"/>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0124705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لك</a:t>
            </a:r>
            <a:r>
              <a:rPr lang="ar-SA" sz="1600" b="1" baseline="0" dirty="0" smtClean="0">
                <a:solidFill>
                  <a:schemeClr val="bg1"/>
                </a:solidFill>
                <a:latin typeface="+mn-lt"/>
                <a:cs typeface="+mn-cs"/>
              </a:rPr>
              <a:t>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chemeClr val="accent1">
                    <a:lumMod val="50000"/>
                  </a:schemeClr>
                </a:solidFill>
                <a:latin typeface="AYM Wadiy S_U normal."/>
                <a:cs typeface="Times New Roman" pitchFamily="18" charset="0"/>
              </a:rPr>
              <a:t>النصوص الأدبية القديمة (1</a:t>
            </a:r>
            <a:r>
              <a:rPr lang="ar-EG" sz="2800" b="1" dirty="0" smtClean="0">
                <a:solidFill>
                  <a:schemeClr val="accent1">
                    <a:lumMod val="50000"/>
                  </a:schemeClr>
                </a:solidFill>
                <a:latin typeface="AYM Wadiy S_U normal."/>
                <a:cs typeface="Times New Roman" pitchFamily="18" charset="0"/>
              </a:rPr>
              <a:t>)</a:t>
            </a:r>
            <a:r>
              <a:rPr lang="ar-SA" sz="2800" b="1" dirty="0" smtClean="0">
                <a:solidFill>
                  <a:schemeClr val="accent1">
                    <a:lumMod val="50000"/>
                  </a:schemeClr>
                </a:solidFill>
                <a:latin typeface="AYM Wadiy S_U normal."/>
                <a:cs typeface="Times New Roman" pitchFamily="18" charset="0"/>
              </a:rPr>
              <a:t> </a:t>
            </a:r>
            <a:endParaRPr lang="en-US" sz="2800" b="1" dirty="0" smtClean="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ar-SA" sz="2600" b="1" dirty="0" smtClean="0">
                <a:solidFill>
                  <a:schemeClr val="bg2">
                    <a:lumMod val="25000"/>
                  </a:schemeClr>
                </a:solidFill>
                <a:latin typeface="Calibri" pitchFamily="34" charset="0"/>
                <a:cs typeface="Times New Roman" pitchFamily="18" charset="0"/>
              </a:rPr>
              <a:t>عمر </a:t>
            </a:r>
            <a:r>
              <a:rPr lang="ar-SA" sz="2600" b="1" dirty="0" err="1" smtClean="0">
                <a:solidFill>
                  <a:schemeClr val="bg2">
                    <a:lumMod val="25000"/>
                  </a:schemeClr>
                </a:solidFill>
                <a:latin typeface="Calibri" pitchFamily="34" charset="0"/>
                <a:cs typeface="Times New Roman" pitchFamily="18" charset="0"/>
              </a:rPr>
              <a:t>شحاته</a:t>
            </a:r>
            <a:r>
              <a:rPr lang="ar-SA" sz="2600" b="1" dirty="0" smtClean="0">
                <a:solidFill>
                  <a:schemeClr val="bg2">
                    <a:lumMod val="25000"/>
                  </a:schemeClr>
                </a:solidFill>
                <a:latin typeface="Calibri" pitchFamily="34" charset="0"/>
                <a:cs typeface="Times New Roman" pitchFamily="18" charset="0"/>
              </a:rPr>
              <a:t> محمد</a:t>
            </a:r>
            <a:endParaRPr lang="en-US" sz="2600" b="1" dirty="0" smtClean="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الرابعة</a:t>
            </a:r>
            <a:br>
              <a:rPr lang="ar-SA" b="1" spc="-150" dirty="0" smtClean="0">
                <a:solidFill>
                  <a:srgbClr val="376092"/>
                </a:solidFill>
                <a:latin typeface="ae_AlMateen" pitchFamily="2" charset="-78"/>
                <a:cs typeface="ae_AlMateen" pitchFamily="2" charset="-78"/>
              </a:rPr>
            </a:br>
            <a:r>
              <a:rPr lang="ar-SA" sz="4000" b="1" spc="-150" dirty="0" smtClean="0">
                <a:solidFill>
                  <a:srgbClr val="376092"/>
                </a:solidFill>
                <a:latin typeface="ae_AlMateen" pitchFamily="2" charset="-78"/>
                <a:cs typeface="ae_AlMateen" pitchFamily="2" charset="-78"/>
              </a:rPr>
              <a:t>الخصال الحميدة التي تربى عليها الفتاة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en-US" b="1" dirty="0" smtClean="0">
                <a:solidFill>
                  <a:schemeClr val="tx2">
                    <a:lumMod val="75000"/>
                  </a:schemeClr>
                </a:solidFill>
              </a:rPr>
              <a:t>:</a:t>
            </a:r>
            <a:r>
              <a:rPr lang="ar-SA" b="1" dirty="0" smtClean="0">
                <a:solidFill>
                  <a:schemeClr val="tx2">
                    <a:lumMod val="75000"/>
                  </a:schemeClr>
                </a:solidFill>
              </a:rPr>
              <a:t>عناصر المحاضرة</a:t>
            </a:r>
            <a:endParaRPr lang="en-US" b="1"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Simplified Arabic" pitchFamily="2" charset="-78"/>
              </a:rPr>
              <a:t>مقدمة</a:t>
            </a:r>
          </a:p>
          <a:p>
            <a:pPr rtl="1" eaLnBrk="1" hangingPunct="1">
              <a:buFont typeface="Arial" pitchFamily="34" charset="0"/>
              <a:buChar char="•"/>
            </a:pPr>
            <a:r>
              <a:rPr lang="ar-SA" b="1" dirty="0" smtClean="0">
                <a:cs typeface="Simplified Arabic" pitchFamily="2" charset="-78"/>
              </a:rPr>
              <a:t>النص.</a:t>
            </a:r>
          </a:p>
          <a:p>
            <a:pPr rtl="1" eaLnBrk="1" hangingPunct="1">
              <a:buFont typeface="Arial" pitchFamily="34" charset="0"/>
              <a:buChar char="•"/>
            </a:pPr>
            <a:r>
              <a:rPr lang="ar-SA" b="1" dirty="0" smtClean="0">
                <a:cs typeface="Simplified Arabic" pitchFamily="2" charset="-78"/>
              </a:rPr>
              <a:t>المفردات.</a:t>
            </a:r>
          </a:p>
          <a:p>
            <a:pPr rtl="1" eaLnBrk="1" hangingPunct="1">
              <a:buFont typeface="Arial" pitchFamily="34" charset="0"/>
              <a:buChar char="•"/>
            </a:pPr>
            <a:r>
              <a:rPr lang="ar-SA" b="1" dirty="0" smtClean="0">
                <a:cs typeface="Simplified Arabic" pitchFamily="2" charset="-78"/>
              </a:rPr>
              <a:t>الشرح والأفكار الأساسية.</a:t>
            </a:r>
          </a:p>
          <a:p>
            <a:pPr rtl="1" eaLnBrk="1" hangingPunct="1">
              <a:buFont typeface="Arial" pitchFamily="34" charset="0"/>
              <a:buChar char="•"/>
            </a:pPr>
            <a:r>
              <a:rPr lang="ar-SA" b="1" dirty="0" smtClean="0">
                <a:cs typeface="Simplified Arabic" pitchFamily="2" charset="-78"/>
              </a:rPr>
              <a:t>البلاغة والأسلوب.</a:t>
            </a:r>
          </a:p>
          <a:p>
            <a:pPr rtl="1" eaLnBrk="1" hangingPunct="1">
              <a:buFont typeface="Arial" pitchFamily="34" charset="0"/>
              <a:buChar char="•"/>
            </a:pPr>
            <a:r>
              <a:rPr lang="ar-SA" b="1" dirty="0" smtClean="0">
                <a:cs typeface="Simplified Arabic" pitchFamily="2" charset="-78"/>
              </a:rPr>
              <a:t>الإعراب.</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b="1" dirty="0" smtClean="0">
                <a:cs typeface="Simplified Arabic" pitchFamily="2" charset="-78"/>
              </a:rPr>
              <a:t>توجد أمور تربوية تتلقاها الفتاة منذ العصر الجاهلي مرة عن أيها ومرة عن أمها.</a:t>
            </a:r>
          </a:p>
          <a:p>
            <a:pPr algn="just" rtl="1" eaLnBrk="1" hangingPunct="1"/>
            <a:r>
              <a:rPr lang="ar-SA" b="1" dirty="0" smtClean="0">
                <a:cs typeface="Simplified Arabic" pitchFamily="2" charset="-78"/>
              </a:rPr>
              <a:t>وفي الزواج خاصة توجد تعليمات ونصائح تربوية قيمة تقدمها الأم لابنتها حرصاً منها على سعادتها ونجاح زواجها.</a:t>
            </a:r>
          </a:p>
          <a:p>
            <a:pPr algn="just" rtl="1" eaLnBrk="1" hangingPunct="1"/>
            <a:r>
              <a:rPr lang="ar-SA" b="1" dirty="0" smtClean="0">
                <a:cs typeface="Simplified Arabic" pitchFamily="2" charset="-78"/>
              </a:rPr>
              <a:t>من ذلك ما روي عن خطبة عمرو بن حجر إلى عوف بن </a:t>
            </a:r>
            <a:r>
              <a:rPr lang="ar-SA" b="1" dirty="0" err="1" smtClean="0">
                <a:cs typeface="Simplified Arabic" pitchFamily="2" charset="-78"/>
              </a:rPr>
              <a:t>ملحم</a:t>
            </a:r>
            <a:r>
              <a:rPr lang="ar-SA" b="1" dirty="0" smtClean="0">
                <a:cs typeface="Simplified Arabic" pitchFamily="2" charset="-78"/>
              </a:rPr>
              <a:t> </a:t>
            </a:r>
            <a:r>
              <a:rPr lang="ar-SA" b="1" dirty="0" err="1" smtClean="0">
                <a:cs typeface="Simplified Arabic" pitchFamily="2" charset="-78"/>
              </a:rPr>
              <a:t>الشيباني</a:t>
            </a:r>
            <a:r>
              <a:rPr lang="ar-SA" b="1" dirty="0" smtClean="0">
                <a:cs typeface="Simplified Arabic" pitchFamily="2" charset="-78"/>
              </a:rPr>
              <a:t>؛ فقد خطب عمرو أم إياس ابنة عوف.</a:t>
            </a:r>
          </a:p>
          <a:p>
            <a:pPr algn="just" rtl="1" eaLnBrk="1" hangingPunct="1"/>
            <a:r>
              <a:rPr lang="ar-SA" b="1" dirty="0" smtClean="0">
                <a:cs typeface="Simplified Arabic" pitchFamily="2" charset="-78"/>
              </a:rPr>
              <a:t>فلما كان بناؤه </a:t>
            </a:r>
            <a:r>
              <a:rPr lang="ar-SA" b="1" dirty="0" err="1" smtClean="0">
                <a:cs typeface="Simplified Arabic" pitchFamily="2" charset="-78"/>
              </a:rPr>
              <a:t>بها</a:t>
            </a:r>
            <a:r>
              <a:rPr lang="ar-SA" b="1" dirty="0" smtClean="0">
                <a:cs typeface="Simplified Arabic" pitchFamily="2" charset="-78"/>
              </a:rPr>
              <a:t> خلت </a:t>
            </a:r>
            <a:r>
              <a:rPr lang="ar-SA" b="1" dirty="0" err="1" smtClean="0">
                <a:cs typeface="Simplified Arabic" pitchFamily="2" charset="-78"/>
              </a:rPr>
              <a:t>بها</a:t>
            </a:r>
            <a:r>
              <a:rPr lang="ar-SA" b="1" dirty="0" smtClean="0">
                <a:cs typeface="Simplified Arabic" pitchFamily="2" charset="-78"/>
              </a:rPr>
              <a:t> أمها، فقالت:</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accent1">
                    <a:lumMod val="75000"/>
                  </a:schemeClr>
                </a:solidFill>
                <a:cs typeface="Arial" pitchFamily="34" charset="0"/>
              </a:rPr>
              <a:t>الوصايا:</a:t>
            </a: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b="1" dirty="0" smtClean="0">
                <a:cs typeface="Simplified Arabic" pitchFamily="2" charset="-78"/>
              </a:rPr>
              <a:t>فقالت: : أي بُنَيَّة، إنك فارقت بيتك الذي منه خرجت، وعشك الذي فيه درجتِ، إلى رجل لم تعرفيه وقرين لم تألفيه، فكوني له أمة يكن لك عبداً، </a:t>
            </a:r>
            <a:r>
              <a:rPr lang="ar-SA" b="1" dirty="0" smtClean="0">
                <a:cs typeface="Simplified Arabic" pitchFamily="2" charset="-78"/>
              </a:rPr>
              <a:t>و أحفظي </a:t>
            </a:r>
            <a:r>
              <a:rPr lang="ar-SA" b="1" dirty="0" smtClean="0">
                <a:cs typeface="Simplified Arabic" pitchFamily="2" charset="-78"/>
              </a:rPr>
              <a:t>له خصالاً عشراً يكن لك ذخراً.</a:t>
            </a:r>
          </a:p>
          <a:p>
            <a:pPr algn="just" rtl="1" eaLnBrk="1" hangingPunct="1">
              <a:buNone/>
            </a:pPr>
            <a:r>
              <a:rPr lang="ar-SA" b="1" dirty="0" smtClean="0">
                <a:cs typeface="Simplified Arabic" pitchFamily="2" charset="-78"/>
              </a:rPr>
              <a:t>أما الأولى والثانية:فالخشوع له بالقناعة، وحسن السمع له والطاعة.</a:t>
            </a:r>
          </a:p>
          <a:p>
            <a:pPr algn="just" rtl="1" eaLnBrk="1" hangingPunct="1">
              <a:buNone/>
            </a:pPr>
            <a:r>
              <a:rPr lang="ar-SA" b="1" dirty="0" smtClean="0">
                <a:cs typeface="Simplified Arabic" pitchFamily="2" charset="-78"/>
              </a:rPr>
              <a:t>وأما الثالثة والرابعة: فالتفقد لموضع عينه وأنفه، فلا تقع عينه منك على قبيح، ولا يشم منك إلا طيب ريح.</a:t>
            </a:r>
          </a:p>
          <a:p>
            <a:pPr algn="just" rtl="1" eaLnBrk="1" hangingPunct="1">
              <a:buNone/>
            </a:pPr>
            <a:r>
              <a:rPr lang="ar-SA" b="1" dirty="0" smtClean="0">
                <a:cs typeface="Simplified Arabic" pitchFamily="2" charset="-78"/>
              </a:rPr>
              <a:t>وأما الخامسة والسادسة: فالتفقد لوقت منامه وطعامه، فإن تواتر الجوع مهلكة وتنغيص النوم مغضبة.</a:t>
            </a:r>
            <a:endParaRPr lang="en-US" dirty="0" smtClean="0">
              <a:cs typeface="Simplified Arabic" pitchFamily="2" charset="-78"/>
            </a:endParaRPr>
          </a:p>
          <a:p>
            <a:pPr algn="just" rtl="1" eaLnBrk="1" hangingPunct="1">
              <a:buNone/>
            </a:pPr>
            <a:endParaRPr lang="en-US" b="1" dirty="0" smtClean="0">
              <a:cs typeface="Simplified Arabic" pitchFamily="2"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cs typeface="Simplified Arabic" pitchFamily="2" charset="-78"/>
              </a:rPr>
              <a:t>وأما السابعة والثامنة: فالاحتراس بماله، والإرعاء على حشمه وعياله، وملاك الأمر في المال حسن التقدير، وفي العيال حسن التدبير.</a:t>
            </a:r>
          </a:p>
          <a:p>
            <a:pPr algn="just" rtl="1"/>
            <a:r>
              <a:rPr lang="ar-SA" b="1" dirty="0" smtClean="0">
                <a:cs typeface="Simplified Arabic" pitchFamily="2" charset="-78"/>
              </a:rPr>
              <a:t>وأما التاسعة والعاشرة فلا تبقين له أمراً ولا تفشين له سراً، فإنَّكِ إن خالفت أمره أوغرت صدره، وإن أفشيت سره لم تأمني غدره. ثم إياك والفرح بين يديه إذا كان مهتماً، والكآبة بين يديه إذا كان فرحاً.</a:t>
            </a:r>
            <a:endParaRPr lang="ar-SA" dirty="0">
              <a:cs typeface="Simplified Arabic" pitchFamily="2"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المفردات:</a:t>
            </a:r>
            <a:endParaRPr lang="ar-SA" b="1" dirty="0"/>
          </a:p>
        </p:txBody>
      </p:sp>
      <p:sp>
        <p:nvSpPr>
          <p:cNvPr id="3" name="عنصر نائب للمحتوى 2"/>
          <p:cNvSpPr>
            <a:spLocks noGrp="1"/>
          </p:cNvSpPr>
          <p:nvPr>
            <p:ph idx="1"/>
          </p:nvPr>
        </p:nvSpPr>
        <p:spPr/>
        <p:txBody>
          <a:bodyPr/>
          <a:lstStyle/>
          <a:p>
            <a:pPr rtl="1"/>
            <a:r>
              <a:rPr lang="ar-SA" b="1" dirty="0" smtClean="0">
                <a:cs typeface="Simplified Arabic" pitchFamily="2" charset="-78"/>
              </a:rPr>
              <a:t>بناؤه: زواجه- قرين : صديق- أمة: جارية- ذخراً: باقياً.</a:t>
            </a:r>
          </a:p>
          <a:p>
            <a:pPr rtl="1"/>
            <a:r>
              <a:rPr lang="ar-SA" b="1" dirty="0" smtClean="0">
                <a:cs typeface="Simplified Arabic" pitchFamily="2" charset="-78"/>
              </a:rPr>
              <a:t>تواتر: تعاقب- التفقد: النظر.</a:t>
            </a:r>
          </a:p>
          <a:p>
            <a:pPr rtl="1"/>
            <a:r>
              <a:rPr lang="ar-SA" b="1" dirty="0" smtClean="0">
                <a:cs typeface="Simplified Arabic" pitchFamily="2" charset="-78"/>
              </a:rPr>
              <a:t>الاحتراس: الحرص والرعاية- الإرعاء : الرعاية.</a:t>
            </a:r>
          </a:p>
          <a:p>
            <a:pPr rtl="1"/>
            <a:r>
              <a:rPr lang="ar-SA" b="1" dirty="0" smtClean="0">
                <a:cs typeface="Simplified Arabic" pitchFamily="2" charset="-78"/>
              </a:rPr>
              <a:t>حشمه: خدمه.</a:t>
            </a:r>
          </a:p>
          <a:p>
            <a:pPr rtl="1"/>
            <a:r>
              <a:rPr lang="ar-SA" b="1" dirty="0" smtClean="0">
                <a:cs typeface="Simplified Arabic" pitchFamily="2" charset="-78"/>
              </a:rPr>
              <a:t>فلا تبقين: لا تخالفين- إفشاء السر : إذاعته.</a:t>
            </a:r>
          </a:p>
          <a:p>
            <a:pPr rtl="1"/>
            <a:r>
              <a:rPr lang="ar-SA" b="1" dirty="0" smtClean="0">
                <a:cs typeface="Simplified Arabic" pitchFamily="2" charset="-78"/>
              </a:rPr>
              <a:t>مهتماً: حزيناً- فرحاً: مسروراً.</a:t>
            </a:r>
          </a:p>
          <a:p>
            <a:pPr rtl="1"/>
            <a:endParaRPr lang="ar-SA" b="1" dirty="0" smtClean="0">
              <a:cs typeface="Simplified Arabic" pitchFamily="2" charset="-78"/>
            </a:endParaRPr>
          </a:p>
          <a:p>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الشرح والأفكار الأساسية:</a:t>
            </a:r>
            <a:endParaRPr lang="ar-SA" b="1" dirty="0"/>
          </a:p>
        </p:txBody>
      </p:sp>
      <p:sp>
        <p:nvSpPr>
          <p:cNvPr id="3" name="عنصر نائب للمحتوى 2"/>
          <p:cNvSpPr>
            <a:spLocks noGrp="1"/>
          </p:cNvSpPr>
          <p:nvPr>
            <p:ph idx="1"/>
          </p:nvPr>
        </p:nvSpPr>
        <p:spPr/>
        <p:txBody>
          <a:bodyPr/>
          <a:lstStyle/>
          <a:p>
            <a:pPr algn="just" rtl="1"/>
            <a:r>
              <a:rPr lang="ar-SA" b="1" dirty="0" smtClean="0">
                <a:cs typeface="Simplified Arabic" pitchFamily="2" charset="-78"/>
              </a:rPr>
              <a:t>توجه الأم إلى ابنتها وهي مقبلة على حياة جديدة عشر وصايا،مهدت لهذه الوصايا بأنها فارقت البيت الذي نشأت وتدرجت فيه حتى نضجت إلى رجل لا تعرفه ولم تألفه، وتحثها على أن تكون له مثابة الجارية لسيدها يكن هو لها بمثابة العبد لسيده، وحثتها كذلك على أن تحفظ له هذه الخصال العشر ليبقى لها زوجاً وفياً مدى الحياة:</a:t>
            </a:r>
          </a:p>
          <a:p>
            <a:pPr algn="just" rtl="1"/>
            <a:r>
              <a:rPr lang="ar-SA" b="1" dirty="0" smtClean="0">
                <a:cs typeface="Simplified Arabic" pitchFamily="2" charset="-78"/>
              </a:rPr>
              <a:t>1-2: الرضا والطاعة</a:t>
            </a:r>
          </a:p>
          <a:p>
            <a:pPr algn="just" rtl="1"/>
            <a:r>
              <a:rPr lang="ar-SA" b="1" dirty="0" smtClean="0">
                <a:cs typeface="Simplified Arabic" pitchFamily="2" charset="-78"/>
              </a:rPr>
              <a:t>3-4: أن ترعى نفسها وبيتها جمالاً ورائحة.</a:t>
            </a:r>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cs typeface="Simplified Arabic" pitchFamily="2" charset="-78"/>
              </a:rPr>
              <a:t>5-6: أن تهتم بوقت نومه وطعامه؛ فتعاقب الجوع مهلكة ، وتنغيص النوم مغضبة.</a:t>
            </a:r>
          </a:p>
          <a:p>
            <a:pPr algn="just" rtl="1"/>
            <a:r>
              <a:rPr lang="ar-SA" b="1" dirty="0" smtClean="0">
                <a:cs typeface="Simplified Arabic" pitchFamily="2" charset="-78"/>
              </a:rPr>
              <a:t>7-8: أن تحرص على ماله ، وان ترعى خدمه وعياله.</a:t>
            </a:r>
          </a:p>
          <a:p>
            <a:pPr algn="just" rtl="1"/>
            <a:r>
              <a:rPr lang="ar-SA" b="1" dirty="0" smtClean="0">
                <a:cs typeface="Simplified Arabic" pitchFamily="2" charset="-78"/>
              </a:rPr>
              <a:t>9-10: ألا تخالف أمره ولا تفشي سره.</a:t>
            </a:r>
          </a:p>
          <a:p>
            <a:pPr algn="just" rtl="1"/>
            <a:r>
              <a:rPr lang="ar-SA" b="1" dirty="0" smtClean="0">
                <a:cs typeface="Simplified Arabic" pitchFamily="2" charset="-78"/>
              </a:rPr>
              <a:t>ثم تحذر ابنتها بلهجة قاسية بمراعاة مشاعره ، لا تفرح إذا حزيناً ولا تحزن إذا كان فرحاً.</a:t>
            </a:r>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البلاغة والأسلوب:</a:t>
            </a:r>
            <a:endParaRPr lang="ar-SA" b="1" dirty="0"/>
          </a:p>
        </p:txBody>
      </p:sp>
      <p:sp>
        <p:nvSpPr>
          <p:cNvPr id="3" name="عنصر نائب للمحتوى 2"/>
          <p:cNvSpPr>
            <a:spLocks noGrp="1"/>
          </p:cNvSpPr>
          <p:nvPr>
            <p:ph idx="1"/>
          </p:nvPr>
        </p:nvSpPr>
        <p:spPr/>
        <p:txBody>
          <a:bodyPr/>
          <a:lstStyle/>
          <a:p>
            <a:pPr algn="just" rtl="1">
              <a:buFontTx/>
              <a:buChar char="-"/>
            </a:pPr>
            <a:r>
              <a:rPr lang="ar-SA" b="1" dirty="0" smtClean="0">
                <a:cs typeface="Simplified Arabic" pitchFamily="2" charset="-78"/>
              </a:rPr>
              <a:t>( خلت </a:t>
            </a:r>
            <a:r>
              <a:rPr lang="ar-SA" b="1" dirty="0" err="1" smtClean="0">
                <a:cs typeface="Simplified Arabic" pitchFamily="2" charset="-78"/>
              </a:rPr>
              <a:t>بها</a:t>
            </a:r>
            <a:r>
              <a:rPr lang="ar-SA" b="1" dirty="0" smtClean="0">
                <a:cs typeface="Simplified Arabic" pitchFamily="2" charset="-78"/>
              </a:rPr>
              <a:t> أمها): حتى لا تحرجها بين أقرانها.</a:t>
            </a:r>
          </a:p>
          <a:p>
            <a:pPr algn="just" rtl="1">
              <a:buFontTx/>
              <a:buChar char="-"/>
            </a:pPr>
            <a:r>
              <a:rPr lang="ar-SA" b="1" dirty="0" smtClean="0">
                <a:cs typeface="Simplified Arabic" pitchFamily="2" charset="-78"/>
              </a:rPr>
              <a:t>( أي بُنية): تصغير للتدليل.</a:t>
            </a:r>
          </a:p>
          <a:p>
            <a:pPr algn="just" rtl="1">
              <a:buFontTx/>
              <a:buChar char="-"/>
            </a:pPr>
            <a:r>
              <a:rPr lang="ar-SA" b="1" dirty="0" smtClean="0">
                <a:cs typeface="Simplified Arabic" pitchFamily="2" charset="-78"/>
              </a:rPr>
              <a:t>( فكوني- فالخشوع – فالتفقد- فلاحتراس،..) الفاء تفيد السرعة. وفعل الأمر ( كوني) يفيد النصح والإرشاد.</a:t>
            </a:r>
          </a:p>
          <a:p>
            <a:pPr algn="just" rtl="1">
              <a:buFontTx/>
              <a:buChar char="-"/>
            </a:pPr>
            <a:r>
              <a:rPr lang="ar-SA" b="1" dirty="0" smtClean="0">
                <a:cs typeface="Simplified Arabic" pitchFamily="2" charset="-78"/>
              </a:rPr>
              <a:t>( والإرعاء على حشمه وعياله): تقديم الحشم على العيال؛ لأن الأولاد موضع رعاية بطبيعة الحال .</a:t>
            </a:r>
          </a:p>
          <a:p>
            <a:pPr algn="just" rtl="1">
              <a:buFontTx/>
              <a:buChar char="-"/>
            </a:pPr>
            <a:r>
              <a:rPr lang="ar-SA" b="1" dirty="0" smtClean="0">
                <a:cs typeface="Simplified Arabic" pitchFamily="2" charset="-78"/>
              </a:rPr>
              <a:t>( إياك والفرح بين....) أسلوب تحذير.</a:t>
            </a:r>
          </a:p>
          <a:p>
            <a:pPr algn="just" rtl="1">
              <a:buFontTx/>
              <a:buChar char="-"/>
            </a:pPr>
            <a:r>
              <a:rPr lang="ar-SA" b="1" dirty="0" smtClean="0">
                <a:cs typeface="Simplified Arabic" pitchFamily="2" charset="-78"/>
              </a:rPr>
              <a:t>كثرة أسلوب السجع،من ذلك:قبيح، ريح.مهلكة، مغضبة....</a:t>
            </a:r>
          </a:p>
          <a:p>
            <a:pPr algn="just" rtl="1">
              <a:buFontTx/>
              <a:buChar char="-"/>
            </a:pPr>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حول الوصية:</a:t>
            </a:r>
            <a:endParaRPr lang="ar-SA" b="1" dirty="0"/>
          </a:p>
        </p:txBody>
      </p:sp>
      <p:sp>
        <p:nvSpPr>
          <p:cNvPr id="3" name="عنصر نائب للمحتوى 2"/>
          <p:cNvSpPr>
            <a:spLocks noGrp="1"/>
          </p:cNvSpPr>
          <p:nvPr>
            <p:ph idx="1"/>
          </p:nvPr>
        </p:nvSpPr>
        <p:spPr/>
        <p:txBody>
          <a:bodyPr/>
          <a:lstStyle/>
          <a:p>
            <a:pPr algn="just" rtl="1"/>
            <a:r>
              <a:rPr lang="ar-SA" b="1" dirty="0" smtClean="0">
                <a:cs typeface="Simplified Arabic" pitchFamily="2" charset="-78"/>
              </a:rPr>
              <a:t>– الوصية سهلة الأسلوب رغم كونها جاهلية؛ لأنها موجهة إلى فتاة قليلة الخبرة، صغيرة السن، ولكي تكون صالحة لأي فتاة في أي عصر.</a:t>
            </a:r>
          </a:p>
          <a:p>
            <a:pPr algn="just" rtl="1">
              <a:buFontTx/>
              <a:buChar char="-"/>
            </a:pPr>
            <a:r>
              <a:rPr lang="ar-SA" b="1" dirty="0" smtClean="0">
                <a:cs typeface="Simplified Arabic" pitchFamily="2" charset="-78"/>
              </a:rPr>
              <a:t>تتميز الوصية بصدق العاطفة؛ لأنها صادرة من أم حريصة على ابنتها.</a:t>
            </a:r>
          </a:p>
          <a:p>
            <a:pPr algn="just" rtl="1">
              <a:buFontTx/>
              <a:buChar char="-"/>
            </a:pPr>
            <a:r>
              <a:rPr lang="ar-SA" b="1" dirty="0" smtClean="0">
                <a:cs typeface="Simplified Arabic" pitchFamily="2" charset="-78"/>
              </a:rPr>
              <a:t>تتميز الوصية بقصر الجمل؛ لسهولة حفظها، واستيعاب معانيها ، وإمكانية تطبيقها.</a:t>
            </a:r>
          </a:p>
          <a:p>
            <a:pPr algn="just" rtl="1"/>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الإعراب:</a:t>
            </a:r>
            <a:endParaRPr lang="ar-SA" b="1" dirty="0"/>
          </a:p>
        </p:txBody>
      </p:sp>
      <p:sp>
        <p:nvSpPr>
          <p:cNvPr id="3" name="عنصر نائب للمحتوى 2"/>
          <p:cNvSpPr>
            <a:spLocks noGrp="1"/>
          </p:cNvSpPr>
          <p:nvPr>
            <p:ph idx="1"/>
          </p:nvPr>
        </p:nvSpPr>
        <p:spPr/>
        <p:txBody>
          <a:bodyPr/>
          <a:lstStyle/>
          <a:p>
            <a:pPr algn="just" rtl="1"/>
            <a:r>
              <a:rPr lang="ar-SA" b="1" dirty="0" smtClean="0">
                <a:cs typeface="Simplified Arabic" pitchFamily="2" charset="-78"/>
              </a:rPr>
              <a:t>- ( بناؤه): رسمت الهمزة على الواو؛ لأن حركة الهمزة الضم وما قبلها ساكن والضم أقوى.</a:t>
            </a:r>
          </a:p>
          <a:p>
            <a:pPr algn="just" rtl="1">
              <a:buFontTx/>
              <a:buChar char="-"/>
            </a:pPr>
            <a:r>
              <a:rPr lang="ar-SA" b="1" dirty="0" smtClean="0">
                <a:cs typeface="Simplified Arabic" pitchFamily="2" charset="-78"/>
              </a:rPr>
              <a:t>( فكوني):فعل أمر مبني على حذف النون.</a:t>
            </a:r>
          </a:p>
          <a:p>
            <a:pPr algn="just" rtl="1">
              <a:buFontTx/>
              <a:buChar char="-"/>
            </a:pPr>
            <a:r>
              <a:rPr lang="ar-SA" b="1" dirty="0" smtClean="0">
                <a:cs typeface="Simplified Arabic" pitchFamily="2" charset="-78"/>
              </a:rPr>
              <a:t>( لم تألفيه):لم: أداة جزم. تألفيه: فعل مضارع مجزوم بحذف النون.</a:t>
            </a:r>
          </a:p>
          <a:p>
            <a:pPr algn="just" rtl="1">
              <a:buFontTx/>
              <a:buChar char="-"/>
            </a:pPr>
            <a:r>
              <a:rPr lang="ar-SA" b="1" dirty="0" smtClean="0">
                <a:cs typeface="Simplified Arabic" pitchFamily="2" charset="-78"/>
              </a:rPr>
              <a:t>( فإن تواتر الجوع مهلكة):إن: حرف توكيد ونصب. تواتر: اسم إن منصوب بالفتحة.الجوع</a:t>
            </a:r>
            <a:r>
              <a:rPr lang="ar-SA" b="1" smtClean="0">
                <a:cs typeface="Simplified Arabic" pitchFamily="2" charset="-78"/>
              </a:rPr>
              <a:t>: مضاف إليه </a:t>
            </a:r>
            <a:r>
              <a:rPr lang="ar-SA" b="1" dirty="0" smtClean="0">
                <a:cs typeface="Simplified Arabic" pitchFamily="2" charset="-78"/>
              </a:rPr>
              <a:t>مجرور بالكسرة.مهلكة: خبر إن مرفوع بالضمة.</a:t>
            </a:r>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buFontTx/>
              <a:buChar char="-"/>
            </a:pPr>
            <a:r>
              <a:rPr lang="ar-SA" b="1" dirty="0" smtClean="0">
                <a:cs typeface="Simplified Arabic" pitchFamily="2" charset="-78"/>
              </a:rPr>
              <a:t>( لا تفشين ): فعل مضارع مرفوع بثبوت النون لأنه من الأفعال الخمسة ، </a:t>
            </a:r>
            <a:r>
              <a:rPr lang="ar-SA" b="1" dirty="0" smtClean="0">
                <a:cs typeface="Simplified Arabic" pitchFamily="2" charset="-78"/>
              </a:rPr>
              <a:t>ولا نافيةلا </a:t>
            </a:r>
            <a:r>
              <a:rPr lang="ar-SA" b="1" dirty="0" smtClean="0">
                <a:cs typeface="Simplified Arabic" pitchFamily="2" charset="-78"/>
              </a:rPr>
              <a:t>عمل لها.</a:t>
            </a:r>
          </a:p>
          <a:p>
            <a:pPr algn="just" rtl="1">
              <a:buFontTx/>
              <a:buChar char="-"/>
            </a:pPr>
            <a:r>
              <a:rPr lang="ar-SA" b="1" dirty="0" smtClean="0">
                <a:cs typeface="Simplified Arabic" pitchFamily="2" charset="-78"/>
              </a:rPr>
              <a:t>( إن خالفت أمره أوغرت صدره): أسلوب شرط،:إن:أداة الشرط. خالفت: فعل الشرط. أوغرت: جواب الشرط.</a:t>
            </a:r>
          </a:p>
          <a:p>
            <a:pPr algn="just" rtl="1">
              <a:buFontTx/>
              <a:buChar char="-"/>
            </a:pPr>
            <a:r>
              <a:rPr lang="ar-SA" b="1" dirty="0" smtClean="0">
                <a:cs typeface="Simplified Arabic" pitchFamily="2" charset="-78"/>
              </a:rPr>
              <a:t>( كان مهتماً): مهتماً : خبر كان منصوب بالفتحة الظاهرة.</a:t>
            </a:r>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1552</TotalTime>
  <Words>739</Words>
  <Application>Microsoft Office PowerPoint</Application>
  <PresentationFormat>A4 Paper (210x297 mm)‎</PresentationFormat>
  <Paragraphs>80</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الرابعة الخصال الحميدة التي تربى عليها الفتاة </vt:lpstr>
      <vt:lpstr>:عناصر المحاضرة</vt:lpstr>
      <vt:lpstr>مقدمة:</vt:lpstr>
      <vt:lpstr>الوصايا:</vt:lpstr>
      <vt:lpstr>تابع:</vt:lpstr>
      <vt:lpstr>المفردات:</vt:lpstr>
      <vt:lpstr>الشرح والأفكار الأساسية:</vt:lpstr>
      <vt:lpstr>تابع:</vt:lpstr>
      <vt:lpstr>البلاغة والأسلوب:</vt:lpstr>
      <vt:lpstr>حول الوصية:</vt:lpstr>
      <vt:lpstr>الإعراب:</vt:lpstr>
      <vt:lpstr>تابع:</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117</cp:revision>
  <dcterms:created xsi:type="dcterms:W3CDTF">2009-10-14T19:14:34Z</dcterms:created>
  <dcterms:modified xsi:type="dcterms:W3CDTF">2011-09-26T09:20:27Z</dcterms:modified>
</cp:coreProperties>
</file>