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94" r:id="rId2"/>
    <p:sldId id="257" r:id="rId3"/>
    <p:sldId id="267" r:id="rId4"/>
    <p:sldId id="259" r:id="rId5"/>
    <p:sldId id="288" r:id="rId6"/>
    <p:sldId id="287" r:id="rId7"/>
    <p:sldId id="289" r:id="rId8"/>
    <p:sldId id="266" r:id="rId9"/>
    <p:sldId id="293"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2240" autoAdjust="0"/>
  </p:normalViewPr>
  <p:slideViewPr>
    <p:cSldViewPr>
      <p:cViewPr>
        <p:scale>
          <a:sx n="75" d="100"/>
          <a:sy n="75" d="100"/>
        </p:scale>
        <p:origin x="-1056" y="7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5400" b="1" dirty="0" smtClean="0">
                <a:solidFill>
                  <a:schemeClr val="accent1">
                    <a:lumMod val="50000"/>
                  </a:schemeClr>
                </a:solidFill>
                <a:latin typeface="AYM Wadiy S_U normal."/>
                <a:cs typeface="Times New Roman" pitchFamily="18" charset="0"/>
              </a:rPr>
              <a:t>اسم المقرر</a:t>
            </a:r>
            <a:endParaRPr lang="ar-SA" sz="5400" b="1" dirty="0" smtClean="0">
              <a:solidFill>
                <a:schemeClr val="accent1">
                  <a:lumMod val="50000"/>
                </a:schemeClr>
              </a:solidFill>
              <a:latin typeface="AYM Wadiy S_U normal."/>
              <a:cs typeface="Times New Roman" pitchFamily="18" charset="0"/>
            </a:endParaRPr>
          </a:p>
          <a:p>
            <a:pPr algn="ctr"/>
            <a:r>
              <a:rPr lang="ar-BH" sz="3200" b="1" dirty="0" smtClean="0">
                <a:solidFill>
                  <a:srgbClr val="7F7F7F"/>
                </a:solidFill>
                <a:latin typeface="Calibri" pitchFamily="34" charset="0"/>
                <a:cs typeface="Times New Roman" pitchFamily="18" charset="0"/>
              </a:rPr>
              <a:t>النقد العربي القديم</a:t>
            </a:r>
            <a:endParaRPr lang="en-US" sz="3200" b="1" dirty="0" smtClean="0">
              <a:solidFill>
                <a:srgbClr val="7F7F7F"/>
              </a:solidFill>
              <a:latin typeface="Calibri" pitchFamily="34" charset="0"/>
            </a:endParaRPr>
          </a:p>
          <a:p>
            <a:pPr algn="ctr"/>
            <a:r>
              <a:rPr lang="ar-JO" sz="3200" b="1" dirty="0" smtClean="0">
                <a:solidFill>
                  <a:schemeClr val="bg2">
                    <a:lumMod val="25000"/>
                  </a:schemeClr>
                </a:solidFill>
                <a:latin typeface="Calibri" pitchFamily="34" charset="0"/>
                <a:cs typeface="Times New Roman" pitchFamily="18" charset="0"/>
              </a:rPr>
              <a:t> أ.</a:t>
            </a:r>
            <a:r>
              <a:rPr lang="ar-SA" sz="3200" b="1" dirty="0" smtClean="0">
                <a:solidFill>
                  <a:schemeClr val="bg2">
                    <a:lumMod val="25000"/>
                  </a:schemeClr>
                </a:solidFill>
                <a:latin typeface="Calibri" pitchFamily="34" charset="0"/>
                <a:cs typeface="Times New Roman" pitchFamily="18" charset="0"/>
              </a:rPr>
              <a:t>د. زهير أحمد المنصور</a:t>
            </a: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 </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  القاضي الجرجاني :</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r>
              <a:rPr lang="ar-SA" dirty="0" smtClean="0">
                <a:cs typeface="Arial" pitchFamily="34" charset="0"/>
              </a:rPr>
              <a:t>هو من نقاد القرن الرابع الهجري متوفى سنة 392 وله كتاب : الوساطة بين المتنبي وخصومه ، حاول فيه أن ينصف المتنبي وأن يدافع عنه ، فالمتنبي قد ملأ الدنيا وشغل الناس وقد ثارت حوله معارك نقدية كثيرة ، تركزت هذه المعارك في المحاور الآتية :</a:t>
            </a:r>
          </a:p>
          <a:p>
            <a:pPr rtl="1" eaLnBrk="1" hangingPunct="1"/>
            <a:r>
              <a:rPr lang="ar-SA" dirty="0" smtClean="0">
                <a:cs typeface="Arial" pitchFamily="34" charset="0"/>
              </a:rPr>
              <a:t>1- ادّعاء المتنبي للنبوّة . 2- حبه لذاته وتعظيمه لها ، فكان حريصا على تحقيق ذاته . 3- المغالطات الشعرية التي وقع فيها وأخذها النقاد عليه . لكن القاضي الجرجاني حاول أن ينصفه فاعتمد على مبدأ الوساطة بين أعداء المتنبي ومحبيه ، فكانت الوساطة منهجا </a:t>
            </a:r>
            <a:endParaRPr lang="ar-EG"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 </a:t>
            </a:r>
          </a:p>
        </p:txBody>
      </p:sp>
      <p:sp>
        <p:nvSpPr>
          <p:cNvPr id="8195" name="Content Placeholder 2"/>
          <p:cNvSpPr>
            <a:spLocks noGrp="1"/>
          </p:cNvSpPr>
          <p:nvPr>
            <p:ph idx="1"/>
          </p:nvPr>
        </p:nvSpPr>
        <p:spPr>
          <a:xfrm>
            <a:off x="228600" y="1295400"/>
            <a:ext cx="9144000" cy="4678363"/>
          </a:xfrm>
        </p:spPr>
        <p:txBody>
          <a:bodyPr/>
          <a:lstStyle/>
          <a:p>
            <a:pPr eaLnBrk="1" hangingPunct="1"/>
            <a:r>
              <a:rPr lang="ar-SA" dirty="0" smtClean="0">
                <a:cs typeface="Arial" pitchFamily="34" charset="0"/>
              </a:rPr>
              <a:t>توفيقيا قام على محاولة رأب الصدع فيما سمّاه بالأشباه والنظائر ، إذ كان يقوم الجرجاني بذكر الخطأ الذي وقع فيه المتنبي ثم يقوم بإحضار أخطاء مماثله له عند من سبقه من الشعراء ، ويتساءل عن سبب عدم قيام معارك نقدية حول هؤلاء الشعراء ، وكان مقياس العدالة والتوفيق أساسا للحكم على مثل هذه الأخطاء ، يقول : (الناس حول المتنبي في فئتين ، فئة مطنبة في مدحه والإعلاء من شأنه وفئة تحط من شأنه وقدره الشعري ، وكلا الطرفين إما ظالم لنفسه أو ظالم للأدب ) فهو يدعو إلى الوسطية والاعتدال في الأحكام لأنه يعتقد أن ما وقع فيه المتنبي قد وقع فيه غيره من الشعراء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فالمطنب في تقريظه يعظم من شأن المتنبي، والعائب له يحطه عن رتبته ومنزلته ويتّبع سقطاته ولذلك نلاحظ أن الجرجاني قد بعض المصطلحات القضائية في الوساطة بين المتنبي وخصومه ، فمنهجه يقوم على : أي الشعراء لم يغلط .</a:t>
            </a:r>
          </a:p>
          <a:p>
            <a:r>
              <a:rPr lang="ar-SA" b="1" dirty="0" smtClean="0"/>
              <a:t>قضايا نقدية :  </a:t>
            </a:r>
            <a:r>
              <a:rPr lang="ar-SA" dirty="0" smtClean="0"/>
              <a:t>1- المقايسة أو الأشباه والنظائر ، وهي قضية كان للجرجاني الفضل في إيجادها ، تقوم على إحضار الخطأ الشبيه بأخطاء المتنبي في الشعر والمقابلة بينهما ليبين أن ما وقع فيه المتنبي قد وقع فيه غيره من الشعراء وليثبت أن الخطأ عند الشعراء ليس كفرا ، وأن المعركة حول المتنبي هي معركة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  </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SA" sz="2600" dirty="0" smtClean="0">
                <a:cs typeface="Arial" pitchFamily="34" charset="0"/>
              </a:rPr>
              <a:t>  شخصية أكثر منها فنيّة . 2- </a:t>
            </a:r>
            <a:r>
              <a:rPr lang="ar-SA" sz="2600" b="1" dirty="0" smtClean="0">
                <a:cs typeface="Arial" pitchFamily="34" charset="0"/>
              </a:rPr>
              <a:t>الشعر والدين </a:t>
            </a:r>
            <a:r>
              <a:rPr lang="ar-SA" sz="2600" dirty="0" smtClean="0">
                <a:cs typeface="Arial" pitchFamily="34" charset="0"/>
              </a:rPr>
              <a:t>، يبين القاضي الجرجاني أن لا علاقة بين الشعر والأخلاق ، أو بين الشعر والدين ، يقول : ( فلو كانت الديانة عارا على الشعراء وكان سوء الاعتقاد سببا لتأخر الشاعر لوجب أن يمحى اسم أبي نؤاس من الدواوين ويحذف ذكره إذا عُدّت الطبقات ولكان أولاهم بذلك أهل الجاهلية ومن تشهد الأمة عليه بالكفر ولوجب أن يكون كعب بن زهير وابن الزبعرى وأضرا بهما ممن تناول الرسول (ص) بالهجاء بكما خرسا والدين بمعزل عن الشعر . 3- </a:t>
            </a:r>
            <a:r>
              <a:rPr lang="ar-SA" sz="2600" b="1" dirty="0" smtClean="0">
                <a:cs typeface="Arial" pitchFamily="34" charset="0"/>
              </a:rPr>
              <a:t>الإفراط</a:t>
            </a:r>
            <a:r>
              <a:rPr lang="ar-SA" sz="2600" dirty="0" smtClean="0">
                <a:cs typeface="Arial" pitchFamily="34" charset="0"/>
              </a:rPr>
              <a:t> ،لا  يعيب القاضي الجرجاني الإفراط على الشعراء والنقاد مع أنها ظاهرة مشتركة في كل العصور ، يقول : ( وإنما نقول إنه عيب مشترك وذنب مقتسم فإنه احتمل فللكل ، وإن رُدّ فعلى الجميع وإنما حظ أبي الطيب فيه حظ واحد من عرض الشعراء وموقعه منه موقع رجل من المحدثين ) 4- </a:t>
            </a:r>
            <a:r>
              <a:rPr lang="ar-SA" sz="2600" b="1" dirty="0" smtClean="0">
                <a:cs typeface="Arial" pitchFamily="34" charset="0"/>
              </a:rPr>
              <a:t>ثقافة الناقد :</a:t>
            </a:r>
            <a:r>
              <a:rPr lang="ar-SA" sz="2600" dirty="0" smtClean="0">
                <a:cs typeface="Arial" pitchFamily="34" charset="0"/>
              </a:rPr>
              <a:t>يعتقد القاضي الجرجاني أن الناقد يحتاج إلى الرواية والدربة والدراية والفطنة ، أي الموهبة ، أو كما يقول : فإنه يحتاج إلى صحة الطبع وإدمان الرياضة .  </a:t>
            </a:r>
            <a:r>
              <a:rPr lang="ar-SA" sz="2600" b="1" dirty="0" smtClean="0">
                <a:cs typeface="Arial" pitchFamily="34" charset="0"/>
              </a:rPr>
              <a:t> </a:t>
            </a: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704528" y="1484784"/>
            <a:ext cx="8915400" cy="4525963"/>
          </a:xfrm>
        </p:spPr>
        <p:txBody>
          <a:bodyPr/>
          <a:lstStyle/>
          <a:p>
            <a:r>
              <a:rPr lang="ar-SA" dirty="0" smtClean="0"/>
              <a:t>   5- </a:t>
            </a:r>
            <a:r>
              <a:rPr lang="ar-SA" b="1" dirty="0" smtClean="0"/>
              <a:t>عمود  الشعر : </a:t>
            </a:r>
            <a:r>
              <a:rPr lang="ar-SA" dirty="0" smtClean="0"/>
              <a:t>وضع الجرجاني الأسس العامة التي يقوم عليها عمود الشعر ، فحدد أركانه في الأمور الآتية : </a:t>
            </a:r>
          </a:p>
          <a:p>
            <a:r>
              <a:rPr lang="ar-SA" b="1" dirty="0" smtClean="0"/>
              <a:t>1- شرف المعنى وصحته .</a:t>
            </a:r>
          </a:p>
          <a:p>
            <a:r>
              <a:rPr lang="ar-SA" b="1" dirty="0" smtClean="0"/>
              <a:t>2- جزالة اللفظ واستقامته .</a:t>
            </a:r>
          </a:p>
          <a:p>
            <a:r>
              <a:rPr lang="ar-SA" b="1" dirty="0" smtClean="0"/>
              <a:t>3- إصابة الوصف .</a:t>
            </a:r>
          </a:p>
          <a:p>
            <a:r>
              <a:rPr lang="ar-SA" b="1" dirty="0" smtClean="0"/>
              <a:t>4- المقاربة في التشبيه .</a:t>
            </a:r>
          </a:p>
          <a:p>
            <a:r>
              <a:rPr lang="ar-SA" b="1" dirty="0" smtClean="0"/>
              <a:t>5- الغزارة في البديهة .</a:t>
            </a:r>
          </a:p>
          <a:p>
            <a:r>
              <a:rPr lang="ar-SA" b="1" dirty="0" smtClean="0"/>
              <a:t>6- كثرة الأمثال السائرة والأبيات الشاردة .</a:t>
            </a:r>
            <a:endParaRPr lang="en-US"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مناهج بحث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مناهج بحث 1</Template>
  <TotalTime>752</TotalTime>
  <Words>551</Words>
  <Application>Microsoft Office PowerPoint</Application>
  <PresentationFormat>A4 Paper (210x297 mm)</PresentationFormat>
  <Paragraphs>28</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مناهج بحث 1</vt:lpstr>
      <vt:lpstr>Slide 1</vt:lpstr>
      <vt:lpstr>المحاضرة الثالثة عشرة</vt:lpstr>
      <vt:lpstr>  القاضي الجرجاني :</vt:lpstr>
      <vt:lpstr> </vt:lpstr>
      <vt:lpstr>Slide 5</vt:lpstr>
      <vt:lpstr>  </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Mrawabdeh</dc:creator>
  <cp:lastModifiedBy>user</cp:lastModifiedBy>
  <cp:revision>83</cp:revision>
  <dcterms:created xsi:type="dcterms:W3CDTF">2011-02-14T16:02:57Z</dcterms:created>
  <dcterms:modified xsi:type="dcterms:W3CDTF">2011-03-28T11:09:07Z</dcterms:modified>
</cp:coreProperties>
</file>