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5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تطبيقات نحوية وصرفية 1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 الفتاح محمد عبوش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dirty="0" smtClean="0"/>
              <a:t>ما يعرب بالنيابة ـ الأسماء الستة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417638"/>
          </a:xfrm>
        </p:spPr>
        <p:txBody>
          <a:bodyPr>
            <a:normAutofit/>
          </a:bodyPr>
          <a:lstStyle/>
          <a:p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52578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من المعروف أن حركات الإعراب هي ( الضمة والفتحة والكسرة )</a:t>
            </a:r>
          </a:p>
          <a:p>
            <a:pPr>
              <a:buNone/>
            </a:pPr>
            <a:r>
              <a:rPr lang="ar-SA" dirty="0" smtClean="0"/>
              <a:t> وفي بعض الحالات قد </a:t>
            </a:r>
            <a:r>
              <a:rPr lang="ar-SA" dirty="0" err="1" smtClean="0"/>
              <a:t>ينوب</a:t>
            </a:r>
            <a:r>
              <a:rPr lang="ar-SA" dirty="0" smtClean="0"/>
              <a:t> عن هذه الحركات ( </a:t>
            </a:r>
            <a:r>
              <a:rPr lang="ar-SA" dirty="0" err="1" smtClean="0"/>
              <a:t>و</a:t>
            </a:r>
            <a:r>
              <a:rPr lang="ar-SA" dirty="0" smtClean="0"/>
              <a:t> ـ </a:t>
            </a:r>
            <a:r>
              <a:rPr lang="ar-SA" dirty="0" err="1" smtClean="0"/>
              <a:t>ا</a:t>
            </a:r>
            <a:r>
              <a:rPr lang="ar-SA" dirty="0" smtClean="0"/>
              <a:t> ـ </a:t>
            </a:r>
            <a:r>
              <a:rPr lang="ar-SA" dirty="0" err="1" smtClean="0"/>
              <a:t>ي</a:t>
            </a:r>
            <a:r>
              <a:rPr lang="ar-SA" dirty="0" smtClean="0"/>
              <a:t> ) . أو قد </a:t>
            </a:r>
            <a:r>
              <a:rPr lang="ar-SA" dirty="0" err="1" smtClean="0"/>
              <a:t>ينوب</a:t>
            </a:r>
            <a:r>
              <a:rPr lang="ar-SA" dirty="0" smtClean="0"/>
              <a:t> بعض هذه الحركات عن بعض وعندئذٍ يقال إن الاسم قد ناب فيه الحرف عن الحركة فهو معرب بالنيابة وذلك مثال ( الأسماء الستة ، والمثنى ، وجمع المذكر السالم ، وجمع المؤنث السالم ، والممنوع من الصرف )  كما سيأتي بعون الله .</a:t>
            </a:r>
          </a:p>
          <a:p>
            <a:pPr>
              <a:buNone/>
            </a:pPr>
            <a:r>
              <a:rPr lang="ar-SA" dirty="0" smtClean="0"/>
              <a:t>   ونحن سنقف على نماذج من هذه الموضوعات وهي : ( الأسماء الستة </a:t>
            </a:r>
            <a:r>
              <a:rPr lang="ar-SA" dirty="0" err="1" smtClean="0"/>
              <a:t>ـ</a:t>
            </a:r>
            <a:r>
              <a:rPr lang="ar-SA" dirty="0" smtClean="0"/>
              <a:t> جمع المذكر السالم </a:t>
            </a:r>
            <a:r>
              <a:rPr lang="ar-SA" dirty="0" err="1" smtClean="0"/>
              <a:t>ـ</a:t>
            </a:r>
            <a:r>
              <a:rPr lang="ar-SA" dirty="0" smtClean="0"/>
              <a:t> جمع المؤنث السالم ....الخ ) . 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الأسماء الستة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724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dirty="0" smtClean="0"/>
              <a:t>  الأسماء الستة هي ( أبٌ </a:t>
            </a:r>
            <a:r>
              <a:rPr lang="ar-SA" dirty="0" err="1" smtClean="0"/>
              <a:t>ـ</a:t>
            </a:r>
            <a:r>
              <a:rPr lang="ar-SA" dirty="0" smtClean="0"/>
              <a:t> أخٌ </a:t>
            </a:r>
            <a:r>
              <a:rPr lang="ar-SA" dirty="0" err="1" smtClean="0"/>
              <a:t>ـ</a:t>
            </a:r>
            <a:r>
              <a:rPr lang="ar-SA" dirty="0" smtClean="0"/>
              <a:t> حمٌ </a:t>
            </a:r>
            <a:r>
              <a:rPr lang="ar-SA" dirty="0" err="1" smtClean="0"/>
              <a:t>ـ</a:t>
            </a:r>
            <a:r>
              <a:rPr lang="ar-SA" dirty="0" smtClean="0"/>
              <a:t> ذو </a:t>
            </a:r>
            <a:r>
              <a:rPr lang="ar-SA" dirty="0" err="1" smtClean="0"/>
              <a:t>ـ</a:t>
            </a:r>
            <a:r>
              <a:rPr lang="ar-SA" dirty="0" smtClean="0"/>
              <a:t> فو </a:t>
            </a:r>
            <a:r>
              <a:rPr lang="ar-SA" dirty="0" err="1" smtClean="0"/>
              <a:t>ـ</a:t>
            </a:r>
            <a:r>
              <a:rPr lang="ar-SA" dirty="0" smtClean="0"/>
              <a:t> هنٌ ) .</a:t>
            </a:r>
          </a:p>
          <a:p>
            <a:pPr>
              <a:buNone/>
            </a:pPr>
            <a:r>
              <a:rPr lang="ar-SA" dirty="0" smtClean="0"/>
              <a:t>  ومعنى (أبٌ) : هو الأب ، ومعنى (أخٌ) : هو الأخ ، ومعنى (حمٌ) : أخو الزوج ، ومعنى (ذو) : صاحب ، ومعنى (فو) : الفم ، ومعنى (هنٌ) : كناية عمَّا يستقبح من الأشياء .</a:t>
            </a:r>
          </a:p>
          <a:p>
            <a:pPr>
              <a:buNone/>
            </a:pPr>
            <a:r>
              <a:rPr lang="ar-SA" dirty="0" smtClean="0"/>
              <a:t>   وسميت بهذا الاسم لأن عددها هو ستة .</a:t>
            </a:r>
          </a:p>
          <a:p>
            <a:pPr>
              <a:buNone/>
            </a:pPr>
            <a:r>
              <a:rPr lang="ar-SA" dirty="0" smtClean="0"/>
              <a:t>  وهذه الأسماء معربة </a:t>
            </a:r>
            <a:r>
              <a:rPr lang="ar-SA" dirty="0" err="1" smtClean="0"/>
              <a:t>وتنوب</a:t>
            </a:r>
            <a:r>
              <a:rPr lang="ar-SA" dirty="0" smtClean="0"/>
              <a:t> فيها الأحرف عن الحركات . </a:t>
            </a:r>
            <a:r>
              <a:rPr lang="ar-SA" dirty="0" err="1" smtClean="0"/>
              <a:t>فتنوب</a:t>
            </a:r>
            <a:r>
              <a:rPr lang="ar-SA" dirty="0" smtClean="0"/>
              <a:t> فيها الواو عن الضمة ، والألف عن الفتحة ، والياء عن الكسرة .</a:t>
            </a:r>
          </a:p>
          <a:p>
            <a:pPr>
              <a:buNone/>
            </a:pPr>
            <a:r>
              <a:rPr lang="ar-SA" dirty="0" smtClean="0"/>
              <a:t>   نقول في حالة الرفع :</a:t>
            </a:r>
          </a:p>
          <a:p>
            <a:pPr>
              <a:buNone/>
            </a:pPr>
            <a:r>
              <a:rPr lang="ar-SA" dirty="0" smtClean="0"/>
              <a:t>          هذا أبو زيدٍ </a:t>
            </a:r>
            <a:r>
              <a:rPr lang="ar-SA" dirty="0" err="1" smtClean="0"/>
              <a:t>ـ</a:t>
            </a:r>
            <a:r>
              <a:rPr lang="ar-SA" dirty="0" smtClean="0"/>
              <a:t> رأيْتُ أبا زيدٍ </a:t>
            </a:r>
            <a:r>
              <a:rPr lang="ar-SA" dirty="0" err="1" smtClean="0"/>
              <a:t>ـ</a:t>
            </a:r>
            <a:r>
              <a:rPr lang="ar-SA" dirty="0" smtClean="0"/>
              <a:t> مررْتُ بأبي زيدٍ </a:t>
            </a:r>
          </a:p>
          <a:p>
            <a:pPr>
              <a:buNone/>
            </a:pPr>
            <a:r>
              <a:rPr lang="ar-SA" dirty="0" smtClean="0"/>
              <a:t>        أبو : نابت الواو عن الضمة لأنه خبرٌ والخبر مرفوع بالضمة 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953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dirty="0" smtClean="0"/>
              <a:t>  أبا : نابت الألف عن الفتحة ؛ لأنه مفعول </a:t>
            </a:r>
            <a:r>
              <a:rPr lang="ar-SA" dirty="0" err="1" smtClean="0"/>
              <a:t>به</a:t>
            </a:r>
            <a:r>
              <a:rPr lang="ar-SA" dirty="0" smtClean="0"/>
              <a:t> والمفعول </a:t>
            </a:r>
            <a:r>
              <a:rPr lang="ar-SA" dirty="0" err="1" smtClean="0"/>
              <a:t>به</a:t>
            </a:r>
            <a:r>
              <a:rPr lang="ar-SA" dirty="0" smtClean="0"/>
              <a:t> منصوب</a:t>
            </a:r>
          </a:p>
          <a:p>
            <a:pPr>
              <a:buNone/>
            </a:pPr>
            <a:r>
              <a:rPr lang="ar-SA" dirty="0" smtClean="0"/>
              <a:t>      بالفتحة .</a:t>
            </a:r>
          </a:p>
          <a:p>
            <a:pPr>
              <a:buNone/>
            </a:pPr>
            <a:r>
              <a:rPr lang="ar-SA" dirty="0" smtClean="0"/>
              <a:t>  أبي : نابت الياء عن الكسرة ؛ لأنه اسمٌ مجرور والاسم المجرور </a:t>
            </a:r>
          </a:p>
          <a:p>
            <a:pPr>
              <a:buNone/>
            </a:pPr>
            <a:r>
              <a:rPr lang="ar-SA" dirty="0" smtClean="0"/>
              <a:t>        يجر بالكسرة .</a:t>
            </a:r>
          </a:p>
          <a:p>
            <a:pPr>
              <a:buNone/>
            </a:pPr>
            <a:r>
              <a:rPr lang="ar-SA" dirty="0" smtClean="0"/>
              <a:t>  </a:t>
            </a:r>
            <a:r>
              <a:rPr lang="ar-SA" u="sng" dirty="0" smtClean="0"/>
              <a:t>لغات هذه الأحرف :</a:t>
            </a:r>
          </a:p>
          <a:p>
            <a:pPr>
              <a:buNone/>
            </a:pPr>
            <a:r>
              <a:rPr lang="ar-SA" dirty="0" smtClean="0"/>
              <a:t>     لهذه الأحرف ثلاث لغات (لهجات) كان يتحدث </a:t>
            </a:r>
            <a:r>
              <a:rPr lang="ar-SA" dirty="0" err="1" smtClean="0"/>
              <a:t>بها</a:t>
            </a:r>
            <a:r>
              <a:rPr lang="ar-SA" dirty="0" smtClean="0"/>
              <a:t> العرب الفصحاء وربما بقي شيءٌ من هذه اللغات في لهجاتنا العربية إلى يومنا هذا .</a:t>
            </a:r>
          </a:p>
          <a:p>
            <a:pPr>
              <a:buNone/>
            </a:pPr>
            <a:r>
              <a:rPr lang="ar-SA" dirty="0" smtClean="0"/>
              <a:t>  أ </a:t>
            </a:r>
            <a:r>
              <a:rPr lang="ar-SA" dirty="0" err="1" smtClean="0"/>
              <a:t>ـ</a:t>
            </a:r>
            <a:r>
              <a:rPr lang="ar-SA" dirty="0" smtClean="0"/>
              <a:t> ما فيه ثلاث لغات وهو : ( أب </a:t>
            </a:r>
            <a:r>
              <a:rPr lang="ar-SA" dirty="0" err="1" smtClean="0"/>
              <a:t>ـ</a:t>
            </a:r>
            <a:r>
              <a:rPr lang="ar-SA" dirty="0" smtClean="0"/>
              <a:t> أخٌ </a:t>
            </a:r>
            <a:r>
              <a:rPr lang="ar-SA" dirty="0" err="1" smtClean="0"/>
              <a:t>ـ</a:t>
            </a:r>
            <a:r>
              <a:rPr lang="ar-SA" dirty="0" smtClean="0"/>
              <a:t> حمٌ ) .</a:t>
            </a:r>
          </a:p>
          <a:p>
            <a:pPr>
              <a:buNone/>
            </a:pPr>
            <a:r>
              <a:rPr lang="ar-SA" dirty="0" smtClean="0"/>
              <a:t>  الأولى : لغة الإتمام .</a:t>
            </a:r>
          </a:p>
          <a:p>
            <a:pPr>
              <a:buNone/>
            </a:pPr>
            <a:r>
              <a:rPr lang="ar-SA" dirty="0" smtClean="0"/>
              <a:t>           وهي اللغة الأشهر والأفصح وقد نزل </a:t>
            </a:r>
            <a:r>
              <a:rPr lang="ar-SA" dirty="0" err="1" smtClean="0"/>
              <a:t>بها</a:t>
            </a:r>
            <a:r>
              <a:rPr lang="ar-SA" dirty="0" smtClean="0"/>
              <a:t> القرآن الكريم ، ولم </a:t>
            </a:r>
          </a:p>
          <a:p>
            <a:pPr>
              <a:buNone/>
            </a:pPr>
            <a:r>
              <a:rPr lang="ar-SA" dirty="0" smtClean="0"/>
              <a:t>           ينزل بغيرها وهي التي مثلنا لها قبل قليل . </a:t>
            </a:r>
          </a:p>
          <a:p>
            <a:pPr>
              <a:buNone/>
            </a:pPr>
            <a:r>
              <a:rPr lang="ar-SA" dirty="0" smtClean="0"/>
              <a:t> 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953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dirty="0" smtClean="0"/>
              <a:t>       ومنها كذلك :</a:t>
            </a:r>
          </a:p>
          <a:p>
            <a:pPr>
              <a:buNone/>
            </a:pPr>
            <a:r>
              <a:rPr lang="ar-SA" dirty="0" smtClean="0"/>
              <a:t>        هذا أبو زيدٍ  </a:t>
            </a:r>
            <a:r>
              <a:rPr lang="ar-SA" dirty="0" err="1" smtClean="0"/>
              <a:t>ـ</a:t>
            </a:r>
            <a:r>
              <a:rPr lang="ar-SA" dirty="0" smtClean="0"/>
              <a:t>  رأيتُ أبا زيدٍ  </a:t>
            </a:r>
            <a:r>
              <a:rPr lang="ar-SA" dirty="0" err="1" smtClean="0"/>
              <a:t>ـ</a:t>
            </a:r>
            <a:r>
              <a:rPr lang="ar-SA" dirty="0" smtClean="0"/>
              <a:t>  مررْتُ بأبي زيدٍ</a:t>
            </a:r>
          </a:p>
          <a:p>
            <a:pPr>
              <a:buNone/>
            </a:pPr>
            <a:r>
              <a:rPr lang="ar-SA" dirty="0" smtClean="0"/>
              <a:t>        هذا أخو زيدٍ </a:t>
            </a:r>
            <a:r>
              <a:rPr lang="ar-SA" dirty="0" err="1" smtClean="0"/>
              <a:t>ـ</a:t>
            </a:r>
            <a:r>
              <a:rPr lang="ar-SA" dirty="0" smtClean="0"/>
              <a:t>  رأيتُ أخا زيدٍ </a:t>
            </a:r>
            <a:r>
              <a:rPr lang="ar-SA" dirty="0" err="1" smtClean="0"/>
              <a:t>ـ</a:t>
            </a:r>
            <a:r>
              <a:rPr lang="ar-SA" dirty="0" smtClean="0"/>
              <a:t>  مررْتُ بأخي زيدٍ</a:t>
            </a:r>
          </a:p>
          <a:p>
            <a:pPr>
              <a:buNone/>
            </a:pPr>
            <a:r>
              <a:rPr lang="ar-SA" dirty="0" smtClean="0"/>
              <a:t>        هذا حمو هندٍ </a:t>
            </a:r>
            <a:r>
              <a:rPr lang="ar-SA" dirty="0" err="1" smtClean="0"/>
              <a:t>ـ</a:t>
            </a:r>
            <a:r>
              <a:rPr lang="ar-SA" dirty="0" smtClean="0"/>
              <a:t>  رأيتُ حما هندٍ </a:t>
            </a:r>
            <a:r>
              <a:rPr lang="ar-SA" dirty="0" err="1" smtClean="0"/>
              <a:t>ـ</a:t>
            </a:r>
            <a:r>
              <a:rPr lang="ar-SA" dirty="0" smtClean="0"/>
              <a:t> مررْتُ بحمي زيدٍ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   الثانية : لغة النقص ، وهذه اللغة نادرة .</a:t>
            </a:r>
          </a:p>
          <a:p>
            <a:pPr>
              <a:buNone/>
            </a:pPr>
            <a:r>
              <a:rPr lang="ar-SA" dirty="0" smtClean="0"/>
              <a:t>             وهو حذف الواو والألف والياء ، والإعراب بالحركات </a:t>
            </a:r>
          </a:p>
          <a:p>
            <a:pPr>
              <a:buNone/>
            </a:pPr>
            <a:r>
              <a:rPr lang="ar-SA" dirty="0" smtClean="0"/>
              <a:t>             الظاهرة على الباء والخاء والميم ، نحو :</a:t>
            </a:r>
          </a:p>
          <a:p>
            <a:pPr>
              <a:buNone/>
            </a:pPr>
            <a:r>
              <a:rPr lang="ar-SA" dirty="0" smtClean="0"/>
              <a:t>             هذا أبُ زيدٍ </a:t>
            </a:r>
            <a:r>
              <a:rPr lang="ar-SA" dirty="0" err="1" smtClean="0"/>
              <a:t>ـ</a:t>
            </a:r>
            <a:r>
              <a:rPr lang="ar-SA" dirty="0" smtClean="0"/>
              <a:t> رأيتُ أبَ زيدٍ </a:t>
            </a:r>
            <a:r>
              <a:rPr lang="ar-SA" dirty="0" err="1" smtClean="0"/>
              <a:t>ـ</a:t>
            </a:r>
            <a:r>
              <a:rPr lang="ar-SA" dirty="0" smtClean="0"/>
              <a:t> مررْتُ بأبِ زيدٍ</a:t>
            </a:r>
          </a:p>
          <a:p>
            <a:pPr>
              <a:buNone/>
            </a:pPr>
            <a:r>
              <a:rPr lang="ar-SA" dirty="0" smtClean="0"/>
              <a:t>             هذا أخُ زيدٍ </a:t>
            </a:r>
            <a:r>
              <a:rPr lang="ar-SA" dirty="0" err="1" smtClean="0"/>
              <a:t>ـ</a:t>
            </a:r>
            <a:r>
              <a:rPr lang="ar-SA" dirty="0" smtClean="0"/>
              <a:t> رأيتُ أخَ زيدٍ  </a:t>
            </a:r>
            <a:r>
              <a:rPr lang="ar-SA" dirty="0" err="1" smtClean="0"/>
              <a:t>ـ</a:t>
            </a:r>
            <a:r>
              <a:rPr lang="ar-SA" dirty="0" smtClean="0"/>
              <a:t> مررْتُ بأخِ زيدٍ</a:t>
            </a:r>
          </a:p>
          <a:p>
            <a:pPr>
              <a:buNone/>
            </a:pPr>
            <a:r>
              <a:rPr lang="ar-SA" dirty="0" smtClean="0"/>
              <a:t>             هذا حمُ زيدٍ </a:t>
            </a:r>
            <a:r>
              <a:rPr lang="ar-SA" dirty="0" err="1" smtClean="0"/>
              <a:t>ـ</a:t>
            </a:r>
            <a:r>
              <a:rPr lang="ar-SA" dirty="0" smtClean="0"/>
              <a:t> رأيتُ حمَ زيدٍ </a:t>
            </a:r>
            <a:r>
              <a:rPr lang="ar-SA" dirty="0" err="1" smtClean="0"/>
              <a:t>ـ</a:t>
            </a:r>
            <a:r>
              <a:rPr lang="ar-SA" dirty="0" smtClean="0"/>
              <a:t> مررتُ بحمِ زيدٍ</a:t>
            </a:r>
          </a:p>
          <a:p>
            <a:pPr>
              <a:buNone/>
            </a:pPr>
            <a:r>
              <a:rPr lang="ar-SA" dirty="0" smtClean="0"/>
              <a:t>              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54864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الثالثة : لغة القصر :</a:t>
            </a:r>
          </a:p>
          <a:p>
            <a:pPr>
              <a:buNone/>
            </a:pPr>
            <a:r>
              <a:rPr lang="ar-SA" dirty="0" smtClean="0"/>
              <a:t>           وهو بالألف رفعًا ونصبًا وجرًّا ، نحو :</a:t>
            </a:r>
          </a:p>
          <a:p>
            <a:pPr>
              <a:buNone/>
            </a:pPr>
            <a:r>
              <a:rPr lang="ar-SA" dirty="0" smtClean="0"/>
              <a:t>            هذا أبا زيدٍ </a:t>
            </a:r>
            <a:r>
              <a:rPr lang="ar-SA" dirty="0" err="1" smtClean="0"/>
              <a:t>ـ</a:t>
            </a:r>
            <a:r>
              <a:rPr lang="ar-SA" dirty="0" smtClean="0"/>
              <a:t> رأيتُ أبا زيدٍ </a:t>
            </a:r>
            <a:r>
              <a:rPr lang="ar-SA" dirty="0" err="1" smtClean="0"/>
              <a:t>ـ</a:t>
            </a:r>
            <a:r>
              <a:rPr lang="ar-SA" dirty="0" smtClean="0"/>
              <a:t> مررْتُ </a:t>
            </a:r>
            <a:r>
              <a:rPr lang="ar-SA" dirty="0" err="1" smtClean="0"/>
              <a:t>بأبا</a:t>
            </a:r>
            <a:r>
              <a:rPr lang="ar-SA" dirty="0" smtClean="0"/>
              <a:t> زيدٍ</a:t>
            </a:r>
          </a:p>
          <a:p>
            <a:pPr>
              <a:buNone/>
            </a:pPr>
            <a:r>
              <a:rPr lang="ar-SA" dirty="0" smtClean="0"/>
              <a:t>            هذا أخا زيدٍ </a:t>
            </a:r>
            <a:r>
              <a:rPr lang="ar-SA" dirty="0" err="1" smtClean="0"/>
              <a:t>ـ</a:t>
            </a:r>
            <a:r>
              <a:rPr lang="ar-SA" dirty="0" smtClean="0"/>
              <a:t> رأيتُ أخا زيدٍ </a:t>
            </a:r>
            <a:r>
              <a:rPr lang="ar-SA" dirty="0" err="1" smtClean="0"/>
              <a:t>ـ</a:t>
            </a:r>
            <a:r>
              <a:rPr lang="ar-SA" dirty="0" smtClean="0"/>
              <a:t> مررْتُ </a:t>
            </a:r>
            <a:r>
              <a:rPr lang="ar-SA" dirty="0" err="1" smtClean="0"/>
              <a:t>بأخا</a:t>
            </a:r>
            <a:r>
              <a:rPr lang="ar-SA" dirty="0" smtClean="0"/>
              <a:t> زيدٍ</a:t>
            </a:r>
          </a:p>
          <a:p>
            <a:pPr>
              <a:buNone/>
            </a:pPr>
            <a:r>
              <a:rPr lang="ar-SA" dirty="0" smtClean="0"/>
              <a:t>            هذا حما زيدٍ </a:t>
            </a:r>
            <a:r>
              <a:rPr lang="ar-SA" dirty="0" err="1" smtClean="0"/>
              <a:t>ـ</a:t>
            </a:r>
            <a:r>
              <a:rPr lang="ar-SA" dirty="0" smtClean="0"/>
              <a:t> رأيتُ حما زيدٍ </a:t>
            </a:r>
            <a:r>
              <a:rPr lang="ar-SA" dirty="0" err="1" smtClean="0"/>
              <a:t>ـ</a:t>
            </a:r>
            <a:r>
              <a:rPr lang="ar-SA" dirty="0" smtClean="0"/>
              <a:t> مررْتُ </a:t>
            </a:r>
            <a:r>
              <a:rPr lang="ar-SA" dirty="0" err="1" smtClean="0"/>
              <a:t>بحما</a:t>
            </a:r>
            <a:r>
              <a:rPr lang="ar-SA" dirty="0" smtClean="0"/>
              <a:t> زيدٍ 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95400"/>
            <a:ext cx="9906000" cy="5029200"/>
          </a:xfrm>
        </p:spPr>
        <p:txBody>
          <a:bodyPr/>
          <a:lstStyle/>
          <a:p>
            <a:pPr>
              <a:buNone/>
            </a:pPr>
            <a:r>
              <a:rPr lang="ar-SA" sz="2800" dirty="0" smtClean="0"/>
              <a:t>  ب </a:t>
            </a:r>
            <a:r>
              <a:rPr lang="ar-SA" sz="2800" dirty="0" err="1" smtClean="0"/>
              <a:t>ـ</a:t>
            </a:r>
            <a:r>
              <a:rPr lang="ar-SA" sz="2800" dirty="0" smtClean="0"/>
              <a:t> ما فيه لغتان وهو : (هنٌ ) .</a:t>
            </a:r>
          </a:p>
          <a:p>
            <a:pPr>
              <a:buNone/>
            </a:pPr>
            <a:r>
              <a:rPr lang="ar-SA" sz="2800" dirty="0" smtClean="0"/>
              <a:t>       الأولى : لغة الإتمام ، وهي قليلة نحو :</a:t>
            </a:r>
          </a:p>
          <a:p>
            <a:pPr>
              <a:buNone/>
            </a:pPr>
            <a:r>
              <a:rPr lang="ar-SA" sz="2800" dirty="0" smtClean="0"/>
              <a:t>                 هذا </a:t>
            </a:r>
            <a:r>
              <a:rPr lang="ar-SA" sz="2800" dirty="0" err="1" smtClean="0"/>
              <a:t>هنو</a:t>
            </a:r>
            <a:r>
              <a:rPr lang="ar-SA" sz="2800" dirty="0" smtClean="0"/>
              <a:t>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هنا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مررتُ </a:t>
            </a:r>
            <a:r>
              <a:rPr lang="ar-SA" sz="2800" dirty="0" err="1" smtClean="0"/>
              <a:t>بهني</a:t>
            </a:r>
            <a:r>
              <a:rPr lang="ar-SA" sz="2800" dirty="0" smtClean="0"/>
              <a:t> زيدٍ</a:t>
            </a:r>
          </a:p>
          <a:p>
            <a:pPr>
              <a:buNone/>
            </a:pPr>
            <a:r>
              <a:rPr lang="ar-SA" sz="2800" dirty="0" smtClean="0"/>
              <a:t>       الثانية : لغة النقص ، وهي الأشهر في هذا الاسم ، نحو :</a:t>
            </a:r>
          </a:p>
          <a:p>
            <a:pPr>
              <a:buNone/>
            </a:pPr>
            <a:r>
              <a:rPr lang="ar-SA" sz="2800" dirty="0" smtClean="0"/>
              <a:t>                 هذا هنُ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هنَ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مررْتُ </a:t>
            </a:r>
            <a:r>
              <a:rPr lang="ar-SA" sz="2800" dirty="0" err="1" smtClean="0"/>
              <a:t>بهنِ</a:t>
            </a:r>
            <a:r>
              <a:rPr lang="ar-SA" sz="2800" dirty="0" smtClean="0"/>
              <a:t> زيدٍ</a:t>
            </a:r>
          </a:p>
          <a:p>
            <a:pPr>
              <a:buNone/>
            </a:pPr>
            <a:endParaRPr lang="ar-SA" sz="2800" dirty="0" smtClean="0"/>
          </a:p>
          <a:p>
            <a:pPr>
              <a:buNone/>
            </a:pPr>
            <a:r>
              <a:rPr lang="ar-SA" sz="2800" dirty="0" smtClean="0"/>
              <a:t>  ج </a:t>
            </a:r>
            <a:r>
              <a:rPr lang="ar-SA" sz="2800" dirty="0" err="1" smtClean="0"/>
              <a:t>ـ</a:t>
            </a:r>
            <a:r>
              <a:rPr lang="ar-SA" sz="2800" dirty="0" smtClean="0"/>
              <a:t> ما فيه لغة واحدة وهي لغة الإتمام ، وهو : ( ذو </a:t>
            </a:r>
            <a:r>
              <a:rPr lang="ar-SA" sz="2800" dirty="0" err="1" smtClean="0"/>
              <a:t>ـ</a:t>
            </a:r>
            <a:r>
              <a:rPr lang="ar-SA" sz="2800" dirty="0" smtClean="0"/>
              <a:t> فو ) .</a:t>
            </a:r>
          </a:p>
          <a:p>
            <a:pPr>
              <a:buNone/>
            </a:pPr>
            <a:r>
              <a:rPr lang="ar-SA" sz="2800" dirty="0" smtClean="0"/>
              <a:t>                   هذا ذو مالٍ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ذا مالٍ </a:t>
            </a:r>
            <a:r>
              <a:rPr lang="ar-SA" sz="2800" dirty="0" err="1" smtClean="0"/>
              <a:t>ـ</a:t>
            </a:r>
            <a:r>
              <a:rPr lang="ar-SA" sz="2800" dirty="0" smtClean="0"/>
              <a:t> مررْتُ بذي مالٍ</a:t>
            </a:r>
          </a:p>
          <a:p>
            <a:pPr>
              <a:buNone/>
            </a:pPr>
            <a:r>
              <a:rPr lang="ar-SA" sz="2800" dirty="0" smtClean="0"/>
              <a:t>                   هذا فو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فا زيدٍ </a:t>
            </a:r>
            <a:r>
              <a:rPr lang="ar-SA" sz="2800" dirty="0" err="1" smtClean="0"/>
              <a:t>ـ</a:t>
            </a:r>
            <a:r>
              <a:rPr lang="ar-SA" sz="2800" dirty="0" smtClean="0"/>
              <a:t> مررْتُ بفي زيدٍ</a:t>
            </a:r>
          </a:p>
          <a:p>
            <a:pPr>
              <a:buNone/>
            </a:pPr>
            <a:r>
              <a:rPr lang="ar-SA" sz="2800" dirty="0" smtClean="0"/>
              <a:t>                </a:t>
            </a:r>
            <a:endParaRPr lang="ar-SA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448800" cy="5029200"/>
          </a:xfrm>
        </p:spPr>
        <p:txBody>
          <a:bodyPr/>
          <a:lstStyle/>
          <a:p>
            <a:pPr>
              <a:buNone/>
            </a:pPr>
            <a:r>
              <a:rPr lang="ar-SA" sz="2400" dirty="0" smtClean="0"/>
              <a:t> شروط إعراب هذه الأحرف بالنيابة :</a:t>
            </a:r>
          </a:p>
          <a:p>
            <a:pPr>
              <a:buNone/>
            </a:pPr>
            <a:r>
              <a:rPr lang="ar-SA" sz="2400" dirty="0" smtClean="0"/>
              <a:t>     1 </a:t>
            </a:r>
            <a:r>
              <a:rPr lang="ar-SA" sz="2400" dirty="0" err="1" smtClean="0"/>
              <a:t>ـ</a:t>
            </a:r>
            <a:r>
              <a:rPr lang="ar-SA" sz="2400" dirty="0" smtClean="0"/>
              <a:t> أن تكون مضافة . فإن لم تضف أعربت بالحركات .</a:t>
            </a:r>
          </a:p>
          <a:p>
            <a:pPr>
              <a:buNone/>
            </a:pPr>
            <a:r>
              <a:rPr lang="ar-SA" sz="2400" dirty="0" smtClean="0"/>
              <a:t>         هذا أبو زيدٍ .....</a:t>
            </a:r>
          </a:p>
          <a:p>
            <a:pPr>
              <a:buNone/>
            </a:pPr>
            <a:r>
              <a:rPr lang="ar-SA" sz="2400" dirty="0" smtClean="0"/>
              <a:t>     2 </a:t>
            </a:r>
            <a:r>
              <a:rPr lang="ar-SA" sz="2400" dirty="0" err="1" smtClean="0"/>
              <a:t>ـ</a:t>
            </a:r>
            <a:r>
              <a:rPr lang="ar-SA" sz="2400" dirty="0" smtClean="0"/>
              <a:t> أن تكون مضافة إلى غير ياء المتكلم . فإن أضيفت إلى ياء </a:t>
            </a:r>
          </a:p>
          <a:p>
            <a:pPr>
              <a:buNone/>
            </a:pPr>
            <a:r>
              <a:rPr lang="ar-SA" sz="2400" dirty="0" smtClean="0"/>
              <a:t>         المتكلم أعربت بالحركات المقدرة على ما قبل ياء المتكلم .</a:t>
            </a:r>
          </a:p>
          <a:p>
            <a:pPr>
              <a:buNone/>
            </a:pPr>
            <a:r>
              <a:rPr lang="ar-SA" sz="2400" dirty="0" smtClean="0"/>
              <a:t>          هذا أبي ، هذا أخي ، هذا حمي ، هذا </a:t>
            </a:r>
            <a:r>
              <a:rPr lang="ar-SA" sz="2400" dirty="0" err="1" smtClean="0"/>
              <a:t>هني</a:t>
            </a:r>
            <a:endParaRPr lang="ar-SA" sz="2400" dirty="0" smtClean="0"/>
          </a:p>
          <a:p>
            <a:pPr>
              <a:buNone/>
            </a:pPr>
            <a:r>
              <a:rPr lang="ar-SA" sz="2400" dirty="0" smtClean="0"/>
              <a:t>     3 </a:t>
            </a:r>
            <a:r>
              <a:rPr lang="ar-SA" sz="2400" dirty="0" err="1" smtClean="0"/>
              <a:t>ـ</a:t>
            </a:r>
            <a:r>
              <a:rPr lang="ar-SA" sz="2400" dirty="0" smtClean="0"/>
              <a:t> أن تكون مكبرة ، فإن صغرت أعربت بالحركات الظاهرة .</a:t>
            </a:r>
          </a:p>
          <a:p>
            <a:pPr>
              <a:buNone/>
            </a:pPr>
            <a:r>
              <a:rPr lang="ar-SA" sz="2400" dirty="0" smtClean="0"/>
              <a:t>          هذا أبَيُّ زيدٍ</a:t>
            </a:r>
          </a:p>
          <a:p>
            <a:pPr>
              <a:buNone/>
            </a:pPr>
            <a:r>
              <a:rPr lang="ar-SA" sz="2400" dirty="0" smtClean="0"/>
              <a:t>     4 </a:t>
            </a:r>
            <a:r>
              <a:rPr lang="ar-SA" sz="2400" dirty="0" err="1" smtClean="0"/>
              <a:t>ـ</a:t>
            </a:r>
            <a:r>
              <a:rPr lang="ar-SA" sz="2400" dirty="0" smtClean="0"/>
              <a:t> أن تكون مفردة لا </a:t>
            </a:r>
            <a:r>
              <a:rPr lang="ar-SA" sz="2400" dirty="0" err="1" smtClean="0"/>
              <a:t>مثناة</a:t>
            </a:r>
            <a:r>
              <a:rPr lang="ar-SA" sz="2400" dirty="0" smtClean="0"/>
              <a:t> ولا مجموعة . وإن كانت </a:t>
            </a:r>
            <a:r>
              <a:rPr lang="ar-SA" sz="2400" dirty="0" err="1" smtClean="0"/>
              <a:t>مثناة</a:t>
            </a:r>
            <a:r>
              <a:rPr lang="ar-SA" sz="2400" dirty="0" smtClean="0"/>
              <a:t> أو</a:t>
            </a:r>
          </a:p>
          <a:p>
            <a:pPr>
              <a:buNone/>
            </a:pPr>
            <a:r>
              <a:rPr lang="ar-SA" sz="2400" dirty="0" smtClean="0"/>
              <a:t>          مجموعة أعربت إعراب المثنى وجمع المذكر السالم .</a:t>
            </a:r>
          </a:p>
          <a:p>
            <a:pPr>
              <a:buNone/>
            </a:pPr>
            <a:r>
              <a:rPr lang="ar-SA" sz="2400" dirty="0" smtClean="0"/>
              <a:t>          هذان أبوان </a:t>
            </a:r>
            <a:r>
              <a:rPr lang="ar-SA" sz="2400" dirty="0" err="1" smtClean="0"/>
              <a:t>ـ</a:t>
            </a:r>
            <a:r>
              <a:rPr lang="ar-SA" sz="2400" dirty="0" smtClean="0"/>
              <a:t> هؤلاء آباءٌ .....</a:t>
            </a:r>
            <a:endParaRPr lang="ar-SA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953000"/>
          </a:xfrm>
        </p:spPr>
        <p:txBody>
          <a:bodyPr/>
          <a:lstStyle/>
          <a:p>
            <a:pPr>
              <a:buNone/>
            </a:pPr>
            <a:r>
              <a:rPr lang="ar-SA" sz="2400" dirty="0" smtClean="0"/>
              <a:t>س1 : ميِّز الأسماء الستة في الأمثلة الآتية مع بيان موقعها الإعرابي </a:t>
            </a:r>
          </a:p>
          <a:p>
            <a:pPr>
              <a:buNone/>
            </a:pPr>
            <a:r>
              <a:rPr lang="ar-SA" sz="2400" dirty="0" smtClean="0"/>
              <a:t>          وعلامات إعرابها.</a:t>
            </a:r>
          </a:p>
          <a:p>
            <a:pPr>
              <a:buNone/>
            </a:pPr>
            <a:r>
              <a:rPr lang="ar-SA" sz="2400" dirty="0" smtClean="0"/>
              <a:t>         ـ قال تعالى : ( وَأَبُونَا شَيْخٌ كَبِيرٌ ) .</a:t>
            </a:r>
          </a:p>
          <a:p>
            <a:pPr>
              <a:buNone/>
            </a:pPr>
            <a:r>
              <a:rPr lang="ar-SA" sz="2400" dirty="0" smtClean="0"/>
              <a:t>         ـ  //   //   : ( فَأَرْسِلْ مَعَنَا أَخَانَا نَكْتَلْ ) .</a:t>
            </a:r>
          </a:p>
          <a:p>
            <a:pPr>
              <a:buNone/>
            </a:pPr>
            <a:r>
              <a:rPr lang="ar-SA" sz="2400" dirty="0" smtClean="0"/>
              <a:t>         ـ وقولنا : مرَّتْ هندٌ بحميها . </a:t>
            </a:r>
          </a:p>
          <a:p>
            <a:pPr>
              <a:buNone/>
            </a:pPr>
            <a:r>
              <a:rPr lang="ar-SA" sz="2400" dirty="0" smtClean="0"/>
              <a:t>          الحل :</a:t>
            </a:r>
          </a:p>
          <a:p>
            <a:pPr>
              <a:buNone/>
            </a:pPr>
            <a:r>
              <a:rPr lang="ar-SA" sz="2400" dirty="0" smtClean="0"/>
              <a:t>           </a:t>
            </a:r>
            <a:r>
              <a:rPr lang="ar-SA" sz="2400" u="sng" dirty="0" smtClean="0"/>
              <a:t>الاسم</a:t>
            </a:r>
            <a:r>
              <a:rPr lang="ar-SA" sz="2400" dirty="0" smtClean="0"/>
              <a:t>          </a:t>
            </a:r>
            <a:r>
              <a:rPr lang="ar-SA" sz="2400" u="sng" dirty="0" smtClean="0"/>
              <a:t>موقعه الإعرابي</a:t>
            </a:r>
            <a:r>
              <a:rPr lang="ar-SA" sz="2400" dirty="0" smtClean="0"/>
              <a:t>           </a:t>
            </a:r>
            <a:r>
              <a:rPr lang="ar-SA" sz="2400" u="sng" dirty="0" smtClean="0"/>
              <a:t>علامة إعرابه</a:t>
            </a:r>
            <a:r>
              <a:rPr lang="ar-SA" sz="2400" dirty="0" smtClean="0"/>
              <a:t>  </a:t>
            </a:r>
          </a:p>
          <a:p>
            <a:pPr>
              <a:buNone/>
            </a:pPr>
            <a:r>
              <a:rPr lang="ar-SA" sz="2400" dirty="0" smtClean="0"/>
              <a:t>           أبونا            مبتدأ مرفوع                  الواو</a:t>
            </a:r>
          </a:p>
          <a:p>
            <a:pPr>
              <a:buNone/>
            </a:pPr>
            <a:r>
              <a:rPr lang="ar-SA" sz="2400" dirty="0" smtClean="0"/>
              <a:t>           أخانا            مفعول </a:t>
            </a:r>
            <a:r>
              <a:rPr lang="ar-SA" sz="2400" dirty="0" err="1" smtClean="0"/>
              <a:t>به</a:t>
            </a:r>
            <a:r>
              <a:rPr lang="ar-SA" sz="2400" dirty="0" smtClean="0"/>
              <a:t>                     الألف</a:t>
            </a:r>
          </a:p>
          <a:p>
            <a:pPr>
              <a:buNone/>
            </a:pPr>
            <a:r>
              <a:rPr lang="ar-SA" sz="2400" dirty="0" smtClean="0"/>
              <a:t>          حميها            اسم مجرور                  الياء</a:t>
            </a:r>
            <a:endParaRPr lang="ar-SA" sz="2400" dirty="0"/>
          </a:p>
        </p:txBody>
      </p:sp>
      <p:sp>
        <p:nvSpPr>
          <p:cNvPr id="4" name="Rectangle 3"/>
          <p:cNvSpPr/>
          <p:nvPr/>
        </p:nvSpPr>
        <p:spPr>
          <a:xfrm>
            <a:off x="7315200" y="381000"/>
            <a:ext cx="19576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dirty="0" smtClean="0"/>
              <a:t> تطبيق :</a:t>
            </a:r>
            <a:endParaRPr lang="ar-SA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906000" cy="4876800"/>
          </a:xfrm>
        </p:spPr>
        <p:txBody>
          <a:bodyPr/>
          <a:lstStyle/>
          <a:p>
            <a:pPr>
              <a:buNone/>
            </a:pPr>
            <a:r>
              <a:rPr lang="ar-SA" sz="2400" dirty="0" smtClean="0"/>
              <a:t>   س2 : ميز الأسماء الستة فيما يأتي مبينًا اللغات التي أتت عليها .</a:t>
            </a:r>
          </a:p>
          <a:p>
            <a:pPr>
              <a:buNone/>
            </a:pPr>
            <a:r>
              <a:rPr lang="ar-SA" sz="2400" dirty="0" smtClean="0"/>
              <a:t>         ـ </a:t>
            </a:r>
            <a:r>
              <a:rPr lang="ar-SA" sz="2400" dirty="0" err="1" smtClean="0"/>
              <a:t>بأبِهِ</a:t>
            </a:r>
            <a:r>
              <a:rPr lang="ar-SA" sz="2400" dirty="0" smtClean="0"/>
              <a:t> اقتدى عديٌّ في الكرم    ومن يشابه أَبَهُ فما ظلم</a:t>
            </a:r>
          </a:p>
          <a:p>
            <a:pPr>
              <a:buNone/>
            </a:pPr>
            <a:r>
              <a:rPr lang="ar-SA" sz="2400" dirty="0" smtClean="0"/>
              <a:t>         ـ إنَّ أباها وأبا أباها            قد بلغا في المجد غايتاها</a:t>
            </a:r>
          </a:p>
          <a:p>
            <a:pPr>
              <a:buNone/>
            </a:pPr>
            <a:r>
              <a:rPr lang="ar-SA" sz="2400" dirty="0" smtClean="0"/>
              <a:t>         ـ قال (صلى الله عليه وسلم) :</a:t>
            </a:r>
          </a:p>
          <a:p>
            <a:pPr>
              <a:buNone/>
            </a:pPr>
            <a:r>
              <a:rPr lang="ar-SA" sz="2400" dirty="0" smtClean="0"/>
              <a:t>          ( من تعزى بعزاء الجاهلية </a:t>
            </a:r>
            <a:r>
              <a:rPr lang="ar-SA" sz="2400" dirty="0" err="1" smtClean="0"/>
              <a:t>فأعضوهُ</a:t>
            </a:r>
            <a:r>
              <a:rPr lang="ar-SA" sz="2400" dirty="0" smtClean="0"/>
              <a:t> </a:t>
            </a:r>
            <a:r>
              <a:rPr lang="ar-SA" sz="2400" dirty="0" err="1" smtClean="0"/>
              <a:t>بهنِ</a:t>
            </a:r>
            <a:r>
              <a:rPr lang="ar-SA" sz="2400" dirty="0" smtClean="0"/>
              <a:t> أبيه ولا تكنوا ) .</a:t>
            </a:r>
          </a:p>
          <a:p>
            <a:pPr>
              <a:buNone/>
            </a:pPr>
            <a:r>
              <a:rPr lang="ar-SA" sz="2400" dirty="0" smtClean="0"/>
              <a:t>              الحل :</a:t>
            </a:r>
          </a:p>
          <a:p>
            <a:pPr>
              <a:buNone/>
            </a:pPr>
            <a:r>
              <a:rPr lang="ar-SA" sz="2400" dirty="0" smtClean="0"/>
              <a:t>               </a:t>
            </a:r>
            <a:r>
              <a:rPr lang="ar-SA" sz="2400" u="sng" dirty="0" smtClean="0"/>
              <a:t>الاسم</a:t>
            </a:r>
            <a:r>
              <a:rPr lang="ar-SA" sz="2400" dirty="0" smtClean="0"/>
              <a:t>            </a:t>
            </a:r>
            <a:r>
              <a:rPr lang="ar-SA" sz="2400" u="sng" dirty="0" smtClean="0"/>
              <a:t>اللغة التي أتى عليها </a:t>
            </a:r>
          </a:p>
          <a:p>
            <a:pPr>
              <a:buNone/>
            </a:pPr>
            <a:r>
              <a:rPr lang="ar-SA" sz="2400" dirty="0" smtClean="0"/>
              <a:t>                أبِهِ                      النقص</a:t>
            </a:r>
          </a:p>
          <a:p>
            <a:pPr>
              <a:buNone/>
            </a:pPr>
            <a:r>
              <a:rPr lang="ar-SA" sz="2400" dirty="0" smtClean="0"/>
              <a:t>                وأبا                     القصر</a:t>
            </a:r>
          </a:p>
          <a:p>
            <a:pPr>
              <a:buNone/>
            </a:pPr>
            <a:r>
              <a:rPr lang="ar-SA" sz="2400" dirty="0" smtClean="0"/>
              <a:t>                </a:t>
            </a:r>
            <a:r>
              <a:rPr lang="ar-SA" sz="2400" dirty="0" err="1" smtClean="0"/>
              <a:t>بهنِ</a:t>
            </a:r>
            <a:r>
              <a:rPr lang="ar-SA" sz="2400" dirty="0" smtClean="0"/>
              <a:t>                     النقص </a:t>
            </a:r>
            <a:endParaRPr lang="ar-SA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533400" y="304800"/>
            <a:ext cx="9906000" cy="51054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س3 : أعرب الأمثلة الواردة في السؤال الثاني إعرابًا مفصلاً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sz="2400" dirty="0" smtClean="0"/>
              <a:t>       </a:t>
            </a:r>
            <a:r>
              <a:rPr lang="ar-SA" sz="2400" dirty="0" err="1" smtClean="0"/>
              <a:t>بأبِهِ</a:t>
            </a:r>
            <a:r>
              <a:rPr lang="ar-SA" sz="2400" dirty="0" smtClean="0"/>
              <a:t> اقتدى عديٌّ في الكرم      ومن يشابِهْ أَبَهُ فما ظلم</a:t>
            </a:r>
          </a:p>
          <a:p>
            <a:pPr>
              <a:buNone/>
            </a:pPr>
            <a:r>
              <a:rPr lang="ar-SA" sz="2400" dirty="0" smtClean="0"/>
              <a:t>      </a:t>
            </a:r>
            <a:r>
              <a:rPr lang="ar-SA" sz="2400" dirty="0" err="1" smtClean="0"/>
              <a:t>بأبِهِ</a:t>
            </a:r>
            <a:r>
              <a:rPr lang="ar-SA" sz="2400" dirty="0" smtClean="0"/>
              <a:t> : الباء حرف جر . أبِ : اسم مجرور وعلامة جرِّهِ الكسرة </a:t>
            </a:r>
          </a:p>
          <a:p>
            <a:pPr>
              <a:buNone/>
            </a:pPr>
            <a:r>
              <a:rPr lang="ar-SA" sz="2400" dirty="0" smtClean="0"/>
              <a:t>      على لغة النقص وهو مضاف . والهاء مضاف إليه .اقتدى : فعل </a:t>
            </a:r>
          </a:p>
          <a:p>
            <a:pPr>
              <a:buNone/>
            </a:pPr>
            <a:r>
              <a:rPr lang="ar-SA" sz="2400" dirty="0" smtClean="0"/>
              <a:t>      ماض مبني على الفتح المقدر على الألف منع من ظهوره التعذر .</a:t>
            </a:r>
          </a:p>
          <a:p>
            <a:pPr>
              <a:buNone/>
            </a:pPr>
            <a:r>
              <a:rPr lang="ar-SA" sz="2400" dirty="0" smtClean="0"/>
              <a:t>      عديٌ : فاعل مرفوع . في الكرمْ : جار ومجرور وسكنت الميم</a:t>
            </a:r>
          </a:p>
          <a:p>
            <a:pPr>
              <a:buNone/>
            </a:pPr>
            <a:r>
              <a:rPr lang="ar-SA" sz="2400" dirty="0" smtClean="0"/>
              <a:t>      للوزن  . مَنْ : اسم شرط جازم . يشابهْ : فعل مضارع مجزوم</a:t>
            </a:r>
          </a:p>
          <a:p>
            <a:pPr>
              <a:buNone/>
            </a:pPr>
            <a:r>
              <a:rPr lang="ar-SA" sz="2400" dirty="0" smtClean="0"/>
              <a:t>      بالسكون وهو فعل الشرط . أبَهُ : مفعول </a:t>
            </a:r>
            <a:r>
              <a:rPr lang="ar-SA" sz="2400" dirty="0" err="1" smtClean="0"/>
              <a:t>به</a:t>
            </a:r>
            <a:r>
              <a:rPr lang="ar-SA" sz="2400" dirty="0" smtClean="0"/>
              <a:t> منصوب بالفتحة </a:t>
            </a:r>
          </a:p>
          <a:p>
            <a:pPr>
              <a:buNone/>
            </a:pPr>
            <a:r>
              <a:rPr lang="ar-SA" sz="2400" dirty="0" smtClean="0"/>
              <a:t>      (على لغة النقص) وهو مضاف والهاء مضاف إليه . فما : الفاء </a:t>
            </a:r>
          </a:p>
          <a:p>
            <a:pPr>
              <a:buNone/>
            </a:pPr>
            <a:r>
              <a:rPr lang="ar-SA" sz="2400" dirty="0" smtClean="0"/>
              <a:t>      واقعة في جواب الشرط.ما : حرف نفي . ظلمْ : فعل ماض مبني</a:t>
            </a:r>
          </a:p>
          <a:p>
            <a:pPr>
              <a:buNone/>
            </a:pPr>
            <a:r>
              <a:rPr lang="ar-SA" sz="2400" dirty="0" smtClean="0"/>
              <a:t>    على الفتح وسُكِّنَ للوزن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371600"/>
            <a:ext cx="8305800" cy="5486400"/>
          </a:xfrm>
        </p:spPr>
        <p:txBody>
          <a:bodyPr/>
          <a:lstStyle/>
          <a:p>
            <a:pPr>
              <a:buNone/>
            </a:pPr>
            <a:r>
              <a:rPr lang="ar-SA" sz="2400" dirty="0" smtClean="0"/>
              <a:t>   ـ إنَّ أباها وأبا أباها   .............. </a:t>
            </a:r>
          </a:p>
          <a:p>
            <a:pPr>
              <a:buNone/>
            </a:pPr>
            <a:r>
              <a:rPr lang="ar-SA" sz="2400" dirty="0" smtClean="0"/>
              <a:t>    إنَّ : حرف مشبه بالفعل وهو من </a:t>
            </a:r>
            <a:r>
              <a:rPr lang="ar-SA" sz="2400" dirty="0" err="1" smtClean="0"/>
              <a:t>نواسخ</a:t>
            </a:r>
            <a:r>
              <a:rPr lang="ar-SA" sz="2400" dirty="0" smtClean="0"/>
              <a:t> الابتداء .</a:t>
            </a:r>
          </a:p>
          <a:p>
            <a:pPr>
              <a:buNone/>
            </a:pPr>
            <a:r>
              <a:rPr lang="ar-SA" sz="2400" dirty="0" smtClean="0"/>
              <a:t>    أباها : اسمها منصوب وعلامة نصبه الألف لأنه من الأسماء</a:t>
            </a:r>
          </a:p>
          <a:p>
            <a:pPr>
              <a:buNone/>
            </a:pPr>
            <a:r>
              <a:rPr lang="ar-SA" sz="2400" dirty="0" smtClean="0"/>
              <a:t>          الخمسة .</a:t>
            </a:r>
          </a:p>
          <a:p>
            <a:pPr>
              <a:buNone/>
            </a:pPr>
            <a:r>
              <a:rPr lang="ar-SA" sz="2400" dirty="0" smtClean="0"/>
              <a:t>    وأبا : الواو حرف عطف.أبا : اسم </a:t>
            </a:r>
            <a:r>
              <a:rPr lang="ar-SA" sz="2400" dirty="0" err="1" smtClean="0"/>
              <a:t>معطوف</a:t>
            </a:r>
            <a:r>
              <a:rPr lang="ar-SA" sz="2400" dirty="0" smtClean="0"/>
              <a:t> على (أباها)</a:t>
            </a:r>
            <a:r>
              <a:rPr lang="ar-SA" sz="2400" dirty="0" err="1" smtClean="0"/>
              <a:t>والمعطوف</a:t>
            </a:r>
            <a:endParaRPr lang="ar-SA" sz="2400" dirty="0" smtClean="0"/>
          </a:p>
          <a:p>
            <a:pPr>
              <a:buNone/>
            </a:pPr>
            <a:r>
              <a:rPr lang="ar-SA" sz="2400" dirty="0" smtClean="0"/>
              <a:t>          على المنصوب منصوب مثله وهو مضاف .</a:t>
            </a:r>
          </a:p>
          <a:p>
            <a:pPr>
              <a:buNone/>
            </a:pPr>
            <a:r>
              <a:rPr lang="ar-SA" sz="2400" dirty="0" smtClean="0"/>
              <a:t>     أباها : مضاف إليه مجرور وعلامة جره الألف (على لغة القصر)</a:t>
            </a:r>
          </a:p>
          <a:p>
            <a:pPr>
              <a:buNone/>
            </a:pPr>
            <a:r>
              <a:rPr lang="ar-SA" sz="2400" dirty="0" smtClean="0"/>
              <a:t>            لأنه من الأسماء الستة .</a:t>
            </a:r>
          </a:p>
          <a:p>
            <a:pPr>
              <a:buNone/>
            </a:pPr>
            <a:r>
              <a:rPr lang="ar-SA" sz="2400" dirty="0" smtClean="0"/>
              <a:t>     ـ ....</a:t>
            </a:r>
            <a:r>
              <a:rPr lang="ar-SA" sz="2400" dirty="0" err="1" smtClean="0"/>
              <a:t>بهنِ</a:t>
            </a:r>
            <a:r>
              <a:rPr lang="ar-SA" sz="2400" dirty="0" smtClean="0"/>
              <a:t> أبيهِ....</a:t>
            </a:r>
          </a:p>
          <a:p>
            <a:pPr>
              <a:buNone/>
            </a:pPr>
            <a:r>
              <a:rPr lang="ar-SA" sz="2400" dirty="0" smtClean="0"/>
              <a:t>      هنِ : اسم مجرور على لغة النقص وهي الأشهر وهو مضاف .</a:t>
            </a:r>
          </a:p>
          <a:p>
            <a:pPr>
              <a:buNone/>
            </a:pPr>
            <a:r>
              <a:rPr lang="ar-SA" sz="2400" dirty="0" smtClean="0"/>
              <a:t>      أبيه : مضاف إليه مجرور بالياء لأنه من الأسماء الستة .    </a:t>
            </a:r>
            <a:endParaRPr lang="ar-SA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2400" y="381000"/>
            <a:ext cx="9525000" cy="6629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  س4 ـ أعرب الأمثلة الواردة بين قوسين :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       </a:t>
            </a:r>
            <a:r>
              <a:rPr lang="ar-SA" sz="2400" dirty="0" smtClean="0"/>
              <a:t>ـ  ( هذا أبٌ ) .</a:t>
            </a:r>
          </a:p>
          <a:p>
            <a:pPr>
              <a:buNone/>
            </a:pPr>
            <a:r>
              <a:rPr lang="ar-SA" sz="2400" dirty="0" smtClean="0"/>
              <a:t>            هذا : اسم إشارة مبني على السكون في محل رفع مبتدأ .</a:t>
            </a:r>
          </a:p>
          <a:p>
            <a:pPr>
              <a:buNone/>
            </a:pPr>
            <a:r>
              <a:rPr lang="ar-SA" sz="2400" dirty="0" smtClean="0"/>
              <a:t>            أبٌ : خبر مرفوع بالضمة . وهو ليس من الأسماء الستة .</a:t>
            </a:r>
          </a:p>
          <a:p>
            <a:pPr>
              <a:buNone/>
            </a:pPr>
            <a:r>
              <a:rPr lang="ar-SA" sz="2400" dirty="0" smtClean="0"/>
              <a:t>          ـ ( هذا أَبِيْ ) . هذا : تقدم إعرابه .</a:t>
            </a:r>
          </a:p>
          <a:p>
            <a:pPr>
              <a:buNone/>
            </a:pPr>
            <a:r>
              <a:rPr lang="ar-SA" sz="2400" dirty="0" smtClean="0"/>
              <a:t>            أبي : خبر مرفوع بالضمة المقدرة على ما قبل ياء المتكلم</a:t>
            </a:r>
          </a:p>
          <a:p>
            <a:pPr>
              <a:buNone/>
            </a:pPr>
            <a:r>
              <a:rPr lang="ar-SA" sz="2400" dirty="0" smtClean="0"/>
              <a:t>                  منع من ظهورها اشتغال المحل بالحركة المناسبة .</a:t>
            </a:r>
          </a:p>
          <a:p>
            <a:pPr>
              <a:buNone/>
            </a:pPr>
            <a:r>
              <a:rPr lang="ar-SA" sz="2400" dirty="0" smtClean="0"/>
              <a:t>                  وهو ليس من الأسماء الستة . </a:t>
            </a:r>
          </a:p>
          <a:p>
            <a:pPr>
              <a:buNone/>
            </a:pPr>
            <a:r>
              <a:rPr lang="ar-SA" sz="2400" dirty="0" smtClean="0"/>
              <a:t>           ـ ( هذا أُبيُّ زيدٍ ) . هذا : تقدم إعرابه .</a:t>
            </a:r>
          </a:p>
          <a:p>
            <a:pPr>
              <a:buNone/>
            </a:pPr>
            <a:r>
              <a:rPr lang="ar-SA" sz="2400" dirty="0" smtClean="0"/>
              <a:t>           أبيُّ : خبر مرفوع (وهو ليس من السماء الستة).وهو مضاف</a:t>
            </a:r>
          </a:p>
          <a:p>
            <a:pPr>
              <a:buNone/>
            </a:pPr>
            <a:r>
              <a:rPr lang="ar-SA" sz="2400" dirty="0" smtClean="0"/>
              <a:t>           زيدٍ : مضاف إليه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1258</Words>
  <Application>Microsoft Office PowerPoint</Application>
  <PresentationFormat>A4 Paper (210x297 mm)</PresentationFormat>
  <Paragraphs>129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المحاضرة الثانية</vt:lpstr>
      <vt:lpstr>Slide 3</vt:lpstr>
      <vt:lpstr>الأسماء الستة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90</cp:revision>
  <dcterms:created xsi:type="dcterms:W3CDTF">2009-10-14T19:14:34Z</dcterms:created>
  <dcterms:modified xsi:type="dcterms:W3CDTF">2011-03-06T11:44:01Z</dcterms:modified>
</cp:coreProperties>
</file>