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57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تطبيقات نحوية وصرفية 1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 الفتاح محمد عبوش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الخامسة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048000" y="4191000"/>
            <a:ext cx="3886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None/>
            </a:pPr>
            <a:r>
              <a:rPr lang="ar-SA" b="1" dirty="0" smtClean="0"/>
              <a:t> </a:t>
            </a:r>
            <a:r>
              <a:rPr lang="ar-SA" dirty="0" smtClean="0"/>
              <a:t>إعراب الممنوع من الصرف</a:t>
            </a:r>
          </a:p>
          <a:p>
            <a:pPr>
              <a:buNone/>
            </a:pPr>
            <a:r>
              <a:rPr lang="ar-SA" b="1" dirty="0" smtClean="0"/>
              <a:t> </a:t>
            </a:r>
            <a:r>
              <a:rPr lang="ar-SA" dirty="0" smtClean="0"/>
              <a:t>                    ( الممنوع من التنوين )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                           </a:t>
            </a:r>
            <a:r>
              <a:rPr lang="ar-SA" b="1" dirty="0" smtClean="0"/>
              <a:t>الممنوع من الصرف</a:t>
            </a:r>
          </a:p>
          <a:p>
            <a:pPr>
              <a:buNone/>
            </a:pPr>
            <a:r>
              <a:rPr lang="ar-SA" dirty="0" smtClean="0"/>
              <a:t>   من المعروف أنَّ بعض الأسماء في العربية يلحقها التنوين فتسمى عندئذٍ أسماء مصروفة وأخرى لا يلحقها التنوين فتسمى ( أسماء ممنوعة من الصرف ) أي : التنوين .</a:t>
            </a:r>
          </a:p>
          <a:p>
            <a:pPr>
              <a:buNone/>
            </a:pPr>
            <a:r>
              <a:rPr lang="ar-SA" dirty="0" smtClean="0"/>
              <a:t>   وهذا الموضوع حقيقة من الموضوعات التي </a:t>
            </a:r>
            <a:r>
              <a:rPr lang="ar-SA" dirty="0" err="1" smtClean="0"/>
              <a:t>تنوب</a:t>
            </a:r>
            <a:r>
              <a:rPr lang="ar-SA" dirty="0" smtClean="0"/>
              <a:t> فيها </a:t>
            </a:r>
            <a:r>
              <a:rPr lang="ar-SA" b="1" dirty="0" smtClean="0"/>
              <a:t>حركة عن حركة </a:t>
            </a:r>
            <a:r>
              <a:rPr lang="ar-SA" dirty="0" smtClean="0"/>
              <a:t>.</a:t>
            </a:r>
          </a:p>
          <a:p>
            <a:pPr>
              <a:buNone/>
            </a:pPr>
            <a:r>
              <a:rPr lang="ar-SA" dirty="0" smtClean="0"/>
              <a:t>   فمثلاً الاسم (أحمد) ممنوع من التنوين :</a:t>
            </a:r>
          </a:p>
          <a:p>
            <a:pPr>
              <a:buNone/>
            </a:pPr>
            <a:r>
              <a:rPr lang="ar-SA" dirty="0" smtClean="0"/>
              <a:t>     ـ فعلامة رفعه الضمة (وبدون تنوين) نحو : هذا أحمدُ .</a:t>
            </a:r>
          </a:p>
          <a:p>
            <a:pPr>
              <a:buNone/>
            </a:pPr>
            <a:r>
              <a:rPr lang="ar-SA" dirty="0" smtClean="0"/>
              <a:t>     ـ وعلامة نصبه الفتحة (وبدون تنوين) نحو : رأيتُ أحمدَ .</a:t>
            </a:r>
          </a:p>
          <a:p>
            <a:pPr>
              <a:buNone/>
            </a:pPr>
            <a:r>
              <a:rPr lang="ar-SA" dirty="0" smtClean="0"/>
              <a:t>     ـ وعلامة جره الفتحة عوضًا عن الفتحة نحو : مررتُ بأحمدَ ؛</a:t>
            </a:r>
          </a:p>
          <a:p>
            <a:pPr>
              <a:buNone/>
            </a:pPr>
            <a:r>
              <a:rPr lang="ar-SA" dirty="0" smtClean="0"/>
              <a:t>       لأنه ممنوع من الصرف .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  إلا إذا جُرَّ هذا الاسمُ (أحمد) ، أو دخل عليه الألف واللام فإنه تكون علامة جره الكسرة نحو :</a:t>
            </a:r>
          </a:p>
          <a:p>
            <a:pPr>
              <a:buNone/>
            </a:pPr>
            <a:r>
              <a:rPr lang="ar-SA" dirty="0" smtClean="0"/>
              <a:t>                         مررتُ بالأحمدِ ـ مررتُ </a:t>
            </a:r>
            <a:r>
              <a:rPr lang="ar-SA" dirty="0" err="1" smtClean="0"/>
              <a:t>بأحمدِكم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  </a:t>
            </a:r>
            <a:r>
              <a:rPr lang="ar-SA" b="1" dirty="0" smtClean="0"/>
              <a:t>ـ متى يمنع الاسم من الصرف ؟</a:t>
            </a:r>
          </a:p>
          <a:p>
            <a:pPr>
              <a:buNone/>
            </a:pPr>
            <a:r>
              <a:rPr lang="ar-SA" b="1" dirty="0" smtClean="0"/>
              <a:t>    </a:t>
            </a:r>
            <a:r>
              <a:rPr lang="ar-SA" dirty="0" smtClean="0"/>
              <a:t>يمنع الاسم من الصرف إذا وجد فيه علتان من علل تسعٍ أو علة تقوم مقام علتين . وهذه العلل جُمعت في قول الشاعر :</a:t>
            </a:r>
          </a:p>
          <a:p>
            <a:pPr>
              <a:buNone/>
            </a:pPr>
            <a:r>
              <a:rPr lang="ar-SA" b="1" dirty="0" smtClean="0"/>
              <a:t>   عدلٌ ووصفٌ وتأنيثٌ ومعرفةٌ  </a:t>
            </a:r>
            <a:r>
              <a:rPr lang="ar-SA" b="1" dirty="0" err="1" smtClean="0"/>
              <a:t>وعجمةٌ</a:t>
            </a:r>
            <a:r>
              <a:rPr lang="ar-SA" b="1" dirty="0" smtClean="0"/>
              <a:t> ثم جمعٌ ثم تركيبُ</a:t>
            </a:r>
          </a:p>
          <a:p>
            <a:pPr>
              <a:buNone/>
            </a:pPr>
            <a:r>
              <a:rPr lang="ar-SA" b="1" dirty="0" smtClean="0"/>
              <a:t>   والنون زائدةً من قبلها ألفٌ    ووزنُ فعلٍ وهذا القولُ تقريبُ </a:t>
            </a:r>
          </a:p>
          <a:p>
            <a:pPr>
              <a:buNone/>
            </a:pPr>
            <a:r>
              <a:rPr lang="ar-SA" b="1" dirty="0" smtClean="0"/>
              <a:t>  </a:t>
            </a:r>
            <a:r>
              <a:rPr lang="ar-SA" dirty="0" smtClean="0"/>
              <a:t>  </a:t>
            </a:r>
            <a:endParaRPr lang="ar-SA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906000" cy="68580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ar-SA" sz="3500" dirty="0" smtClean="0"/>
              <a:t>   </a:t>
            </a:r>
          </a:p>
          <a:p>
            <a:pPr>
              <a:buNone/>
            </a:pPr>
            <a:r>
              <a:rPr lang="ar-SA" sz="3500" dirty="0" smtClean="0"/>
              <a:t>    </a:t>
            </a:r>
            <a:r>
              <a:rPr lang="ar-SA" sz="12800" dirty="0" smtClean="0"/>
              <a:t>ومن هنا يمكم تقسيم هذه العلل على قسمين :</a:t>
            </a:r>
          </a:p>
          <a:p>
            <a:pPr>
              <a:buNone/>
            </a:pPr>
            <a:r>
              <a:rPr lang="ar-SA" sz="12800" b="1" dirty="0" smtClean="0"/>
              <a:t>    أ </a:t>
            </a:r>
            <a:r>
              <a:rPr lang="ar-SA" sz="12800" b="1" dirty="0" err="1" smtClean="0"/>
              <a:t>ـ</a:t>
            </a:r>
            <a:r>
              <a:rPr lang="ar-SA" sz="12800" b="1" dirty="0" smtClean="0"/>
              <a:t> ما فيه علة واحدة :</a:t>
            </a:r>
          </a:p>
          <a:p>
            <a:pPr>
              <a:buNone/>
            </a:pPr>
            <a:r>
              <a:rPr lang="ar-SA" sz="12800" dirty="0" smtClean="0"/>
              <a:t>     </a:t>
            </a:r>
            <a:r>
              <a:rPr lang="ar-SA" sz="12800" b="1" dirty="0" smtClean="0"/>
              <a:t> 1 </a:t>
            </a:r>
            <a:r>
              <a:rPr lang="ar-SA" sz="12800" b="1" dirty="0" err="1" smtClean="0"/>
              <a:t>ـ</a:t>
            </a:r>
            <a:r>
              <a:rPr lang="ar-SA" sz="12800" b="1" dirty="0" smtClean="0"/>
              <a:t> ألف التأنيث مطلقًا </a:t>
            </a:r>
            <a:r>
              <a:rPr lang="ar-SA" sz="12800" dirty="0" smtClean="0"/>
              <a:t>أي : سواءٌ أكانت ممدودة أم مقصورة ، </a:t>
            </a:r>
          </a:p>
          <a:p>
            <a:pPr>
              <a:buNone/>
            </a:pPr>
            <a:r>
              <a:rPr lang="ar-SA" sz="12800" dirty="0" smtClean="0"/>
              <a:t>           نحو : حمراء </a:t>
            </a:r>
            <a:r>
              <a:rPr lang="ar-SA" sz="12800" dirty="0" err="1" smtClean="0"/>
              <a:t>ـ</a:t>
            </a:r>
            <a:r>
              <a:rPr lang="ar-SA" sz="12800" dirty="0" smtClean="0"/>
              <a:t> سمراء </a:t>
            </a:r>
            <a:r>
              <a:rPr lang="ar-SA" sz="12800" dirty="0" err="1" smtClean="0"/>
              <a:t>ـ</a:t>
            </a:r>
            <a:r>
              <a:rPr lang="ar-SA" sz="12800" dirty="0" smtClean="0"/>
              <a:t> </a:t>
            </a:r>
            <a:r>
              <a:rPr lang="ar-SA" sz="12800" dirty="0" err="1" smtClean="0"/>
              <a:t>كحلاء</a:t>
            </a:r>
            <a:r>
              <a:rPr lang="ar-SA" sz="12800" dirty="0" smtClean="0"/>
              <a:t> ـ ليلى </a:t>
            </a:r>
            <a:r>
              <a:rPr lang="ar-SA" sz="12800" dirty="0" err="1" smtClean="0"/>
              <a:t>ـ</a:t>
            </a:r>
            <a:r>
              <a:rPr lang="ar-SA" sz="12800" dirty="0" smtClean="0"/>
              <a:t> حبلى .....</a:t>
            </a:r>
          </a:p>
          <a:p>
            <a:pPr>
              <a:buNone/>
            </a:pPr>
            <a:r>
              <a:rPr lang="ar-SA" sz="12800" dirty="0" smtClean="0"/>
              <a:t>           تقول : هذه حمراءُ </a:t>
            </a:r>
            <a:r>
              <a:rPr lang="ar-SA" sz="12800" dirty="0" err="1" smtClean="0"/>
              <a:t>ـ</a:t>
            </a:r>
            <a:r>
              <a:rPr lang="ar-SA" sz="12800" dirty="0" smtClean="0"/>
              <a:t> رأيتُ حمراءَ </a:t>
            </a:r>
            <a:r>
              <a:rPr lang="ar-SA" sz="12800" dirty="0" err="1" smtClean="0"/>
              <a:t>ـ</a:t>
            </a:r>
            <a:r>
              <a:rPr lang="ar-SA" sz="12800" dirty="0" smtClean="0"/>
              <a:t> مررتُ بحمراءَ</a:t>
            </a:r>
          </a:p>
          <a:p>
            <a:pPr>
              <a:buNone/>
            </a:pPr>
            <a:r>
              <a:rPr lang="ar-SA" sz="12800" dirty="0" smtClean="0"/>
              <a:t>          وتقول : هذه ليلى </a:t>
            </a:r>
            <a:r>
              <a:rPr lang="ar-SA" sz="12800" dirty="0" err="1" smtClean="0"/>
              <a:t>ـ</a:t>
            </a:r>
            <a:r>
              <a:rPr lang="ar-SA" sz="12800" dirty="0" smtClean="0"/>
              <a:t> رأيتُ ليلى </a:t>
            </a:r>
            <a:r>
              <a:rPr lang="ar-SA" sz="12800" dirty="0" err="1" smtClean="0"/>
              <a:t>ـ</a:t>
            </a:r>
            <a:r>
              <a:rPr lang="ar-SA" sz="12800" dirty="0" smtClean="0"/>
              <a:t> مررتُ بليلى</a:t>
            </a:r>
          </a:p>
          <a:p>
            <a:pPr>
              <a:buNone/>
            </a:pPr>
            <a:r>
              <a:rPr lang="ar-SA" sz="12800" dirty="0" smtClean="0"/>
              <a:t>       </a:t>
            </a:r>
          </a:p>
          <a:p>
            <a:pPr>
              <a:buNone/>
            </a:pPr>
            <a:r>
              <a:rPr lang="ar-SA" sz="12800" dirty="0" smtClean="0"/>
              <a:t>     </a:t>
            </a:r>
            <a:r>
              <a:rPr lang="ar-SA" sz="12800" b="1" dirty="0" smtClean="0"/>
              <a:t>2 </a:t>
            </a:r>
            <a:r>
              <a:rPr lang="ar-SA" sz="12800" b="1" dirty="0" err="1" smtClean="0"/>
              <a:t>ـ</a:t>
            </a:r>
            <a:r>
              <a:rPr lang="ar-SA" sz="12800" b="1" dirty="0" smtClean="0"/>
              <a:t> صيغة منتهى الجموع :</a:t>
            </a:r>
          </a:p>
          <a:p>
            <a:pPr>
              <a:buNone/>
            </a:pPr>
            <a:r>
              <a:rPr lang="ar-SA" sz="12800" dirty="0" smtClean="0"/>
              <a:t>         وهو كل جمع تكسير بعد ألف تكسيره :</a:t>
            </a:r>
          </a:p>
          <a:p>
            <a:pPr>
              <a:buNone/>
            </a:pPr>
            <a:r>
              <a:rPr lang="ar-SA" sz="12800" dirty="0" smtClean="0"/>
              <a:t>           ـ حرفان ، نحو : مساجد</a:t>
            </a:r>
          </a:p>
          <a:p>
            <a:pPr>
              <a:buNone/>
            </a:pPr>
            <a:r>
              <a:rPr lang="ar-SA" sz="12800" dirty="0" smtClean="0"/>
              <a:t>           ـ ثلاثة أحرف أوسطها ساكن ، نحو : مصابيْح </a:t>
            </a:r>
            <a:r>
              <a:rPr lang="ar-SA" sz="12800" dirty="0" err="1" smtClean="0"/>
              <a:t>ـ</a:t>
            </a:r>
            <a:r>
              <a:rPr lang="ar-SA" sz="12800" dirty="0" smtClean="0"/>
              <a:t> مصابيح</a:t>
            </a:r>
          </a:p>
          <a:p>
            <a:pPr>
              <a:buNone/>
            </a:pPr>
            <a:r>
              <a:rPr lang="ar-SA" sz="12800" dirty="0" smtClean="0"/>
              <a:t>                           </a:t>
            </a:r>
          </a:p>
          <a:p>
            <a:pPr>
              <a:buNone/>
            </a:pPr>
            <a:r>
              <a:rPr lang="ar-SA" sz="12800" dirty="0" smtClean="0"/>
              <a:t>                تقول : هذه مساجدُ </a:t>
            </a:r>
            <a:r>
              <a:rPr lang="ar-SA" sz="12800" dirty="0" err="1" smtClean="0"/>
              <a:t>ـ</a:t>
            </a:r>
            <a:r>
              <a:rPr lang="ar-SA" sz="12800" dirty="0" smtClean="0"/>
              <a:t> رأيتُ مساجدَ </a:t>
            </a:r>
            <a:r>
              <a:rPr lang="ar-SA" sz="12800" dirty="0" err="1" smtClean="0"/>
              <a:t>ـ</a:t>
            </a:r>
            <a:r>
              <a:rPr lang="ar-SA" sz="12800" dirty="0" smtClean="0"/>
              <a:t> مررتُ بمساجدَ</a:t>
            </a:r>
          </a:p>
          <a:p>
            <a:pPr>
              <a:buNone/>
            </a:pPr>
            <a:r>
              <a:rPr lang="ar-SA" dirty="0" smtClean="0"/>
              <a:t>                </a:t>
            </a:r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pPr>
              <a:buNone/>
            </a:pPr>
            <a:r>
              <a:rPr lang="ar-SA" b="1" dirty="0" smtClean="0"/>
              <a:t>   ب </a:t>
            </a:r>
            <a:r>
              <a:rPr lang="ar-SA" b="1" dirty="0" err="1" smtClean="0"/>
              <a:t>ـ</a:t>
            </a:r>
            <a:r>
              <a:rPr lang="ar-SA" b="1" dirty="0" smtClean="0"/>
              <a:t> ما فيه علتان :</a:t>
            </a:r>
          </a:p>
          <a:p>
            <a:pPr>
              <a:buNone/>
            </a:pPr>
            <a:r>
              <a:rPr lang="ar-SA" dirty="0" smtClean="0"/>
              <a:t>        </a:t>
            </a:r>
            <a:r>
              <a:rPr lang="ar-SA" b="1" dirty="0" smtClean="0"/>
              <a:t>3 </a:t>
            </a:r>
            <a:r>
              <a:rPr lang="ar-SA" b="1" dirty="0" err="1" smtClean="0"/>
              <a:t>ـ</a:t>
            </a:r>
            <a:r>
              <a:rPr lang="ar-SA" b="1" dirty="0" smtClean="0"/>
              <a:t> الصفة وزيادة الألف والنون نحو :</a:t>
            </a:r>
          </a:p>
          <a:p>
            <a:pPr>
              <a:buNone/>
            </a:pPr>
            <a:r>
              <a:rPr lang="ar-SA" dirty="0" smtClean="0"/>
              <a:t>                       سكران </a:t>
            </a:r>
            <a:r>
              <a:rPr lang="ar-SA" dirty="0" err="1" smtClean="0"/>
              <a:t>ـ</a:t>
            </a:r>
            <a:r>
              <a:rPr lang="ar-SA" dirty="0" smtClean="0"/>
              <a:t> عطشان </a:t>
            </a:r>
            <a:r>
              <a:rPr lang="ar-SA" dirty="0" err="1" smtClean="0"/>
              <a:t>ـ</a:t>
            </a:r>
            <a:r>
              <a:rPr lang="ar-SA" dirty="0" smtClean="0"/>
              <a:t> غضبان</a:t>
            </a:r>
          </a:p>
          <a:p>
            <a:pPr>
              <a:buNone/>
            </a:pPr>
            <a:r>
              <a:rPr lang="ar-SA" dirty="0" smtClean="0"/>
              <a:t>           تقول : هذا سكرانُ </a:t>
            </a:r>
            <a:r>
              <a:rPr lang="ar-SA" dirty="0" err="1" smtClean="0"/>
              <a:t>ـ</a:t>
            </a:r>
            <a:r>
              <a:rPr lang="ar-SA" dirty="0" smtClean="0"/>
              <a:t> رأيتُ سكرانَ </a:t>
            </a:r>
            <a:r>
              <a:rPr lang="ar-SA" dirty="0" err="1" smtClean="0"/>
              <a:t>ـ</a:t>
            </a:r>
            <a:r>
              <a:rPr lang="ar-SA" dirty="0" smtClean="0"/>
              <a:t> مررتُ بسكرانَ</a:t>
            </a:r>
          </a:p>
          <a:p>
            <a:pPr>
              <a:buNone/>
            </a:pPr>
            <a:r>
              <a:rPr lang="ar-SA" dirty="0" smtClean="0"/>
              <a:t>        </a:t>
            </a:r>
            <a:r>
              <a:rPr lang="ar-SA" b="1" dirty="0" smtClean="0"/>
              <a:t>4 </a:t>
            </a:r>
            <a:r>
              <a:rPr lang="ar-SA" b="1" dirty="0" err="1" smtClean="0"/>
              <a:t>ـ</a:t>
            </a:r>
            <a:r>
              <a:rPr lang="ar-SA" b="1" dirty="0" smtClean="0"/>
              <a:t> الصفة الأصلية وعلى وزن (أَفْعَل) ، نحو :</a:t>
            </a:r>
          </a:p>
          <a:p>
            <a:pPr>
              <a:buNone/>
            </a:pPr>
            <a:r>
              <a:rPr lang="ar-SA" dirty="0" smtClean="0"/>
              <a:t>                      أَحْمَر </a:t>
            </a:r>
            <a:r>
              <a:rPr lang="ar-SA" dirty="0" err="1" smtClean="0"/>
              <a:t>ـ</a:t>
            </a:r>
            <a:r>
              <a:rPr lang="ar-SA" dirty="0" smtClean="0"/>
              <a:t> أَصْفَر </a:t>
            </a:r>
            <a:r>
              <a:rPr lang="ar-SA" dirty="0" err="1" smtClean="0"/>
              <a:t>ـ</a:t>
            </a:r>
            <a:r>
              <a:rPr lang="ar-SA" dirty="0" smtClean="0"/>
              <a:t> أَخْضَر....</a:t>
            </a:r>
          </a:p>
          <a:p>
            <a:pPr>
              <a:buNone/>
            </a:pPr>
            <a:r>
              <a:rPr lang="ar-SA" dirty="0" smtClean="0"/>
              <a:t>           تقول : هذا أحمرُ </a:t>
            </a:r>
            <a:r>
              <a:rPr lang="ar-SA" dirty="0" err="1" smtClean="0"/>
              <a:t>ـ</a:t>
            </a:r>
            <a:r>
              <a:rPr lang="ar-SA" dirty="0" smtClean="0"/>
              <a:t> ورأيتُ أحمرَ </a:t>
            </a:r>
            <a:r>
              <a:rPr lang="ar-SA" dirty="0" err="1" smtClean="0"/>
              <a:t>ـ</a:t>
            </a:r>
            <a:r>
              <a:rPr lang="ar-SA" dirty="0" smtClean="0"/>
              <a:t> مررتُ بأحمرَ</a:t>
            </a:r>
          </a:p>
          <a:p>
            <a:pPr>
              <a:buNone/>
            </a:pPr>
            <a:r>
              <a:rPr lang="ar-SA" dirty="0" smtClean="0"/>
              <a:t>        </a:t>
            </a:r>
            <a:r>
              <a:rPr lang="ar-SA" b="1" dirty="0" smtClean="0"/>
              <a:t>5 </a:t>
            </a:r>
            <a:r>
              <a:rPr lang="ar-SA" b="1" dirty="0" err="1" smtClean="0"/>
              <a:t>ـ</a:t>
            </a:r>
            <a:r>
              <a:rPr lang="ar-SA" b="1" dirty="0" smtClean="0"/>
              <a:t> العلمية والتركيب ، نحو :</a:t>
            </a:r>
          </a:p>
          <a:p>
            <a:pPr>
              <a:buNone/>
            </a:pPr>
            <a:r>
              <a:rPr lang="ar-SA" dirty="0" smtClean="0"/>
              <a:t>                 بعلبك </a:t>
            </a:r>
            <a:r>
              <a:rPr lang="ar-SA" dirty="0" err="1" smtClean="0"/>
              <a:t>ـ</a:t>
            </a:r>
            <a:r>
              <a:rPr lang="ar-SA" dirty="0" smtClean="0"/>
              <a:t> حضرموت </a:t>
            </a:r>
            <a:r>
              <a:rPr lang="ar-SA" dirty="0" err="1" smtClean="0"/>
              <a:t>ـ</a:t>
            </a:r>
            <a:r>
              <a:rPr lang="ar-SA" dirty="0" smtClean="0"/>
              <a:t> سامراء .....</a:t>
            </a:r>
          </a:p>
          <a:p>
            <a:pPr>
              <a:buNone/>
            </a:pPr>
            <a:r>
              <a:rPr lang="ar-SA" dirty="0" smtClean="0"/>
              <a:t>           تقول : هذه بعلبكُ </a:t>
            </a:r>
            <a:r>
              <a:rPr lang="ar-SA" dirty="0" err="1" smtClean="0"/>
              <a:t>ـ</a:t>
            </a:r>
            <a:r>
              <a:rPr lang="ar-SA" dirty="0" smtClean="0"/>
              <a:t> رأيتُ بعلبكَ </a:t>
            </a:r>
            <a:r>
              <a:rPr lang="ar-SA" dirty="0" err="1" smtClean="0"/>
              <a:t>ـ</a:t>
            </a:r>
            <a:r>
              <a:rPr lang="ar-SA" dirty="0" smtClean="0"/>
              <a:t> مررتُ ببعلبكَ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   </a:t>
            </a:r>
            <a:r>
              <a:rPr lang="ar-SA" b="1" dirty="0" smtClean="0"/>
              <a:t>6 </a:t>
            </a:r>
            <a:r>
              <a:rPr lang="ar-SA" b="1" dirty="0" err="1" smtClean="0"/>
              <a:t>ـ</a:t>
            </a:r>
            <a:r>
              <a:rPr lang="ar-SA" b="1" dirty="0" smtClean="0"/>
              <a:t> </a:t>
            </a:r>
            <a:r>
              <a:rPr lang="ar-SA" b="1" dirty="0" err="1" smtClean="0"/>
              <a:t>العجمة</a:t>
            </a:r>
            <a:r>
              <a:rPr lang="ar-SA" b="1" dirty="0" smtClean="0"/>
              <a:t> والتعريف ، نحو :</a:t>
            </a:r>
          </a:p>
          <a:p>
            <a:pPr>
              <a:buNone/>
            </a:pPr>
            <a:r>
              <a:rPr lang="ar-SA" dirty="0" smtClean="0"/>
              <a:t>                 إبراهيم </a:t>
            </a:r>
            <a:r>
              <a:rPr lang="ar-SA" dirty="0" err="1" smtClean="0"/>
              <a:t>ـ</a:t>
            </a:r>
            <a:r>
              <a:rPr lang="ar-SA" dirty="0" smtClean="0"/>
              <a:t> إسماعيل ـ يوسف </a:t>
            </a:r>
            <a:r>
              <a:rPr lang="ar-SA" dirty="0" err="1" smtClean="0"/>
              <a:t>ـ</a:t>
            </a:r>
            <a:r>
              <a:rPr lang="ar-SA" dirty="0" smtClean="0"/>
              <a:t> يعقوب ...</a:t>
            </a:r>
          </a:p>
          <a:p>
            <a:pPr>
              <a:buNone/>
            </a:pPr>
            <a:r>
              <a:rPr lang="ar-SA" dirty="0" smtClean="0"/>
              <a:t>         تقول : هذا إبراهيمُ </a:t>
            </a:r>
            <a:r>
              <a:rPr lang="ar-SA" dirty="0" err="1" smtClean="0"/>
              <a:t>ـ</a:t>
            </a:r>
            <a:r>
              <a:rPr lang="ar-SA" dirty="0" smtClean="0"/>
              <a:t> رأيتُ إبراهيمَ </a:t>
            </a:r>
            <a:r>
              <a:rPr lang="ar-SA" dirty="0" err="1" smtClean="0"/>
              <a:t>ـ</a:t>
            </a:r>
            <a:r>
              <a:rPr lang="ar-SA" dirty="0" smtClean="0"/>
              <a:t> مررتُ بإبراهيمَ   </a:t>
            </a:r>
          </a:p>
          <a:p>
            <a:pPr>
              <a:buNone/>
            </a:pPr>
            <a:r>
              <a:rPr lang="ar-SA" dirty="0" smtClean="0"/>
              <a:t>     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906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   تطبيق :</a:t>
            </a:r>
          </a:p>
          <a:p>
            <a:pPr>
              <a:buNone/>
            </a:pPr>
            <a:r>
              <a:rPr lang="ar-SA" dirty="0" smtClean="0"/>
              <a:t>     س1 : استخرج الأسماء الممنوعة من الصرف فيما يأتي مبينًا </a:t>
            </a:r>
          </a:p>
          <a:p>
            <a:pPr>
              <a:buNone/>
            </a:pPr>
            <a:r>
              <a:rPr lang="ar-SA" dirty="0" smtClean="0"/>
              <a:t>             العلل التي منعتها من الصرف ومبينًا علامة إعرابها :</a:t>
            </a:r>
          </a:p>
          <a:p>
            <a:pPr>
              <a:buNone/>
            </a:pPr>
            <a:r>
              <a:rPr lang="ar-SA" dirty="0" smtClean="0"/>
              <a:t>   قال تعالى :</a:t>
            </a:r>
          </a:p>
          <a:p>
            <a:pPr>
              <a:buNone/>
            </a:pPr>
            <a:r>
              <a:rPr lang="ar-SA" dirty="0" smtClean="0"/>
              <a:t>               (لَّقَدْ كَانَ فِي يُوسُفَ وَإِخْوَتِهِ آيَاتٌ لِّلسَّائِلِينَ }يوسف7</a:t>
            </a:r>
          </a:p>
          <a:p>
            <a:pPr>
              <a:buNone/>
            </a:pPr>
            <a:r>
              <a:rPr lang="ar-SA" dirty="0" smtClean="0"/>
              <a:t>               (لَّهُدِّمَتْ صَوَامِعُ وَبِيَعٌ وَصَلَوَاتٌ وَمَسَاجِدُ يُذْكَرُ)الحج/40 </a:t>
            </a:r>
          </a:p>
          <a:p>
            <a:pPr>
              <a:buNone/>
            </a:pPr>
            <a:r>
              <a:rPr lang="ar-SA" dirty="0" smtClean="0"/>
              <a:t>               ( فَرَجَعَ مُوسَى إِلَى قَوْمِهِ غَضْبَانَ أَسِفاً)طه/86 . </a:t>
            </a:r>
          </a:p>
          <a:p>
            <a:pPr>
              <a:buNone/>
            </a:pPr>
            <a:r>
              <a:rPr lang="ar-SA" dirty="0" smtClean="0"/>
              <a:t>               (وَمُبَشِّراً بِرَسُولٍ يَأْتِي مِن بَعْدِي اسْمُهُ أَحْمَدُ)الصف/6 .</a:t>
            </a:r>
          </a:p>
          <a:p>
            <a:pPr>
              <a:buNone/>
            </a:pPr>
            <a:r>
              <a:rPr lang="ar-SA" dirty="0" smtClean="0"/>
              <a:t>               (وَزَيَّنَّا السَّمَاء الدُّنْيَا بِمَصَابِيحَ وَحِفْظاً)فصلت/12 . </a:t>
            </a:r>
          </a:p>
          <a:p>
            <a:pPr>
              <a:buNone/>
            </a:pPr>
            <a:r>
              <a:rPr lang="ar-SA" dirty="0" smtClean="0"/>
              <a:t>                (إِنّهَا بَقَرَةٌ صَفْرَاءُ فَاقِـعٌ لَّوْنُهَا)البقرة/69 .</a:t>
            </a:r>
          </a:p>
          <a:p>
            <a:pPr>
              <a:buNone/>
            </a:pPr>
            <a:r>
              <a:rPr lang="ar-SA" dirty="0" smtClean="0"/>
              <a:t>                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  وقال الشاعر :</a:t>
            </a:r>
          </a:p>
          <a:p>
            <a:pPr>
              <a:buNone/>
            </a:pPr>
            <a:r>
              <a:rPr lang="ar-SA" dirty="0" smtClean="0"/>
              <a:t>       ـ وقد كنتَ تُخفي حبَّ سمراءَ حقبةً    فبحْ لانَ بالذي أنتَ بائحُ</a:t>
            </a:r>
          </a:p>
          <a:p>
            <a:pPr>
              <a:buNone/>
            </a:pPr>
            <a:r>
              <a:rPr lang="ar-SA" dirty="0" smtClean="0"/>
              <a:t>       ـ يلومونني في حبِّ ليلى عواذلي      ولكنَّني من حبِّها لعميدُ</a:t>
            </a:r>
          </a:p>
          <a:p>
            <a:pPr>
              <a:buNone/>
            </a:pPr>
            <a:r>
              <a:rPr lang="ar-SA" dirty="0" smtClean="0"/>
              <a:t>         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   </a:t>
            </a:r>
            <a:r>
              <a:rPr lang="ar-SA" b="1" dirty="0" smtClean="0"/>
              <a:t>الحل :</a:t>
            </a:r>
          </a:p>
          <a:p>
            <a:pPr>
              <a:buNone/>
            </a:pPr>
            <a:r>
              <a:rPr lang="ar-SA" b="1" dirty="0" smtClean="0"/>
              <a:t>       </a:t>
            </a:r>
            <a:r>
              <a:rPr lang="ar-SA" u="sng" dirty="0" smtClean="0"/>
              <a:t>الاسم</a:t>
            </a:r>
            <a:r>
              <a:rPr lang="ar-SA" dirty="0" smtClean="0"/>
              <a:t>          </a:t>
            </a:r>
            <a:r>
              <a:rPr lang="ar-SA" u="sng" dirty="0" smtClean="0"/>
              <a:t>علة منعه من الصرف</a:t>
            </a:r>
            <a:r>
              <a:rPr lang="ar-SA" dirty="0" smtClean="0"/>
              <a:t>        </a:t>
            </a:r>
            <a:r>
              <a:rPr lang="ar-SA" u="sng" dirty="0" smtClean="0"/>
              <a:t>علامة الإعراب</a:t>
            </a:r>
            <a:r>
              <a:rPr lang="ar-SA" dirty="0" smtClean="0"/>
              <a:t>  </a:t>
            </a:r>
          </a:p>
          <a:p>
            <a:pPr>
              <a:buNone/>
            </a:pPr>
            <a:r>
              <a:rPr lang="ar-SA" dirty="0" smtClean="0"/>
              <a:t>   1ـ في يوسفَ         العلمية </a:t>
            </a:r>
            <a:r>
              <a:rPr lang="ar-SA" dirty="0" err="1" smtClean="0"/>
              <a:t>والعجمة</a:t>
            </a:r>
            <a:r>
              <a:rPr lang="ar-SA" dirty="0" smtClean="0"/>
              <a:t>      الفتحة عوضًا عن الكسرة </a:t>
            </a:r>
          </a:p>
          <a:p>
            <a:pPr>
              <a:buNone/>
            </a:pPr>
            <a:r>
              <a:rPr lang="ar-SA" dirty="0" smtClean="0"/>
              <a:t>  2 </a:t>
            </a:r>
            <a:r>
              <a:rPr lang="ar-SA" dirty="0" err="1" smtClean="0"/>
              <a:t>ـ</a:t>
            </a:r>
            <a:r>
              <a:rPr lang="ar-SA" dirty="0" smtClean="0"/>
              <a:t> صوامعُ           منتهى الجموع          الضمة لأنه نائب فاعل</a:t>
            </a:r>
          </a:p>
          <a:p>
            <a:pPr>
              <a:buNone/>
            </a:pPr>
            <a:r>
              <a:rPr lang="ar-SA" dirty="0" smtClean="0"/>
              <a:t>  3 </a:t>
            </a:r>
            <a:r>
              <a:rPr lang="ar-SA" dirty="0" err="1" smtClean="0"/>
              <a:t>ـ</a:t>
            </a:r>
            <a:r>
              <a:rPr lang="ar-SA" dirty="0" smtClean="0"/>
              <a:t> مساجدُ               //      //             الضمة لأنه </a:t>
            </a:r>
            <a:r>
              <a:rPr lang="ar-SA" dirty="0" err="1" smtClean="0"/>
              <a:t>معطوف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4 </a:t>
            </a:r>
            <a:r>
              <a:rPr lang="ar-SA" dirty="0" err="1" smtClean="0"/>
              <a:t>ـ</a:t>
            </a:r>
            <a:r>
              <a:rPr lang="ar-SA" dirty="0" smtClean="0"/>
              <a:t> غضبانَ       الصفة وزيادة (ا،ن)       الفتحة لأنه حال</a:t>
            </a:r>
          </a:p>
          <a:p>
            <a:pPr>
              <a:buNone/>
            </a:pPr>
            <a:r>
              <a:rPr lang="ar-SA" dirty="0" smtClean="0"/>
              <a:t>  5 </a:t>
            </a:r>
            <a:r>
              <a:rPr lang="ar-SA" dirty="0" err="1" smtClean="0"/>
              <a:t>ـ</a:t>
            </a:r>
            <a:r>
              <a:rPr lang="ar-SA" dirty="0" smtClean="0"/>
              <a:t> أحمدُ          العلمية ووزن (أفْعَل)      الضمة لأنه خبر</a:t>
            </a:r>
          </a:p>
          <a:p>
            <a:pPr>
              <a:buNone/>
            </a:pPr>
            <a:r>
              <a:rPr lang="ar-SA" dirty="0" smtClean="0"/>
              <a:t>  6 </a:t>
            </a:r>
            <a:r>
              <a:rPr lang="ar-SA" dirty="0" err="1" smtClean="0"/>
              <a:t>ـ</a:t>
            </a:r>
            <a:r>
              <a:rPr lang="ar-SA" dirty="0" smtClean="0"/>
              <a:t> بمصابيحَ          منتهى الجموع        الفتحة عوضًا عن الكسرة </a:t>
            </a:r>
          </a:p>
          <a:p>
            <a:pPr>
              <a:buNone/>
            </a:pPr>
            <a:r>
              <a:rPr lang="ar-SA" dirty="0" smtClean="0"/>
              <a:t>  7 </a:t>
            </a:r>
            <a:r>
              <a:rPr lang="ar-SA" dirty="0" err="1" smtClean="0"/>
              <a:t>ـ</a:t>
            </a:r>
            <a:r>
              <a:rPr lang="ar-SA" dirty="0" smtClean="0"/>
              <a:t> صفراءُ       الصفة ووزن(فعلاء)     الضمة لأنها صفة لمرفوع</a:t>
            </a:r>
          </a:p>
          <a:p>
            <a:pPr>
              <a:buNone/>
            </a:pPr>
            <a:r>
              <a:rPr lang="ar-SA" dirty="0" smtClean="0"/>
              <a:t>  8 </a:t>
            </a:r>
            <a:r>
              <a:rPr lang="ar-SA" dirty="0" err="1" smtClean="0"/>
              <a:t>ـ</a:t>
            </a:r>
            <a:r>
              <a:rPr lang="ar-SA" dirty="0" smtClean="0"/>
              <a:t> سمراءَ           //    //     //          الفتحة عوضًا عن الكسرة</a:t>
            </a:r>
          </a:p>
          <a:p>
            <a:pPr>
              <a:buNone/>
            </a:pPr>
            <a:r>
              <a:rPr lang="ar-SA" dirty="0" smtClean="0"/>
              <a:t>  9 </a:t>
            </a:r>
            <a:r>
              <a:rPr lang="ar-SA" dirty="0" err="1" smtClean="0"/>
              <a:t>ـ</a:t>
            </a:r>
            <a:r>
              <a:rPr lang="ar-SA" dirty="0" smtClean="0"/>
              <a:t> ليلى           ألف التأنيث المقصورة  الفتحة عوضًا </a:t>
            </a:r>
            <a:r>
              <a:rPr lang="ar-SA" smtClean="0"/>
              <a:t>عن الكسرة                   </a:t>
            </a:r>
            <a:endParaRPr lang="ar-SA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681</Words>
  <Application>Microsoft Office PowerPoint</Application>
  <PresentationFormat>A4 Paper (210x297 mm)</PresentationFormat>
  <Paragraphs>84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المحاضرة الخامسة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106</cp:revision>
  <dcterms:created xsi:type="dcterms:W3CDTF">2009-10-14T19:14:34Z</dcterms:created>
  <dcterms:modified xsi:type="dcterms:W3CDTF">2011-03-06T11:42:54Z</dcterms:modified>
</cp:coreProperties>
</file>