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57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تطبيقات نحوية وصرفية 1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 الفتاح محمد عبوش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السادسة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2819400" y="4191000"/>
            <a:ext cx="4572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None/>
            </a:pPr>
            <a:r>
              <a:rPr lang="ar-SA" sz="4000" dirty="0" smtClean="0"/>
              <a:t> </a:t>
            </a:r>
            <a:r>
              <a:rPr lang="ar-SA" sz="4000" b="1" dirty="0" smtClean="0"/>
              <a:t>إعراب المعتل من الأسماء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5486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ar-SA" dirty="0" smtClean="0"/>
              <a:t>    سبق أن ذكرنا أن علامات الإعراب ثلاثة هي : ( </a:t>
            </a:r>
            <a:r>
              <a:rPr lang="ar-SA" dirty="0" err="1" smtClean="0"/>
              <a:t>ا</a:t>
            </a:r>
            <a:r>
              <a:rPr lang="ar-SA" dirty="0" smtClean="0"/>
              <a:t> ـ </a:t>
            </a:r>
            <a:r>
              <a:rPr lang="ar-SA" dirty="0" err="1" smtClean="0"/>
              <a:t>و</a:t>
            </a:r>
            <a:r>
              <a:rPr lang="ar-SA" dirty="0" smtClean="0"/>
              <a:t> ـ </a:t>
            </a:r>
            <a:r>
              <a:rPr lang="ar-SA" dirty="0" err="1" smtClean="0"/>
              <a:t>ي</a:t>
            </a:r>
            <a:r>
              <a:rPr lang="ar-SA" dirty="0" smtClean="0"/>
              <a:t> ) .</a:t>
            </a:r>
          </a:p>
          <a:p>
            <a:pPr>
              <a:buNone/>
            </a:pPr>
            <a:r>
              <a:rPr lang="ar-SA" dirty="0" smtClean="0"/>
              <a:t>    وهنا نتحدث عن الأسماء التي آخرها أحد هذه الأحرف الثلاثة والتي تسمى : (الأسماء المعتلة ) أي : الأسماء التي آخرها حرف علة .</a:t>
            </a:r>
          </a:p>
          <a:p>
            <a:pPr>
              <a:buNone/>
            </a:pPr>
            <a:r>
              <a:rPr lang="ar-SA" dirty="0" smtClean="0"/>
              <a:t>    وتقسم هذه الأسماء من حيث آخر حرف فيها إلى :</a:t>
            </a:r>
          </a:p>
          <a:p>
            <a:pPr>
              <a:buNone/>
            </a:pPr>
            <a:r>
              <a:rPr lang="ar-SA" dirty="0" smtClean="0"/>
              <a:t>   </a:t>
            </a:r>
            <a:r>
              <a:rPr lang="ar-SA" b="1" dirty="0" smtClean="0"/>
              <a:t>أ </a:t>
            </a:r>
            <a:r>
              <a:rPr lang="ar-SA" b="1" dirty="0" err="1" smtClean="0"/>
              <a:t>ـ</a:t>
            </a:r>
            <a:r>
              <a:rPr lang="ar-SA" b="1" dirty="0" smtClean="0"/>
              <a:t> </a:t>
            </a:r>
            <a:r>
              <a:rPr lang="ar-SA" dirty="0" smtClean="0"/>
              <a:t>الاسم المقصور:</a:t>
            </a:r>
          </a:p>
          <a:p>
            <a:pPr>
              <a:buNone/>
            </a:pPr>
            <a:r>
              <a:rPr lang="ar-SA" dirty="0" smtClean="0"/>
              <a:t>         وهو كل اسم معرب آخره ألف لازمة قبلها فتحة ، نحو :</a:t>
            </a:r>
          </a:p>
          <a:p>
            <a:pPr>
              <a:buNone/>
            </a:pPr>
            <a:r>
              <a:rPr lang="ar-SA" dirty="0" smtClean="0"/>
              <a:t>       مصطفَىْ </a:t>
            </a:r>
            <a:r>
              <a:rPr lang="ar-SA" dirty="0" err="1" smtClean="0"/>
              <a:t>ـ</a:t>
            </a:r>
            <a:r>
              <a:rPr lang="ar-SA" dirty="0" smtClean="0"/>
              <a:t> نُهَىْ </a:t>
            </a:r>
            <a:r>
              <a:rPr lang="ar-SA" dirty="0" err="1" smtClean="0"/>
              <a:t>ـ</a:t>
            </a:r>
            <a:r>
              <a:rPr lang="ar-SA" dirty="0" smtClean="0"/>
              <a:t> عصَاْ </a:t>
            </a:r>
            <a:r>
              <a:rPr lang="ar-SA" dirty="0" err="1" smtClean="0"/>
              <a:t>ـ</a:t>
            </a:r>
            <a:r>
              <a:rPr lang="ar-SA" dirty="0" smtClean="0"/>
              <a:t> رحَىْ </a:t>
            </a:r>
            <a:r>
              <a:rPr lang="ar-SA" dirty="0" err="1" smtClean="0"/>
              <a:t>ـ</a:t>
            </a:r>
            <a:r>
              <a:rPr lang="ar-SA" dirty="0" smtClean="0"/>
              <a:t> هدىْ </a:t>
            </a:r>
            <a:r>
              <a:rPr lang="ar-SA" dirty="0" err="1" smtClean="0"/>
              <a:t>ـ</a:t>
            </a:r>
            <a:r>
              <a:rPr lang="ar-SA" dirty="0" smtClean="0"/>
              <a:t> حمىْ </a:t>
            </a:r>
            <a:r>
              <a:rPr lang="ar-SA" dirty="0" err="1" smtClean="0"/>
              <a:t>ـ</a:t>
            </a:r>
            <a:r>
              <a:rPr lang="ar-SA" dirty="0" smtClean="0"/>
              <a:t> رضاْ </a:t>
            </a:r>
          </a:p>
          <a:p>
            <a:pPr>
              <a:buNone/>
            </a:pPr>
            <a:r>
              <a:rPr lang="ar-SA" dirty="0" smtClean="0"/>
              <a:t>     وهذه الأسماء معربة ولكن لا تظهر الحركات على آخرها بل تقدر تقديرًا لتعذر نطق الحركات الثلاث ( الضمة والفتحة والكسرة ) عليها .</a:t>
            </a:r>
          </a:p>
          <a:p>
            <a:pPr>
              <a:buNone/>
            </a:pPr>
            <a:r>
              <a:rPr lang="ar-SA" dirty="0" smtClean="0"/>
              <a:t>    فنقول :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5486400"/>
          </a:xfrm>
        </p:spPr>
        <p:txBody>
          <a:bodyPr/>
          <a:lstStyle/>
          <a:p>
            <a:pPr>
              <a:buNone/>
            </a:pPr>
            <a:r>
              <a:rPr lang="ar-SA" sz="2800" dirty="0" smtClean="0"/>
              <a:t>      هذا مصطفى </a:t>
            </a:r>
            <a:r>
              <a:rPr lang="ar-SA" sz="2800" dirty="0" err="1" smtClean="0"/>
              <a:t>ـ</a:t>
            </a:r>
            <a:r>
              <a:rPr lang="ar-SA" sz="2800" dirty="0" smtClean="0"/>
              <a:t> رأيتُ مصطفى </a:t>
            </a:r>
            <a:r>
              <a:rPr lang="ar-SA" sz="2800" dirty="0" err="1" smtClean="0"/>
              <a:t>ـ</a:t>
            </a:r>
            <a:r>
              <a:rPr lang="ar-SA" sz="2800" dirty="0" smtClean="0"/>
              <a:t>  مررتُ بمصطفى</a:t>
            </a:r>
          </a:p>
          <a:p>
            <a:pPr>
              <a:buNone/>
            </a:pPr>
            <a:r>
              <a:rPr lang="ar-SA" sz="2800" dirty="0" smtClean="0"/>
              <a:t>          هذه عصا </a:t>
            </a:r>
            <a:r>
              <a:rPr lang="ar-SA" sz="2800" dirty="0" err="1" smtClean="0"/>
              <a:t>ـ</a:t>
            </a:r>
            <a:r>
              <a:rPr lang="ar-SA" sz="2800" dirty="0" smtClean="0"/>
              <a:t>  رأيتُ عصا   </a:t>
            </a:r>
            <a:r>
              <a:rPr lang="ar-SA" sz="2800" dirty="0" err="1" smtClean="0"/>
              <a:t>ـ</a:t>
            </a:r>
            <a:r>
              <a:rPr lang="ar-SA" sz="2800" dirty="0" smtClean="0"/>
              <a:t>  ضربتُ بعصا </a:t>
            </a:r>
          </a:p>
          <a:p>
            <a:pPr>
              <a:buNone/>
            </a:pPr>
            <a:r>
              <a:rPr lang="ar-SA" sz="2800" dirty="0" smtClean="0"/>
              <a:t>          هذه هدى  </a:t>
            </a:r>
            <a:r>
              <a:rPr lang="ar-SA" sz="2800" dirty="0" err="1" smtClean="0"/>
              <a:t>ـ</a:t>
            </a:r>
            <a:r>
              <a:rPr lang="ar-SA" sz="2800" dirty="0" smtClean="0"/>
              <a:t>  رأيتُ هدى   </a:t>
            </a:r>
            <a:r>
              <a:rPr lang="ar-SA" sz="2800" dirty="0" err="1" smtClean="0"/>
              <a:t>ـ</a:t>
            </a:r>
            <a:r>
              <a:rPr lang="ar-SA" sz="2800" dirty="0" smtClean="0"/>
              <a:t>  مررتُ بهدى </a:t>
            </a:r>
          </a:p>
          <a:p>
            <a:pPr>
              <a:buNone/>
            </a:pPr>
            <a:r>
              <a:rPr lang="ar-SA" sz="2800" dirty="0" smtClean="0"/>
              <a:t>   </a:t>
            </a:r>
            <a:r>
              <a:rPr lang="ar-SA" sz="2800" b="1" dirty="0" smtClean="0"/>
              <a:t>ب ـ </a:t>
            </a:r>
            <a:r>
              <a:rPr lang="ar-SA" sz="2800" dirty="0" smtClean="0"/>
              <a:t>الاسم المنقوص :</a:t>
            </a:r>
          </a:p>
          <a:p>
            <a:pPr>
              <a:buNone/>
            </a:pPr>
            <a:r>
              <a:rPr lang="ar-SA" sz="2800" dirty="0" smtClean="0"/>
              <a:t>               وهو كل اسم معرب آخره ياء لازمة قبلها كسرة نحو :</a:t>
            </a:r>
          </a:p>
          <a:p>
            <a:pPr>
              <a:buNone/>
            </a:pPr>
            <a:r>
              <a:rPr lang="ar-SA" sz="2800" dirty="0" smtClean="0"/>
              <a:t>   المرتقِي </a:t>
            </a:r>
            <a:r>
              <a:rPr lang="ar-SA" sz="2800" dirty="0" err="1" smtClean="0"/>
              <a:t>ـ</a:t>
            </a:r>
            <a:r>
              <a:rPr lang="ar-SA" sz="2800" dirty="0" smtClean="0"/>
              <a:t> القاضِي </a:t>
            </a:r>
            <a:r>
              <a:rPr lang="ar-SA" sz="2800" dirty="0" err="1" smtClean="0"/>
              <a:t>ـ</a:t>
            </a:r>
            <a:r>
              <a:rPr lang="ar-SA" sz="2800" dirty="0" smtClean="0"/>
              <a:t> الداعِي </a:t>
            </a:r>
            <a:r>
              <a:rPr lang="ar-SA" sz="2800" dirty="0" err="1" smtClean="0"/>
              <a:t>ـ</a:t>
            </a:r>
            <a:r>
              <a:rPr lang="ar-SA" sz="2800" dirty="0" smtClean="0"/>
              <a:t> النادِي </a:t>
            </a:r>
            <a:r>
              <a:rPr lang="ar-SA" sz="2800" dirty="0" err="1" smtClean="0"/>
              <a:t>ـ</a:t>
            </a:r>
            <a:r>
              <a:rPr lang="ar-SA" sz="2800" dirty="0" smtClean="0"/>
              <a:t> الهادِي </a:t>
            </a:r>
            <a:r>
              <a:rPr lang="ar-SA" sz="2800" dirty="0" err="1" smtClean="0"/>
              <a:t>ـ</a:t>
            </a:r>
            <a:r>
              <a:rPr lang="ar-SA" sz="2800" dirty="0" smtClean="0"/>
              <a:t> العالِي </a:t>
            </a:r>
            <a:r>
              <a:rPr lang="ar-SA" sz="2800" dirty="0" err="1" smtClean="0"/>
              <a:t>ـ</a:t>
            </a:r>
            <a:r>
              <a:rPr lang="ar-SA" sz="2800" dirty="0" smtClean="0"/>
              <a:t> المستعلِي</a:t>
            </a:r>
          </a:p>
          <a:p>
            <a:pPr>
              <a:buNone/>
            </a:pPr>
            <a:r>
              <a:rPr lang="ar-SA" sz="2800" dirty="0" smtClean="0"/>
              <a:t>   وهذا النوع من الأسماء تقدر فيه الضمة والكسرة على الياء وظهر</a:t>
            </a:r>
          </a:p>
          <a:p>
            <a:pPr>
              <a:buNone/>
            </a:pPr>
            <a:r>
              <a:rPr lang="ar-SA" sz="2800" dirty="0" smtClean="0"/>
              <a:t>   فيه الفتحة على الياء ، نحو :</a:t>
            </a:r>
          </a:p>
          <a:p>
            <a:pPr>
              <a:buNone/>
            </a:pPr>
            <a:r>
              <a:rPr lang="ar-SA" sz="2800" dirty="0" smtClean="0"/>
              <a:t>             هذا القاضِيْ </a:t>
            </a:r>
            <a:r>
              <a:rPr lang="ar-SA" sz="2800" dirty="0" err="1" smtClean="0"/>
              <a:t>ـ</a:t>
            </a:r>
            <a:r>
              <a:rPr lang="ar-SA" sz="2800" dirty="0" smtClean="0"/>
              <a:t> رأيتُ القاضِيَ </a:t>
            </a:r>
            <a:r>
              <a:rPr lang="ar-SA" sz="2800" dirty="0" err="1" smtClean="0"/>
              <a:t>ـ</a:t>
            </a:r>
            <a:r>
              <a:rPr lang="ar-SA" sz="2800" dirty="0" smtClean="0"/>
              <a:t> مررتُ بالقاضِيْ </a:t>
            </a:r>
          </a:p>
          <a:p>
            <a:pPr>
              <a:buNone/>
            </a:pPr>
            <a:r>
              <a:rPr lang="ar-SA" sz="2800" dirty="0" smtClean="0"/>
              <a:t>  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5486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dirty="0" smtClean="0"/>
              <a:t>   * ثم إن من خصائص هذا الاسم إذا حذفت منه الألف واللام فإنه</a:t>
            </a:r>
          </a:p>
          <a:p>
            <a:pPr>
              <a:buNone/>
            </a:pPr>
            <a:r>
              <a:rPr lang="ar-SA" dirty="0" smtClean="0"/>
              <a:t>     تحذف منه الياء في حالتي الرفع والجر وتثبت في حالة النصب ،</a:t>
            </a:r>
          </a:p>
          <a:p>
            <a:pPr>
              <a:buNone/>
            </a:pPr>
            <a:r>
              <a:rPr lang="ar-SA" dirty="0" smtClean="0"/>
              <a:t>      نحو :</a:t>
            </a:r>
          </a:p>
          <a:p>
            <a:pPr>
              <a:buNone/>
            </a:pPr>
            <a:r>
              <a:rPr lang="ar-SA" dirty="0" smtClean="0"/>
              <a:t>             هذا قاضٍ </a:t>
            </a:r>
            <a:r>
              <a:rPr lang="ar-SA" dirty="0" err="1" smtClean="0"/>
              <a:t>ـ</a:t>
            </a:r>
            <a:r>
              <a:rPr lang="ar-SA" dirty="0" smtClean="0"/>
              <a:t> رأيتُ قاضيًا </a:t>
            </a:r>
            <a:r>
              <a:rPr lang="ar-SA" dirty="0" err="1" smtClean="0"/>
              <a:t>ـ</a:t>
            </a:r>
            <a:r>
              <a:rPr lang="ar-SA" dirty="0" smtClean="0"/>
              <a:t> مررتُ بقاضٍ</a:t>
            </a:r>
          </a:p>
          <a:p>
            <a:pPr>
              <a:buNone/>
            </a:pPr>
            <a:r>
              <a:rPr lang="ar-SA" dirty="0" smtClean="0"/>
              <a:t>             هذا نادٍ    </a:t>
            </a:r>
            <a:r>
              <a:rPr lang="ar-SA" dirty="0" err="1" smtClean="0"/>
              <a:t>ـ</a:t>
            </a:r>
            <a:r>
              <a:rPr lang="ar-SA" dirty="0" smtClean="0"/>
              <a:t> رأيتُ ناديًا  </a:t>
            </a:r>
            <a:r>
              <a:rPr lang="ar-SA" dirty="0" err="1" smtClean="0"/>
              <a:t>ـ</a:t>
            </a:r>
            <a:r>
              <a:rPr lang="ar-SA" dirty="0" smtClean="0"/>
              <a:t> مررتُ بنادٍ</a:t>
            </a:r>
          </a:p>
          <a:p>
            <a:pPr>
              <a:buNone/>
            </a:pPr>
            <a:r>
              <a:rPr lang="ar-SA" dirty="0" smtClean="0"/>
              <a:t>   </a:t>
            </a:r>
            <a:r>
              <a:rPr lang="ar-SA" b="1" dirty="0" smtClean="0"/>
              <a:t>ج </a:t>
            </a:r>
            <a:r>
              <a:rPr lang="ar-SA" b="1" dirty="0" err="1" smtClean="0"/>
              <a:t>ـ</a:t>
            </a:r>
            <a:r>
              <a:rPr lang="ar-SA" b="1" dirty="0" smtClean="0"/>
              <a:t> </a:t>
            </a:r>
            <a:r>
              <a:rPr lang="ar-SA" dirty="0" smtClean="0"/>
              <a:t>ما كان آخره واو لازمة قبلها ضمة ، نحو :</a:t>
            </a:r>
          </a:p>
          <a:p>
            <a:pPr>
              <a:buNone/>
            </a:pPr>
            <a:r>
              <a:rPr lang="ar-SA" dirty="0" smtClean="0"/>
              <a:t>        </a:t>
            </a:r>
            <a:r>
              <a:rPr lang="ar-SA" dirty="0" err="1" smtClean="0"/>
              <a:t>سمندُو</a:t>
            </a:r>
            <a:r>
              <a:rPr lang="ar-SA" dirty="0" smtClean="0"/>
              <a:t> ـ </a:t>
            </a:r>
            <a:r>
              <a:rPr lang="ar-SA" dirty="0" err="1" smtClean="0"/>
              <a:t>قمندُو</a:t>
            </a:r>
            <a:r>
              <a:rPr lang="ar-SA" dirty="0" smtClean="0"/>
              <a:t> ـ أرسطُو </a:t>
            </a:r>
            <a:r>
              <a:rPr lang="ar-SA" dirty="0" err="1" smtClean="0"/>
              <a:t>ـ</a:t>
            </a:r>
            <a:r>
              <a:rPr lang="ar-SA" dirty="0" smtClean="0"/>
              <a:t> خوفُو </a:t>
            </a:r>
            <a:r>
              <a:rPr lang="ar-SA" dirty="0" err="1" smtClean="0"/>
              <a:t>ـ</a:t>
            </a:r>
            <a:r>
              <a:rPr lang="ar-SA" dirty="0" smtClean="0"/>
              <a:t> </a:t>
            </a:r>
            <a:r>
              <a:rPr lang="ar-SA" dirty="0" err="1" smtClean="0"/>
              <a:t>سنفرُو</a:t>
            </a:r>
            <a:r>
              <a:rPr lang="ar-SA" dirty="0" smtClean="0"/>
              <a:t> ـ طوكيُو </a:t>
            </a:r>
            <a:r>
              <a:rPr lang="ar-SA" dirty="0" err="1" smtClean="0"/>
              <a:t>ـ</a:t>
            </a:r>
            <a:r>
              <a:rPr lang="ar-SA" dirty="0" smtClean="0"/>
              <a:t> كنغُو</a:t>
            </a:r>
          </a:p>
          <a:p>
            <a:pPr>
              <a:buNone/>
            </a:pPr>
            <a:r>
              <a:rPr lang="ar-SA" dirty="0" smtClean="0"/>
              <a:t>      فهذا النوع لا تعرفه اللغة العربية الأصيلة ولم يسمع عن العرب </a:t>
            </a:r>
          </a:p>
          <a:p>
            <a:pPr>
              <a:buNone/>
            </a:pPr>
            <a:r>
              <a:rPr lang="ar-SA" dirty="0" smtClean="0"/>
              <a:t>      إلا في بضع كلمات نقلوها عن غيرهم من الأمم ؛ لذلك لم يضعوا </a:t>
            </a:r>
          </a:p>
          <a:p>
            <a:pPr>
              <a:buNone/>
            </a:pPr>
            <a:r>
              <a:rPr lang="ar-SA" dirty="0" smtClean="0"/>
              <a:t>      لها اسما محددًا وجعلوا حركات الإعراب الثلاثة تقدر على الواو</a:t>
            </a:r>
          </a:p>
          <a:p>
            <a:pPr>
              <a:buNone/>
            </a:pPr>
            <a:r>
              <a:rPr lang="ar-SA" dirty="0" smtClean="0"/>
              <a:t>      فيها .</a:t>
            </a:r>
          </a:p>
          <a:p>
            <a:pPr>
              <a:buNone/>
            </a:pPr>
            <a:r>
              <a:rPr lang="ar-SA" dirty="0" smtClean="0"/>
              <a:t>    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28600" y="-152400"/>
            <a:ext cx="9906000" cy="64008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ar-SA" dirty="0" smtClean="0"/>
              <a:t>    </a:t>
            </a:r>
          </a:p>
          <a:p>
            <a:pPr>
              <a:buNone/>
            </a:pPr>
            <a:r>
              <a:rPr lang="ar-SA" sz="3500" dirty="0" smtClean="0"/>
              <a:t>        </a:t>
            </a:r>
            <a:r>
              <a:rPr lang="ar-SA" sz="12800" b="1" dirty="0" smtClean="0"/>
              <a:t>تطبيق :</a:t>
            </a:r>
          </a:p>
          <a:p>
            <a:pPr>
              <a:buNone/>
            </a:pPr>
            <a:r>
              <a:rPr lang="ar-SA" sz="12800" dirty="0" smtClean="0"/>
              <a:t>       </a:t>
            </a:r>
            <a:r>
              <a:rPr lang="ar-SA" sz="12800" b="1" dirty="0" smtClean="0"/>
              <a:t>س1 </a:t>
            </a:r>
            <a:r>
              <a:rPr lang="ar-SA" sz="12800" dirty="0" smtClean="0"/>
              <a:t>: أعرب ما يأتي إعرابا مفصلاً :</a:t>
            </a:r>
          </a:p>
          <a:p>
            <a:pPr>
              <a:buNone/>
            </a:pPr>
            <a:r>
              <a:rPr lang="ar-SA" sz="12800" dirty="0" smtClean="0"/>
              <a:t>           ـ هذا مصطفى :</a:t>
            </a:r>
          </a:p>
          <a:p>
            <a:pPr>
              <a:buNone/>
            </a:pPr>
            <a:r>
              <a:rPr lang="ar-SA" sz="12800" dirty="0" smtClean="0"/>
              <a:t>             هذا : اسم إشارة مبني على السكون في محل رفع مبتدأ .</a:t>
            </a:r>
          </a:p>
          <a:p>
            <a:pPr>
              <a:buNone/>
            </a:pPr>
            <a:r>
              <a:rPr lang="ar-SA" sz="12800" dirty="0" smtClean="0"/>
              <a:t>          مصطفى : خبر مرفوع وعلامة رفعه الضمة المقدرة على</a:t>
            </a:r>
          </a:p>
          <a:p>
            <a:pPr>
              <a:buNone/>
            </a:pPr>
            <a:r>
              <a:rPr lang="ar-SA" sz="12800" dirty="0" smtClean="0"/>
              <a:t>                     الألف منع من ظهورها التعذر .</a:t>
            </a:r>
          </a:p>
          <a:p>
            <a:pPr>
              <a:buNone/>
            </a:pPr>
            <a:r>
              <a:rPr lang="ar-SA" sz="12800" dirty="0" smtClean="0"/>
              <a:t>         ـ رأيتُ مصطفى :</a:t>
            </a:r>
          </a:p>
          <a:p>
            <a:pPr>
              <a:buNone/>
            </a:pPr>
            <a:r>
              <a:rPr lang="ar-SA" sz="12800" dirty="0" smtClean="0"/>
              <a:t>          رأيْتُ : فعل وفاعل</a:t>
            </a:r>
          </a:p>
          <a:p>
            <a:pPr>
              <a:buNone/>
            </a:pPr>
            <a:r>
              <a:rPr lang="ar-SA" sz="12800" dirty="0" smtClean="0"/>
              <a:t>           ـ مررتُ بمصطفى :</a:t>
            </a:r>
          </a:p>
          <a:p>
            <a:pPr>
              <a:buNone/>
            </a:pPr>
            <a:r>
              <a:rPr lang="ar-SA" sz="12800" dirty="0" smtClean="0"/>
              <a:t>             مررتُ : فعل وفاعل .</a:t>
            </a:r>
          </a:p>
          <a:p>
            <a:pPr>
              <a:buNone/>
            </a:pPr>
            <a:r>
              <a:rPr lang="ar-SA" sz="12800" dirty="0" smtClean="0"/>
              <a:t>            بمصطفى : الباء حرف جر .</a:t>
            </a:r>
          </a:p>
          <a:p>
            <a:pPr>
              <a:buNone/>
            </a:pPr>
            <a:r>
              <a:rPr lang="ar-SA" sz="12800" dirty="0" smtClean="0"/>
              <a:t>             مصطفى : اسم مجرور وعلامة جره الكسرة المقدرة على</a:t>
            </a:r>
          </a:p>
          <a:p>
            <a:pPr>
              <a:buNone/>
            </a:pPr>
            <a:r>
              <a:rPr lang="ar-SA" sz="12800" dirty="0" smtClean="0"/>
              <a:t>                          الألف منع من ظهورها التعذر . </a:t>
            </a:r>
          </a:p>
          <a:p>
            <a:pPr>
              <a:buNone/>
            </a:pPr>
            <a:r>
              <a:rPr lang="ar-SA" dirty="0" smtClean="0"/>
              <a:t>                            </a:t>
            </a:r>
          </a:p>
          <a:p>
            <a:pPr>
              <a:buNone/>
            </a:pPr>
            <a:r>
              <a:rPr lang="ar-SA" dirty="0" smtClean="0"/>
              <a:t>         </a:t>
            </a:r>
          </a:p>
          <a:p>
            <a:pPr>
              <a:buNone/>
            </a:pPr>
            <a:r>
              <a:rPr lang="ar-SA" dirty="0" smtClean="0"/>
              <a:t>             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152400" y="457200"/>
            <a:ext cx="9906000" cy="6858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ar-SA" dirty="0" smtClean="0"/>
              <a:t>   </a:t>
            </a:r>
            <a:r>
              <a:rPr lang="ar-SA" b="1" dirty="0" smtClean="0"/>
              <a:t>س2 : </a:t>
            </a:r>
            <a:r>
              <a:rPr lang="ar-SA" dirty="0" smtClean="0"/>
              <a:t>أعرب ما تحته خط إعرابًا مفصلاً :</a:t>
            </a:r>
          </a:p>
          <a:p>
            <a:pPr>
              <a:buNone/>
            </a:pPr>
            <a:r>
              <a:rPr lang="ar-SA" dirty="0" smtClean="0"/>
              <a:t>                        1ـ  هذا </a:t>
            </a:r>
            <a:r>
              <a:rPr lang="ar-SA" u="sng" dirty="0" smtClean="0"/>
              <a:t>راضٍ</a:t>
            </a:r>
            <a:r>
              <a:rPr lang="ar-SA" dirty="0" smtClean="0"/>
              <a:t> عن عملِهِ </a:t>
            </a:r>
          </a:p>
          <a:p>
            <a:pPr>
              <a:buNone/>
            </a:pPr>
            <a:r>
              <a:rPr lang="ar-SA" dirty="0" smtClean="0"/>
              <a:t>                        2ـ  رأيْتُ </a:t>
            </a:r>
            <a:r>
              <a:rPr lang="ar-SA" u="sng" dirty="0" smtClean="0"/>
              <a:t>راضيًا</a:t>
            </a:r>
            <a:r>
              <a:rPr lang="ar-SA" dirty="0" smtClean="0"/>
              <a:t> عن عمله </a:t>
            </a:r>
          </a:p>
          <a:p>
            <a:pPr>
              <a:buNone/>
            </a:pPr>
            <a:r>
              <a:rPr lang="ar-SA" dirty="0" smtClean="0"/>
              <a:t>                        3ـ  مررتُ </a:t>
            </a:r>
            <a:r>
              <a:rPr lang="ar-SA" u="sng" dirty="0" smtClean="0"/>
              <a:t>براضٍ</a:t>
            </a:r>
            <a:r>
              <a:rPr lang="ar-SA" dirty="0" smtClean="0"/>
              <a:t> عن عمله</a:t>
            </a:r>
          </a:p>
          <a:p>
            <a:pPr>
              <a:buNone/>
            </a:pPr>
            <a:r>
              <a:rPr lang="ar-SA" dirty="0" smtClean="0"/>
              <a:t>       1ـ راضٍ : خبر مرفوع وعلامة رفعه الضمة المقدرة على الياء</a:t>
            </a:r>
          </a:p>
          <a:p>
            <a:pPr>
              <a:buNone/>
            </a:pPr>
            <a:r>
              <a:rPr lang="ar-SA" dirty="0" smtClean="0"/>
              <a:t>                    المحذوفة ؛ لأنه اسم منقوص .</a:t>
            </a:r>
          </a:p>
          <a:p>
            <a:pPr>
              <a:buNone/>
            </a:pPr>
            <a:r>
              <a:rPr lang="ar-SA" dirty="0" smtClean="0"/>
              <a:t>      2 </a:t>
            </a:r>
            <a:r>
              <a:rPr lang="ar-SA" dirty="0" err="1" smtClean="0"/>
              <a:t>ـ</a:t>
            </a:r>
            <a:r>
              <a:rPr lang="ar-SA" dirty="0" smtClean="0"/>
              <a:t> راضيًا : مفعول </a:t>
            </a:r>
            <a:r>
              <a:rPr lang="ar-SA" dirty="0" err="1" smtClean="0"/>
              <a:t>به</a:t>
            </a:r>
            <a:r>
              <a:rPr lang="ar-SA" dirty="0" smtClean="0"/>
              <a:t> منصوب وعلامة نصبه الفتحة الظاهرة</a:t>
            </a:r>
          </a:p>
          <a:p>
            <a:pPr>
              <a:buNone/>
            </a:pPr>
            <a:r>
              <a:rPr lang="ar-SA" dirty="0" smtClean="0"/>
              <a:t>                    على آخره .</a:t>
            </a:r>
          </a:p>
          <a:p>
            <a:pPr>
              <a:buNone/>
            </a:pPr>
            <a:r>
              <a:rPr lang="ar-SA" dirty="0" smtClean="0"/>
              <a:t>      3 </a:t>
            </a:r>
            <a:r>
              <a:rPr lang="ar-SA" dirty="0" err="1" smtClean="0"/>
              <a:t>ـ</a:t>
            </a:r>
            <a:r>
              <a:rPr lang="ar-SA" dirty="0" smtClean="0"/>
              <a:t> براضٍ : الباء حرف جر .</a:t>
            </a:r>
          </a:p>
          <a:p>
            <a:pPr>
              <a:buNone/>
            </a:pPr>
            <a:r>
              <a:rPr lang="ar-SA" dirty="0" smtClean="0"/>
              <a:t>            راضٍ : اسم مجرور وعلامة جره الكسرة المقدرة على الياء</a:t>
            </a:r>
          </a:p>
          <a:p>
            <a:pPr>
              <a:buNone/>
            </a:pPr>
            <a:r>
              <a:rPr lang="ar-SA" dirty="0" smtClean="0"/>
              <a:t>                     المحذوفة ؛ لأنه اسم منقوص .   </a:t>
            </a:r>
          </a:p>
          <a:p>
            <a:pPr>
              <a:buNone/>
            </a:pPr>
            <a:r>
              <a:rPr lang="ar-SA" dirty="0" smtClean="0"/>
              <a:t>            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28600" y="304800"/>
            <a:ext cx="9906000" cy="685800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   </a:t>
            </a:r>
            <a:r>
              <a:rPr lang="ar-SA" b="1" dirty="0" smtClean="0"/>
              <a:t>س3 : </a:t>
            </a:r>
            <a:r>
              <a:rPr lang="ar-SA" dirty="0" smtClean="0"/>
              <a:t>استخرج من النصوص الآتية الأسماء المنقوصة والأسماء </a:t>
            </a:r>
          </a:p>
          <a:p>
            <a:pPr>
              <a:buNone/>
            </a:pPr>
            <a:r>
              <a:rPr lang="ar-SA" dirty="0" smtClean="0"/>
              <a:t>          المقصورة مع بيان العلامة الإعرابية لكل منها :</a:t>
            </a:r>
          </a:p>
          <a:p>
            <a:pPr>
              <a:buNone/>
            </a:pPr>
            <a:r>
              <a:rPr lang="ar-SA" dirty="0" smtClean="0"/>
              <a:t>        قال تعالى : ( إنَّ الهدى هدى اللّهِ ) .</a:t>
            </a:r>
          </a:p>
          <a:p>
            <a:pPr>
              <a:buNone/>
            </a:pPr>
            <a:r>
              <a:rPr lang="ar-SA" dirty="0" smtClean="0"/>
              <a:t>            //     : ( وقال للذي ظنَّ أنَّهُ ناجٍ منهما ) .</a:t>
            </a:r>
          </a:p>
          <a:p>
            <a:pPr>
              <a:buNone/>
            </a:pPr>
            <a:r>
              <a:rPr lang="ar-SA" dirty="0" smtClean="0"/>
              <a:t>            //     : ( يا قومَنا أجيبوا داعيَ اللَّهِ ) .</a:t>
            </a:r>
          </a:p>
          <a:p>
            <a:pPr>
              <a:buNone/>
            </a:pPr>
            <a:r>
              <a:rPr lang="ar-SA" dirty="0" smtClean="0"/>
              <a:t>           //     : ( ومنْ يضللِ اللهُ فما له من هادٍ ) .</a:t>
            </a:r>
          </a:p>
          <a:p>
            <a:pPr>
              <a:buNone/>
            </a:pPr>
            <a:r>
              <a:rPr lang="ar-SA" dirty="0" smtClean="0"/>
              <a:t>       وقال الشاعر :</a:t>
            </a:r>
          </a:p>
          <a:p>
            <a:pPr>
              <a:buNone/>
            </a:pPr>
            <a:r>
              <a:rPr lang="ar-SA" dirty="0" smtClean="0"/>
              <a:t>     ـ وما أدري أغيرهم تناءٍ     وطولُ الدهر أم مالٌ أصابوا ؟</a:t>
            </a:r>
          </a:p>
          <a:p>
            <a:pPr>
              <a:buNone/>
            </a:pPr>
            <a:r>
              <a:rPr lang="ar-SA" dirty="0" smtClean="0"/>
              <a:t>     ـ يا ابنَ الكرامِ ألا تدنو </a:t>
            </a:r>
            <a:r>
              <a:rPr lang="ar-SA" dirty="0" err="1" smtClean="0"/>
              <a:t>فتبصرَمَا</a:t>
            </a:r>
            <a:r>
              <a:rPr lang="ar-SA" dirty="0" smtClean="0"/>
              <a:t>   قد حدَّثوك فما راءٍ كمنْ سمعا </a:t>
            </a:r>
          </a:p>
          <a:p>
            <a:pPr>
              <a:buNone/>
            </a:pP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457200" y="152400"/>
            <a:ext cx="9906000" cy="6858000"/>
          </a:xfrm>
        </p:spPr>
        <p:txBody>
          <a:bodyPr/>
          <a:lstStyle/>
          <a:p>
            <a:pPr>
              <a:buNone/>
            </a:pPr>
            <a:r>
              <a:rPr lang="ar-SA" b="1" dirty="0" smtClean="0"/>
              <a:t>  </a:t>
            </a:r>
            <a:r>
              <a:rPr lang="ar-SA" b="1" u="sng" dirty="0" smtClean="0"/>
              <a:t>الحل :</a:t>
            </a:r>
          </a:p>
          <a:p>
            <a:pPr>
              <a:buNone/>
            </a:pPr>
            <a:r>
              <a:rPr lang="ar-SA" dirty="0" smtClean="0"/>
              <a:t> </a:t>
            </a:r>
            <a:r>
              <a:rPr lang="ar-SA" u="sng" dirty="0" smtClean="0"/>
              <a:t>الاسم المنقوص</a:t>
            </a:r>
            <a:r>
              <a:rPr lang="ar-SA" dirty="0" smtClean="0"/>
              <a:t>  </a:t>
            </a:r>
            <a:r>
              <a:rPr lang="ar-SA" u="sng" dirty="0" smtClean="0"/>
              <a:t>الاسم المقصور</a:t>
            </a:r>
            <a:r>
              <a:rPr lang="ar-SA" dirty="0" smtClean="0"/>
              <a:t>    </a:t>
            </a:r>
            <a:r>
              <a:rPr lang="ar-SA" u="sng" dirty="0" smtClean="0"/>
              <a:t>الحركة الإعرابية</a:t>
            </a:r>
            <a:r>
              <a:rPr lang="ar-SA" dirty="0" smtClean="0"/>
              <a:t>   </a:t>
            </a:r>
            <a:r>
              <a:rPr lang="ar-SA" u="sng" dirty="0" smtClean="0"/>
              <a:t>السبب</a:t>
            </a:r>
            <a:r>
              <a:rPr lang="ar-SA" dirty="0" smtClean="0"/>
              <a:t>  </a:t>
            </a:r>
          </a:p>
          <a:p>
            <a:pPr>
              <a:buNone/>
            </a:pPr>
            <a:r>
              <a:rPr lang="ar-SA" dirty="0" smtClean="0"/>
              <a:t>        ــــــ             الهدى         الفتحة المقدرة    لأنه اسم (إنَّ)</a:t>
            </a:r>
          </a:p>
          <a:p>
            <a:pPr>
              <a:buNone/>
            </a:pPr>
            <a:r>
              <a:rPr lang="ar-SA" dirty="0" smtClean="0"/>
              <a:t>        ــــــ             هدى          الضمة المقدرة    //  خبر   //</a:t>
            </a:r>
          </a:p>
          <a:p>
            <a:pPr>
              <a:buNone/>
            </a:pPr>
            <a:r>
              <a:rPr lang="ar-SA" dirty="0" smtClean="0"/>
              <a:t>       ناجٍ               ـــــ           الضمة المقدرة    //   //     // </a:t>
            </a:r>
          </a:p>
          <a:p>
            <a:pPr>
              <a:buNone/>
            </a:pPr>
            <a:r>
              <a:rPr lang="ar-SA" dirty="0" smtClean="0"/>
              <a:t>       داعيَ             ـــــ               الفتحة         لأنه مفعول </a:t>
            </a:r>
            <a:r>
              <a:rPr lang="ar-SA" dirty="0" err="1" smtClean="0"/>
              <a:t>به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هادٍ               ـــــ           الكسرة المقدرة    لأنه اسم مجرور</a:t>
            </a:r>
          </a:p>
          <a:p>
            <a:pPr>
              <a:buNone/>
            </a:pPr>
            <a:r>
              <a:rPr lang="ar-SA" dirty="0" smtClean="0"/>
              <a:t>      تناءٍ              ــــــ           الضمة المقدرة    لأنه فاعل </a:t>
            </a:r>
          </a:p>
          <a:p>
            <a:pPr>
              <a:buNone/>
            </a:pPr>
            <a:r>
              <a:rPr lang="ar-SA" dirty="0" smtClean="0"/>
              <a:t>      راءٍ              ــــــ           الضمة المقدرة    لأنه مبتدأ   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</TotalTime>
  <Words>701</Words>
  <Application>Microsoft Office PowerPoint</Application>
  <PresentationFormat>A4 Paper (210x297 mm)</PresentationFormat>
  <Paragraphs>88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المحاضرة السادسة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110</cp:revision>
  <dcterms:created xsi:type="dcterms:W3CDTF">2009-10-14T19:14:34Z</dcterms:created>
  <dcterms:modified xsi:type="dcterms:W3CDTF">2011-03-13T09:58:31Z</dcterms:modified>
</cp:coreProperties>
</file>