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88" r:id="rId4"/>
    <p:sldId id="289" r:id="rId5"/>
    <p:sldId id="290" r:id="rId6"/>
    <p:sldId id="291" r:id="rId7"/>
    <p:sldId id="292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834" y="-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أدب الأطفال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عاصم بني عامر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 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السمات اللغوية لفنون أدب الأطفال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مرحلة الطفولة المتوسطة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تبدأ </a:t>
            </a:r>
            <a:r>
              <a:rPr lang="ar-SA" b="1" dirty="0" smtClean="0">
                <a:cs typeface="Arial" pitchFamily="34" charset="0"/>
              </a:rPr>
              <a:t>من ست إلى ثمان سنوات، ويطلق </a:t>
            </a:r>
            <a:r>
              <a:rPr lang="ar-SA" b="1" dirty="0">
                <a:cs typeface="Arial" pitchFamily="34" charset="0"/>
              </a:rPr>
              <a:t>عليها علماء النفس مرحلة التبذير </a:t>
            </a:r>
            <a:r>
              <a:rPr lang="ar-SA" b="1" dirty="0" smtClean="0">
                <a:cs typeface="Arial" pitchFamily="34" charset="0"/>
              </a:rPr>
              <a:t>الحركي، </a:t>
            </a:r>
            <a:r>
              <a:rPr lang="ar-SA" b="1" dirty="0">
                <a:cs typeface="Arial" pitchFamily="34" charset="0"/>
              </a:rPr>
              <a:t>أو مرحلة الخيال </a:t>
            </a:r>
            <a:r>
              <a:rPr lang="ar-SA" b="1" dirty="0" smtClean="0">
                <a:cs typeface="Arial" pitchFamily="34" charset="0"/>
              </a:rPr>
              <a:t>المنطلق لأن الطفل في حالة نشاط </a:t>
            </a:r>
            <a:r>
              <a:rPr lang="ar-SA" b="1" dirty="0" smtClean="0">
                <a:cs typeface="Arial" pitchFamily="34" charset="0"/>
              </a:rPr>
              <a:t>زائد، </a:t>
            </a:r>
            <a:r>
              <a:rPr lang="ar-SA" b="1" dirty="0" smtClean="0">
                <a:cs typeface="Arial" pitchFamily="34" charset="0"/>
              </a:rPr>
              <a:t>كما ويطلقوا عليها مرحلة الكتابة </a:t>
            </a:r>
            <a:r>
              <a:rPr lang="ar-SA" b="1" dirty="0" smtClean="0">
                <a:cs typeface="Arial" pitchFamily="34" charset="0"/>
              </a:rPr>
              <a:t>المبكرة، </a:t>
            </a:r>
            <a:r>
              <a:rPr lang="ar-SA" b="1" dirty="0" smtClean="0">
                <a:cs typeface="Arial" pitchFamily="34" charset="0"/>
              </a:rPr>
              <a:t>حيث </a:t>
            </a:r>
            <a:r>
              <a:rPr lang="ar-SA" b="1" dirty="0" smtClean="0">
                <a:cs typeface="Arial" pitchFamily="34" charset="0"/>
              </a:rPr>
              <a:t>يبدأ الطفل </a:t>
            </a:r>
            <a:r>
              <a:rPr lang="ar-SA" b="1" dirty="0" smtClean="0">
                <a:cs typeface="Arial" pitchFamily="34" charset="0"/>
              </a:rPr>
              <a:t>تعلم القراءة </a:t>
            </a:r>
            <a:r>
              <a:rPr lang="ar-SA" b="1" dirty="0" smtClean="0">
                <a:cs typeface="Arial" pitchFamily="34" charset="0"/>
              </a:rPr>
              <a:t>والكتابة، </a:t>
            </a:r>
            <a:r>
              <a:rPr lang="ar-SA" b="1" dirty="0" smtClean="0">
                <a:cs typeface="Arial" pitchFamily="34" charset="0"/>
              </a:rPr>
              <a:t>وهو ما يجب التنبه </a:t>
            </a:r>
            <a:r>
              <a:rPr lang="ar-SA" b="1" dirty="0" smtClean="0">
                <a:cs typeface="Arial" pitchFamily="34" charset="0"/>
              </a:rPr>
              <a:t>له، </a:t>
            </a:r>
            <a:r>
              <a:rPr lang="ar-SA" b="1" dirty="0" smtClean="0">
                <a:cs typeface="Arial" pitchFamily="34" charset="0"/>
              </a:rPr>
              <a:t>فبعد أن كانت المرحلة السابقة تعتمد على الصور والرسوم </a:t>
            </a:r>
            <a:r>
              <a:rPr lang="ar-SA" b="1" dirty="0" smtClean="0">
                <a:cs typeface="Arial" pitchFamily="34" charset="0"/>
              </a:rPr>
              <a:t>فقط، </a:t>
            </a:r>
            <a:r>
              <a:rPr lang="ar-SA" b="1" dirty="0" smtClean="0">
                <a:cs typeface="Arial" pitchFamily="34" charset="0"/>
              </a:rPr>
              <a:t>أضيف إلى ذلك عبارات قليلة مفهومة </a:t>
            </a:r>
            <a:r>
              <a:rPr lang="ar-SA" b="1" dirty="0" smtClean="0">
                <a:cs typeface="Arial" pitchFamily="34" charset="0"/>
              </a:rPr>
              <a:t>للطفل.</a:t>
            </a:r>
            <a:endParaRPr lang="ar-SA" b="1" dirty="0">
              <a:cs typeface="Arial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0411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السمات اللغوية لمرحلة الالطفولة المتوسطة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</a:t>
            </a:r>
            <a:r>
              <a:rPr lang="ar-SA" b="1" dirty="0" smtClean="0"/>
              <a:t>زيادة </a:t>
            </a:r>
            <a:r>
              <a:rPr lang="ar-SA" b="1" dirty="0" smtClean="0"/>
              <a:t>نمو محصلته </a:t>
            </a:r>
            <a:r>
              <a:rPr lang="ar-SA" b="1" dirty="0" smtClean="0"/>
              <a:t>اللغوية، إذ تتطور </a:t>
            </a:r>
            <a:r>
              <a:rPr lang="ar-SA" b="1" dirty="0" smtClean="0"/>
              <a:t>قدرة الطفل على القراءة، مما يزيد في محصوله اللغوي</a:t>
            </a:r>
            <a:r>
              <a:rPr lang="ar-SA" b="1" dirty="0" smtClean="0"/>
              <a:t>، لكن </a:t>
            </a:r>
            <a:r>
              <a:rPr lang="ar-SA" b="1" dirty="0" smtClean="0"/>
              <a:t>يجب </a:t>
            </a:r>
            <a:r>
              <a:rPr lang="ar-SA" b="1" dirty="0" smtClean="0"/>
              <a:t>التنبه إلى </a:t>
            </a:r>
            <a:r>
              <a:rPr lang="ar-SA" b="1" dirty="0" smtClean="0"/>
              <a:t>أن أغلب الكلمات لا تعني لديه شيئا إلا إذا ارتبطت بخبرة </a:t>
            </a:r>
            <a:r>
              <a:rPr lang="ar-SA" b="1" dirty="0" smtClean="0"/>
              <a:t>حسية.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14557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    التعامل </a:t>
            </a:r>
            <a:r>
              <a:rPr lang="ar-SA" b="1" dirty="0" smtClean="0"/>
              <a:t>مع اللغة الفصحى بصورة مباشرة، حيث كان </a:t>
            </a:r>
            <a:r>
              <a:rPr lang="ar-SA" b="1" dirty="0" smtClean="0"/>
              <a:t>الطفل يتعامل </a:t>
            </a:r>
            <a:r>
              <a:rPr lang="ar-SA" b="1" dirty="0" smtClean="0"/>
              <a:t>في المرحلة السابقة مع اللغة العامية (السمعية) في حين أنه في هذه المرحلة يتعامل مع اللغة البصرية لغة الكتابة والتدوين، وهي في طبيعتها تختلف كثيرا عن اللغة العامية.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525659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مرحلة الطفولة المتأخرة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</a:t>
            </a:r>
            <a:r>
              <a:rPr lang="ar-SA" b="1" dirty="0" smtClean="0"/>
              <a:t>تمتد </a:t>
            </a:r>
            <a:r>
              <a:rPr lang="ar-SA" b="1" dirty="0" smtClean="0"/>
              <a:t>ما بين سن التاسعة والثانية عشرة تقريبا (ما قبل </a:t>
            </a:r>
            <a:r>
              <a:rPr lang="ar-SA" b="1" dirty="0"/>
              <a:t>المراهقة) تنقسم من </a:t>
            </a:r>
            <a:r>
              <a:rPr lang="ar-SA" b="1" dirty="0" smtClean="0"/>
              <a:t>حيث التطور اللغوي إلى مرحلتين:</a:t>
            </a:r>
          </a:p>
          <a:p>
            <a:r>
              <a:rPr lang="ar-SA" b="1" dirty="0" smtClean="0"/>
              <a:t>الكتابة الوسيطة(من سن الثامنة إلى العاشرة تقريبا)</a:t>
            </a:r>
          </a:p>
          <a:p>
            <a:r>
              <a:rPr lang="ar-SA" b="1" dirty="0" smtClean="0"/>
              <a:t>   وهي </a:t>
            </a:r>
            <a:r>
              <a:rPr lang="ar-SA" b="1" dirty="0" smtClean="0"/>
              <a:t>مرحلة يكون الطفل قد سار شوطا لا بأس به في طريق تعلم القراءة والكتابة، وهنا يمكن أن يتسع قاموس الطفل لكي </a:t>
            </a:r>
            <a:r>
              <a:rPr lang="ar-SA" b="1" dirty="0" smtClean="0"/>
              <a:t>نقدم </a:t>
            </a:r>
            <a:r>
              <a:rPr lang="ar-SA" b="1" dirty="0" smtClean="0"/>
              <a:t>له قصة كاملة بالرسوم، تسهم فيها الكتابة بدور رئيس، مع مراعاة أن تكون العبارت المستعملة بسيطة سهلة مكتوبة بخط النسخ الواضح </a:t>
            </a:r>
            <a:r>
              <a:rPr lang="ar-SA" b="1" dirty="0" smtClean="0"/>
              <a:t>السهل. 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2419394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مرحلة الكتابة المتقدمة (من سن العاشرة إلى سن الثانية عشرة تقريبا</a:t>
            </a:r>
            <a:r>
              <a:rPr lang="ar-SA" b="1" dirty="0" smtClean="0"/>
              <a:t>)، </a:t>
            </a:r>
            <a:r>
              <a:rPr lang="ar-SA" b="1" dirty="0" smtClean="0"/>
              <a:t>يكون قاموس الطفل قد اتسع إلى درجة </a:t>
            </a:r>
            <a:r>
              <a:rPr lang="ar-SA" b="1" dirty="0" smtClean="0"/>
              <a:t>كبيرة، </a:t>
            </a:r>
            <a:r>
              <a:rPr lang="ar-SA" b="1" dirty="0" smtClean="0"/>
              <a:t>وفي هذه المرحلة يزداد </a:t>
            </a:r>
            <a:r>
              <a:rPr lang="ar-SA" b="1" dirty="0" smtClean="0"/>
              <a:t>اتقان </a:t>
            </a:r>
            <a:r>
              <a:rPr lang="ar-SA" b="1" dirty="0" smtClean="0"/>
              <a:t>الطفل للمهارات </a:t>
            </a:r>
            <a:r>
              <a:rPr lang="ar-SA" b="1" dirty="0" smtClean="0"/>
              <a:t>اللغوية، </a:t>
            </a:r>
            <a:r>
              <a:rPr lang="ar-SA" b="1" dirty="0" smtClean="0"/>
              <a:t>وتزداد مفرداته، ويدرك الاختلاف والتباين القائم بين </a:t>
            </a:r>
            <a:r>
              <a:rPr lang="ar-SA" b="1" dirty="0" smtClean="0"/>
              <a:t>الكلمات، </a:t>
            </a:r>
            <a:r>
              <a:rPr lang="ar-SA" b="1" dirty="0" smtClean="0"/>
              <a:t>كما يدرك التشابه والتماثل اللغوي، ويدرك المعاني المجردة مثل الصدق والأمانة، ويزيد مدى </a:t>
            </a:r>
            <a:r>
              <a:rPr lang="ar-SA" b="1" dirty="0" smtClean="0"/>
              <a:t>الانتباه والقدرة </a:t>
            </a:r>
            <a:r>
              <a:rPr lang="ar-SA" b="1" dirty="0" smtClean="0"/>
              <a:t>على التركيز في هذه السن، ويتحقق الاستقلال في مهارة القراءة، ويقرأ الطفل في استغراق كامل وبتنوع قرائي.  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2656427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1509</TotalTime>
  <Words>346</Words>
  <Application>Microsoft Office PowerPoint</Application>
  <PresentationFormat>A4 Paper (210x297 mm)</PresentationFormat>
  <Paragraphs>22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عرض تقديمي في PowerPoint</vt:lpstr>
      <vt:lpstr>المحاضرة الثانية عشرة</vt:lpstr>
      <vt:lpstr>مرحلة الطفولة المتوسطة</vt:lpstr>
      <vt:lpstr>السمات اللغوية لمرحلة الالطفولة المتوسطة</vt:lpstr>
      <vt:lpstr>عرض تقديمي في PowerPoint</vt:lpstr>
      <vt:lpstr>مرحلة الطفولة المتأخرة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123</cp:revision>
  <dcterms:created xsi:type="dcterms:W3CDTF">2009-10-14T19:14:34Z</dcterms:created>
  <dcterms:modified xsi:type="dcterms:W3CDTF">2011-10-27T21:22:02Z</dcterms:modified>
</cp:coreProperties>
</file>