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56" r:id="rId2"/>
    <p:sldId id="257" r:id="rId3"/>
    <p:sldId id="294" r:id="rId4"/>
    <p:sldId id="259" r:id="rId5"/>
    <p:sldId id="288" r:id="rId6"/>
    <p:sldId id="287" r:id="rId7"/>
    <p:sldId id="290" r:id="rId8"/>
    <p:sldId id="291" r:id="rId9"/>
    <p:sldId id="292" r:id="rId10"/>
    <p:sldId id="293" r:id="rId11"/>
    <p:sldId id="289" r:id="rId12"/>
    <p:sldId id="295" r:id="rId13"/>
    <p:sldId id="296" r:id="rId14"/>
    <p:sldId id="297" r:id="rId15"/>
    <p:sldId id="266" r:id="rId16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900"/>
    <a:srgbClr val="709256"/>
    <a:srgbClr val="AD9968"/>
    <a:srgbClr val="3B84AF"/>
    <a:srgbClr val="FF3300"/>
    <a:srgbClr val="000000"/>
    <a:srgbClr val="FF0066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9" autoAdjust="0"/>
    <p:restoredTop sz="94664" autoAdjust="0"/>
  </p:normalViewPr>
  <p:slideViewPr>
    <p:cSldViewPr>
      <p:cViewPr>
        <p:scale>
          <a:sx n="90" d="100"/>
          <a:sy n="90" d="100"/>
        </p:scale>
        <p:origin x="-378" y="546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1/16/2012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1247053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27600" y="6356350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dirty="0" smtClean="0"/>
              <a:t>المحتوى المستوى الأول</a:t>
            </a:r>
            <a:endParaRPr lang="en-US" dirty="0" smtClean="0"/>
          </a:p>
          <a:p>
            <a:pPr lvl="1"/>
            <a:r>
              <a:rPr lang="ar-EG" dirty="0" smtClean="0"/>
              <a:t>المحتوى المستوى الثاني</a:t>
            </a:r>
            <a:endParaRPr lang="en-US" dirty="0" smtClean="0"/>
          </a:p>
          <a:p>
            <a:pPr lvl="2"/>
            <a:r>
              <a:rPr lang="ar-EG" dirty="0" smtClean="0"/>
              <a:t>المحتوى المستوى الثالث</a:t>
            </a:r>
            <a:endParaRPr lang="en-US" dirty="0" smtClean="0"/>
          </a:p>
          <a:p>
            <a:pPr lvl="3"/>
            <a:r>
              <a:rPr lang="ar-EG" dirty="0" smtClean="0"/>
              <a:t>المحتوى المستوى الرابع</a:t>
            </a:r>
            <a:endParaRPr lang="en-US" dirty="0" smtClean="0"/>
          </a:p>
          <a:p>
            <a:pPr lvl="4"/>
            <a:r>
              <a:rPr lang="ar-EG" dirty="0" smtClean="0"/>
              <a:t>المحتوى المستوى الخامس</a:t>
            </a:r>
            <a:endParaRPr lang="en-US" dirty="0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2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 descr="logo EDE.png"/>
          <p:cNvPicPr>
            <a:picLocks noChangeAspect="1"/>
          </p:cNvPicPr>
          <p:nvPr userDrawn="1"/>
        </p:nvPicPr>
        <p:blipFill>
          <a:blip r:embed="rId14" cstate="print"/>
          <a:stretch>
            <a:fillRect/>
          </a:stretch>
        </p:blipFill>
        <p:spPr>
          <a:xfrm>
            <a:off x="304800" y="5791200"/>
            <a:ext cx="838200" cy="938645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لك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تروني والتعل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ي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cs typeface="Arial" pitchFamily="34" charset="0"/>
              </a:rPr>
              <a:pPr/>
              <a:t>1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solidFill>
            <a:srgbClr val="7092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822950" y="46482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457200" y="2819400"/>
            <a:ext cx="5099050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ar-EG" sz="3700" b="1" dirty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اسم </a:t>
            </a:r>
            <a:r>
              <a:rPr lang="ar-EG" sz="3700" b="1" dirty="0" smtClean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المقرر</a:t>
            </a:r>
            <a:endParaRPr lang="ar-SA" sz="3700" b="1" dirty="0">
              <a:solidFill>
                <a:schemeClr val="accent1">
                  <a:lumMod val="50000"/>
                </a:schemeClr>
              </a:solidFill>
              <a:latin typeface="AYM Wadiy S_U normal."/>
              <a:cs typeface="Times New Roman" pitchFamily="18" charset="0"/>
            </a:endParaRPr>
          </a:p>
          <a:p>
            <a:pPr algn="ctr"/>
            <a:r>
              <a:rPr lang="ar-SA" sz="4000" b="1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</a:rPr>
              <a:t>التطبيقات النحوية والصرفية2</a:t>
            </a:r>
            <a:endParaRPr lang="en-US" sz="4000" b="1" dirty="0" smtClean="0">
              <a:solidFill>
                <a:schemeClr val="accent1">
                  <a:lumMod val="50000"/>
                </a:schemeClr>
              </a:solidFill>
              <a:latin typeface="Calibri" pitchFamily="34" charset="0"/>
            </a:endParaRPr>
          </a:p>
          <a:p>
            <a:pPr algn="ctr"/>
            <a:r>
              <a:rPr lang="ar-SA" sz="4000" b="1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</a:rPr>
              <a:t>د</a:t>
            </a:r>
            <a:r>
              <a:rPr lang="ar-SA" sz="4000" b="1" dirty="0" smtClean="0">
                <a:solidFill>
                  <a:schemeClr val="bg2">
                    <a:lumMod val="25000"/>
                  </a:schemeClr>
                </a:solidFill>
                <a:latin typeface="Calibri" pitchFamily="34" charset="0"/>
              </a:rPr>
              <a:t>.عمر شحاته محمد</a:t>
            </a:r>
            <a:endParaRPr lang="en-US" sz="4000" b="1" dirty="0">
              <a:solidFill>
                <a:srgbClr val="7F7F7F"/>
              </a:solidFill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Slide Number Placeholder 3"/>
          <p:cNvSpPr>
            <a:spLocks noGrp="1"/>
          </p:cNvSpPr>
          <p:nvPr>
            <p:ph type="sldNum" sz="quarter" idx="10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2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rtl="1" eaLnBrk="1" hangingPunct="1"/>
            <a:r>
              <a:rPr lang="ar-SA" b="1" spc="-150" dirty="0" smtClean="0">
                <a:solidFill>
                  <a:srgbClr val="376092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ar-SA" b="1" spc="-150" dirty="0" smtClean="0">
                <a:solidFill>
                  <a:srgbClr val="376092"/>
                </a:solidFill>
                <a:latin typeface="Arial" pitchFamily="34" charset="0"/>
                <a:cs typeface="Arial" pitchFamily="34" charset="0"/>
              </a:rPr>
            </a:br>
            <a:r>
              <a:rPr lang="ar-SA" b="1" spc="-150" dirty="0" smtClean="0">
                <a:solidFill>
                  <a:srgbClr val="376092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ar-SA" b="1" spc="-150" dirty="0" smtClean="0">
                <a:solidFill>
                  <a:srgbClr val="376092"/>
                </a:solidFill>
                <a:latin typeface="Arial" pitchFamily="34" charset="0"/>
                <a:cs typeface="Arial" pitchFamily="34" charset="0"/>
              </a:rPr>
            </a:br>
            <a:r>
              <a:rPr lang="ar-SA" b="1" spc="-150" dirty="0" smtClean="0">
                <a:solidFill>
                  <a:srgbClr val="376092"/>
                </a:solidFill>
                <a:latin typeface="Arial" pitchFamily="34" charset="0"/>
                <a:cs typeface="Arial" pitchFamily="34" charset="0"/>
              </a:rPr>
              <a:t>المحاضرة الثانية</a:t>
            </a:r>
            <a:br>
              <a:rPr lang="ar-SA" b="1" spc="-150" dirty="0" smtClean="0">
                <a:solidFill>
                  <a:srgbClr val="376092"/>
                </a:solidFill>
                <a:latin typeface="Arial" pitchFamily="34" charset="0"/>
                <a:cs typeface="Arial" pitchFamily="34" charset="0"/>
              </a:rPr>
            </a:br>
            <a:r>
              <a:rPr lang="ar-SA" sz="2800" b="1" spc="-150" dirty="0" smtClean="0">
                <a:solidFill>
                  <a:srgbClr val="376092"/>
                </a:solidFill>
                <a:latin typeface="Arial" pitchFamily="34" charset="0"/>
                <a:cs typeface="Arial" pitchFamily="34" charset="0"/>
              </a:rPr>
              <a:t>تطبيقات على علامات الاسم وعلامات الفعل</a:t>
            </a:r>
            <a:r>
              <a:rPr lang="ar-SA" b="1" spc="-150" dirty="0" smtClean="0">
                <a:solidFill>
                  <a:srgbClr val="376092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ar-SA" b="1" spc="-150" dirty="0" smtClean="0">
                <a:solidFill>
                  <a:srgbClr val="376092"/>
                </a:solidFill>
                <a:latin typeface="Arial" pitchFamily="34" charset="0"/>
                <a:cs typeface="Arial" pitchFamily="34" charset="0"/>
              </a:rPr>
            </a:br>
            <a:r>
              <a:rPr lang="ar-SA" b="1" spc="-150" dirty="0" smtClean="0">
                <a:solidFill>
                  <a:srgbClr val="376092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ar-SA" b="1" spc="-150" dirty="0" smtClean="0">
                <a:solidFill>
                  <a:srgbClr val="376092"/>
                </a:solidFill>
                <a:latin typeface="Arial" pitchFamily="34" charset="0"/>
                <a:cs typeface="Arial" pitchFamily="34" charset="0"/>
              </a:rPr>
            </a:br>
            <a:endParaRPr lang="en-US" b="1" spc="-150" dirty="0" smtClean="0">
              <a:solidFill>
                <a:srgbClr val="376092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 smtClean="0"/>
              <a:t>مقدمة:</a:t>
            </a:r>
            <a:endParaRPr lang="ar-SA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 rtl="1">
              <a:lnSpc>
                <a:spcPct val="150000"/>
              </a:lnSpc>
            </a:pPr>
            <a:r>
              <a:rPr lang="ar-SA" b="1" dirty="0" smtClean="0">
                <a:cs typeface="Simplified Arabic" pitchFamily="2" charset="-78"/>
              </a:rPr>
              <a:t>تحاول هذه المحاضرة أن تناقش عدة تطبيقات نحوية، ثم تقدم استنتاجاً لهذه التطبيقات.</a:t>
            </a:r>
            <a:endParaRPr lang="ar-SA" dirty="0"/>
          </a:p>
        </p:txBody>
      </p:sp>
      <p:sp>
        <p:nvSpPr>
          <p:cNvPr id="6" name="Slide Number Placeholder 3"/>
          <p:cNvSpPr txBox="1">
            <a:spLocks/>
          </p:cNvSpPr>
          <p:nvPr/>
        </p:nvSpPr>
        <p:spPr bwMode="auto">
          <a:xfrm>
            <a:off x="4876800" y="6356350"/>
            <a:ext cx="4826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1D16D93-8795-4AD6-9A1F-54CC01E741BE}" type="slidenum">
              <a:rPr kumimoji="0" lang="ar-SA" sz="12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itchFamily="34" charset="0"/>
                <a:ea typeface="+mn-ea"/>
                <a:cs typeface="Arial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itchFamily="34" charset="0"/>
              <a:ea typeface="+mn-ea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ar-SA" b="1" dirty="0" smtClean="0">
                <a:cs typeface="Arial" pitchFamily="34" charset="0"/>
              </a:rPr>
              <a:t>تطبيق1</a:t>
            </a:r>
          </a:p>
        </p:txBody>
      </p:sp>
      <p:sp>
        <p:nvSpPr>
          <p:cNvPr id="8195" name="Content Placeholder 2"/>
          <p:cNvSpPr>
            <a:spLocks noGrp="1"/>
          </p:cNvSpPr>
          <p:nvPr>
            <p:ph idx="1"/>
          </p:nvPr>
        </p:nvSpPr>
        <p:spPr>
          <a:xfrm>
            <a:off x="228600" y="1295400"/>
            <a:ext cx="9144000" cy="4678363"/>
          </a:xfrm>
        </p:spPr>
        <p:txBody>
          <a:bodyPr/>
          <a:lstStyle/>
          <a:p>
            <a:pPr algn="just" rtl="1" eaLnBrk="1" hangingPunct="1"/>
            <a:r>
              <a:rPr lang="ar-SA" b="1" dirty="0" smtClean="0">
                <a:cs typeface="Simplified Arabic" pitchFamily="2" charset="-78"/>
              </a:rPr>
              <a:t>- قال </a:t>
            </a:r>
            <a:r>
              <a:rPr lang="ar-SA" b="1" dirty="0" smtClean="0">
                <a:cs typeface="Simplified Arabic" pitchFamily="2" charset="-78"/>
              </a:rPr>
              <a:t>تعالى:“لَنَسْفَعًا بِالنَّاصِيَةِ“:</a:t>
            </a:r>
          </a:p>
          <a:p>
            <a:pPr algn="just" rtl="1" eaLnBrk="1" hangingPunct="1"/>
            <a:r>
              <a:rPr lang="ar-SA" b="1" dirty="0" smtClean="0">
                <a:cs typeface="Simplified Arabic" pitchFamily="2" charset="-78"/>
              </a:rPr>
              <a:t>ل:اللام للتأكيد.</a:t>
            </a:r>
          </a:p>
          <a:p>
            <a:pPr algn="just" rtl="1" eaLnBrk="1" hangingPunct="1"/>
            <a:r>
              <a:rPr lang="ar-SA" b="1" dirty="0" smtClean="0">
                <a:cs typeface="Simplified Arabic" pitchFamily="2" charset="-78"/>
              </a:rPr>
              <a:t>نَسْفَعًا: فعل مضارع مبني على الفتح لاتصاله بنون التوكيد الخفيفة.</a:t>
            </a:r>
          </a:p>
          <a:p>
            <a:pPr algn="just" rtl="1" eaLnBrk="1" hangingPunct="1"/>
            <a:r>
              <a:rPr lang="ar-SA" b="1" dirty="0" smtClean="0">
                <a:cs typeface="Simplified Arabic" pitchFamily="2" charset="-78"/>
              </a:rPr>
              <a:t>        الفاعل ضمير مستتر تقديره ”نحن“.</a:t>
            </a:r>
          </a:p>
          <a:p>
            <a:pPr algn="just" rtl="1" eaLnBrk="1" hangingPunct="1"/>
            <a:r>
              <a:rPr lang="ar-SA" b="1" dirty="0" smtClean="0">
                <a:cs typeface="Simplified Arabic" pitchFamily="2" charset="-78"/>
              </a:rPr>
              <a:t>بِالنَّاصِيَةِ: الباء حرف جر، الناصية اسم مجرور وعلامة جره الكسرة</a:t>
            </a:r>
          </a:p>
          <a:p>
            <a:pPr algn="just" rtl="1" eaLnBrk="1" hangingPunct="1"/>
            <a:r>
              <a:rPr lang="ar-SA" b="1" dirty="0" smtClean="0">
                <a:cs typeface="Simplified Arabic" pitchFamily="2" charset="-78"/>
              </a:rPr>
              <a:t>         الظاهرة</a:t>
            </a:r>
            <a:r>
              <a:rPr lang="ar-SA" b="1" dirty="0" smtClean="0">
                <a:cs typeface="Simplified Arabic" pitchFamily="2" charset="-78"/>
              </a:rPr>
              <a:t>.</a:t>
            </a:r>
          </a:p>
          <a:p>
            <a:pPr algn="just" rtl="1" eaLnBrk="1" hangingPunct="1">
              <a:buFontTx/>
              <a:buChar char="-"/>
            </a:pPr>
            <a:r>
              <a:rPr lang="ar-SA" b="1" dirty="0" smtClean="0">
                <a:cs typeface="Simplified Arabic" pitchFamily="2" charset="-78"/>
              </a:rPr>
              <a:t>حضر طالبٌ واحدٌ:</a:t>
            </a:r>
          </a:p>
          <a:p>
            <a:pPr algn="just" rtl="1" eaLnBrk="1" hangingPunct="1"/>
            <a:r>
              <a:rPr lang="ar-SA" b="1" dirty="0" smtClean="0">
                <a:cs typeface="Simplified Arabic" pitchFamily="2" charset="-78"/>
              </a:rPr>
              <a:t>طالبٌ اسم للتنوين الذي في آخره وكذلك واحدٌ</a:t>
            </a:r>
          </a:p>
          <a:p>
            <a:pPr algn="just" rtl="1" eaLnBrk="1" hangingPunct="1"/>
            <a:endParaRPr lang="ar-SA" b="1" dirty="0" smtClean="0">
              <a:cs typeface="Simplified Arabic" pitchFamily="2" charset="-78"/>
            </a:endParaRPr>
          </a:p>
          <a:p>
            <a:pPr algn="just" rtl="1" eaLnBrk="1" hangingPunct="1"/>
            <a:endParaRPr lang="ar-SA" b="1" dirty="0" smtClean="0">
              <a:cs typeface="Simplified Arabic" pitchFamily="2" charset="-78"/>
            </a:endParaRPr>
          </a:p>
          <a:p>
            <a:pPr algn="just" rtl="1" eaLnBrk="1" hangingPunct="1"/>
            <a:endParaRPr lang="ar-SA" b="1" dirty="0" smtClean="0">
              <a:cs typeface="Simplified Arabic" pitchFamily="2" charset="-78"/>
            </a:endParaRPr>
          </a:p>
          <a:p>
            <a:pPr algn="just" rtl="1" eaLnBrk="1" hangingPunct="1"/>
            <a:endParaRPr lang="ar-SA" b="1" dirty="0" smtClean="0">
              <a:cs typeface="Simplified Arabic" pitchFamily="2" charset="-78"/>
            </a:endParaRP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4</a:t>
            </a:fld>
            <a:endParaRPr lang="en-US" dirty="0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 smtClean="0"/>
              <a:t>تطبيق2</a:t>
            </a:r>
            <a:endParaRPr lang="ar-SA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 rtl="1"/>
            <a:r>
              <a:rPr lang="ar-SA" b="1" dirty="0" smtClean="0">
                <a:cs typeface="Simplified Arabic" pitchFamily="2" charset="-78"/>
              </a:rPr>
              <a:t>هذا جحرٌ ضَبٍّ خربٍ:</a:t>
            </a:r>
          </a:p>
          <a:p>
            <a:pPr algn="just" rtl="1"/>
            <a:r>
              <a:rPr lang="ar-SA" b="1" dirty="0" smtClean="0">
                <a:cs typeface="Simplified Arabic" pitchFamily="2" charset="-78"/>
              </a:rPr>
              <a:t>هذا: اسم إشارة مبني على السكون في محل رفع مبتدأ.</a:t>
            </a:r>
          </a:p>
          <a:p>
            <a:pPr algn="just" rtl="1"/>
            <a:r>
              <a:rPr lang="ar-SA" b="1" dirty="0" smtClean="0">
                <a:cs typeface="Simplified Arabic" pitchFamily="2" charset="-78"/>
              </a:rPr>
              <a:t>جحرٌ: خبر مرفوع وعلامة رفعه الضمة الظاهرة وهو مضاف.</a:t>
            </a:r>
          </a:p>
          <a:p>
            <a:pPr algn="just" rtl="1"/>
            <a:r>
              <a:rPr lang="ar-SA" b="1" dirty="0" smtClean="0">
                <a:cs typeface="Simplified Arabic" pitchFamily="2" charset="-78"/>
              </a:rPr>
              <a:t>ضَبٍّ: مضاف إليه.</a:t>
            </a:r>
          </a:p>
          <a:p>
            <a:pPr algn="just" rtl="1"/>
            <a:r>
              <a:rPr lang="ar-SA" b="1" dirty="0" smtClean="0">
                <a:cs typeface="Simplified Arabic" pitchFamily="2" charset="-78"/>
              </a:rPr>
              <a:t>خربٍٍ: صفة لـ“جحر“وكان حقه الرفع لكنه جُرَّ، وعلامة جره الكسرة ، وسبب الجر مجاورته لمجرور قبله وهو:ضَبٍّ. </a:t>
            </a:r>
            <a:endParaRPr lang="ar-SA" dirty="0"/>
          </a:p>
        </p:txBody>
      </p:sp>
      <p:sp>
        <p:nvSpPr>
          <p:cNvPr id="4" name="Slide Number Placeholder 3"/>
          <p:cNvSpPr txBox="1">
            <a:spLocks/>
          </p:cNvSpPr>
          <p:nvPr/>
        </p:nvSpPr>
        <p:spPr bwMode="auto">
          <a:xfrm>
            <a:off x="4876800" y="6356350"/>
            <a:ext cx="4826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1D16D93-8795-4AD6-9A1F-54CC01E741BE}" type="slidenum">
              <a:rPr kumimoji="0" lang="ar-SA" sz="12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itchFamily="34" charset="0"/>
                <a:ea typeface="+mn-ea"/>
                <a:cs typeface="Arial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itchFamily="34" charset="0"/>
              <a:ea typeface="+mn-ea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 idx="4294967295"/>
          </p:nvPr>
        </p:nvSpPr>
        <p:spPr>
          <a:xfrm>
            <a:off x="533400" y="304800"/>
            <a:ext cx="8915400" cy="1143000"/>
          </a:xfrm>
        </p:spPr>
        <p:txBody>
          <a:bodyPr/>
          <a:lstStyle/>
          <a:p>
            <a:pPr eaLnBrk="1" hangingPunct="1"/>
            <a:r>
              <a:rPr lang="ar-SA" b="1" dirty="0" smtClean="0">
                <a:solidFill>
                  <a:schemeClr val="accent1">
                    <a:lumMod val="75000"/>
                  </a:schemeClr>
                </a:solidFill>
                <a:cs typeface="Arial" pitchFamily="34" charset="0"/>
              </a:rPr>
              <a:t>تطبيق3</a:t>
            </a:r>
          </a:p>
        </p:txBody>
      </p:sp>
      <p:sp>
        <p:nvSpPr>
          <p:cNvPr id="9219" name="Content Placeholder 2"/>
          <p:cNvSpPr>
            <a:spLocks noGrp="1"/>
          </p:cNvSpPr>
          <p:nvPr>
            <p:ph idx="4294967295"/>
          </p:nvPr>
        </p:nvSpPr>
        <p:spPr>
          <a:xfrm>
            <a:off x="228600" y="1295400"/>
            <a:ext cx="9144000" cy="4678363"/>
          </a:xfrm>
        </p:spPr>
        <p:txBody>
          <a:bodyPr/>
          <a:lstStyle/>
          <a:p>
            <a:pPr algn="just" rtl="1" eaLnBrk="1" hangingPunct="1">
              <a:buNone/>
            </a:pPr>
            <a:r>
              <a:rPr lang="ar-SA" b="1" dirty="0" smtClean="0">
                <a:cs typeface="Simplified Arabic" pitchFamily="2" charset="-78"/>
              </a:rPr>
              <a:t>قال تعالى:“يَا لَيْتَ قَوْمِي يَعْلَمُونَ . بِمَا غَفَرَ لِي رَبِّي“</a:t>
            </a:r>
          </a:p>
          <a:p>
            <a:pPr algn="just" rtl="1" eaLnBrk="1" hangingPunct="1">
              <a:buNone/>
            </a:pPr>
            <a:r>
              <a:rPr lang="ar-SA" b="1" dirty="0" smtClean="0">
                <a:cs typeface="Simplified Arabic" pitchFamily="2" charset="-78"/>
              </a:rPr>
              <a:t>يَا: حرف تنبيه، لا محل له من الإعراب.</a:t>
            </a:r>
          </a:p>
          <a:p>
            <a:pPr algn="just" rtl="1" eaLnBrk="1" hangingPunct="1">
              <a:buNone/>
            </a:pPr>
            <a:r>
              <a:rPr lang="ar-SA" b="1" dirty="0" smtClean="0">
                <a:cs typeface="Simplified Arabic" pitchFamily="2" charset="-78"/>
              </a:rPr>
              <a:t>لَيْتَ: حرف تمنٍ، ينصب المبتدأ، ويرفع الخبر.</a:t>
            </a:r>
          </a:p>
          <a:p>
            <a:pPr algn="just" rtl="1" eaLnBrk="1" hangingPunct="1">
              <a:buNone/>
            </a:pPr>
            <a:r>
              <a:rPr lang="ar-SA" b="1" dirty="0" smtClean="0">
                <a:cs typeface="Simplified Arabic" pitchFamily="2" charset="-78"/>
              </a:rPr>
              <a:t>قَوْمِي: قوم: اسم ليت منصوب، وعلامة نصبه فتحة مقدرة منع من</a:t>
            </a:r>
          </a:p>
          <a:p>
            <a:pPr algn="just" rtl="1" eaLnBrk="1" hangingPunct="1">
              <a:buNone/>
            </a:pPr>
            <a:r>
              <a:rPr lang="ar-SA" b="1" dirty="0" smtClean="0">
                <a:cs typeface="Simplified Arabic" pitchFamily="2" charset="-78"/>
              </a:rPr>
              <a:t>      ظهورها اشتغال المحل ”الميم“ بالحركة المناسبة لياءالمتكلم،</a:t>
            </a:r>
          </a:p>
          <a:p>
            <a:pPr algn="just" rtl="1" eaLnBrk="1" hangingPunct="1">
              <a:buNone/>
            </a:pPr>
            <a:r>
              <a:rPr lang="ar-SA" b="1" dirty="0" smtClean="0">
                <a:cs typeface="Simplified Arabic" pitchFamily="2" charset="-78"/>
              </a:rPr>
              <a:t>      وهو مضاف. وياء المتكلم مضاف إليه مبني على السكون في</a:t>
            </a:r>
          </a:p>
          <a:p>
            <a:pPr algn="just" rtl="1" eaLnBrk="1" hangingPunct="1">
              <a:buNone/>
            </a:pPr>
            <a:r>
              <a:rPr lang="ar-SA" b="1" dirty="0" smtClean="0">
                <a:cs typeface="Simplified Arabic" pitchFamily="2" charset="-78"/>
              </a:rPr>
              <a:t>      محل جر.</a:t>
            </a:r>
          </a:p>
          <a:p>
            <a:pPr algn="just" rtl="1" eaLnBrk="1" hangingPunct="1">
              <a:buNone/>
            </a:pPr>
            <a:r>
              <a:rPr lang="ar-SA" b="1" dirty="0" smtClean="0">
                <a:cs typeface="Simplified Arabic" pitchFamily="2" charset="-78"/>
              </a:rPr>
              <a:t>يَعْلَمُونَ: فعل مضارع مرفوع وعلامة رفعه ثبوت النون، لأنه من</a:t>
            </a:r>
          </a:p>
          <a:p>
            <a:pPr algn="just" rtl="1" eaLnBrk="1" hangingPunct="1">
              <a:buNone/>
            </a:pPr>
            <a:endParaRPr lang="en-US" b="1" dirty="0" smtClean="0">
              <a:cs typeface="Simplified Arabic" pitchFamily="2" charset="-78"/>
            </a:endParaRP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6</a:t>
            </a:fld>
            <a:endParaRPr lang="en-US" dirty="0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 smtClean="0"/>
              <a:t>تابع:</a:t>
            </a:r>
            <a:endParaRPr lang="ar-SA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 rtl="1"/>
            <a:r>
              <a:rPr lang="ar-SA" sz="2800" b="1" dirty="0" smtClean="0">
                <a:cs typeface="Simplified Arabic" pitchFamily="2" charset="-78"/>
              </a:rPr>
              <a:t>الأفعال الخمسة، وواو الجماعة ضمير متصل مبني على السكون في محل رفع فاعل.</a:t>
            </a:r>
          </a:p>
          <a:p>
            <a:pPr algn="just" rtl="1"/>
            <a:r>
              <a:rPr lang="ar-SA" sz="2800" b="1" dirty="0" smtClean="0">
                <a:cs typeface="Simplified Arabic" pitchFamily="2" charset="-78"/>
              </a:rPr>
              <a:t>وجملة ” يعلمون“ فعلية في محل رفع خبر“ليت“.</a:t>
            </a:r>
          </a:p>
          <a:p>
            <a:pPr algn="just" rtl="1"/>
            <a:r>
              <a:rPr lang="ar-SA" sz="2800" b="1" dirty="0" smtClean="0">
                <a:cs typeface="Simplified Arabic" pitchFamily="2" charset="-78"/>
              </a:rPr>
              <a:t>بما: الباء حرف جر.“ما“ اسم موصول بمعنى الذي مبني على السكون في محل جر.</a:t>
            </a:r>
          </a:p>
          <a:p>
            <a:pPr algn="just" rtl="1"/>
            <a:r>
              <a:rPr lang="ar-SA" sz="2800" b="1" dirty="0" smtClean="0">
                <a:cs typeface="Simplified Arabic" pitchFamily="2" charset="-78"/>
              </a:rPr>
              <a:t>ربي: فاعل مرفوع، وعلامة رفعه ضمة مقدرة. وياء المتكلم ضمير متصل مبني على السكون في محل جر مضاف إليه.</a:t>
            </a:r>
          </a:p>
          <a:p>
            <a:pPr algn="just" rtl="1"/>
            <a:r>
              <a:rPr lang="ar-SA" sz="2800" b="1" dirty="0" smtClean="0">
                <a:cs typeface="Simplified Arabic" pitchFamily="2" charset="-78"/>
              </a:rPr>
              <a:t>وجملة“غفر لي ربي“ فعلية، لا محل لها من الإعراب صلة الموصول“ما“.</a:t>
            </a:r>
          </a:p>
        </p:txBody>
      </p:sp>
      <p:sp>
        <p:nvSpPr>
          <p:cNvPr id="4" name="Slide Number Placeholder 3"/>
          <p:cNvSpPr txBox="1">
            <a:spLocks/>
          </p:cNvSpPr>
          <p:nvPr/>
        </p:nvSpPr>
        <p:spPr bwMode="auto">
          <a:xfrm>
            <a:off x="4876800" y="6356350"/>
            <a:ext cx="4826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1D16D93-8795-4AD6-9A1F-54CC01E741BE}" type="slidenum">
              <a:rPr kumimoji="0" lang="ar-SA" sz="12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itchFamily="34" charset="0"/>
                <a:ea typeface="+mn-ea"/>
                <a:cs typeface="Arial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2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itchFamily="34" charset="0"/>
              <a:ea typeface="+mn-ea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 smtClean="0"/>
              <a:t>تطبيق4</a:t>
            </a:r>
            <a:endParaRPr lang="ar-SA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 rtl="1"/>
            <a:r>
              <a:rPr lang="ar-SA" b="1" dirty="0" smtClean="0">
                <a:cs typeface="Simplified Arabic" pitchFamily="2" charset="-78"/>
              </a:rPr>
              <a:t>جاء الرجل:</a:t>
            </a:r>
          </a:p>
          <a:p>
            <a:pPr algn="just" rtl="1"/>
            <a:r>
              <a:rPr lang="ar-SA" b="1" dirty="0" smtClean="0">
                <a:cs typeface="Simplified Arabic" pitchFamily="2" charset="-78"/>
              </a:rPr>
              <a:t>جاء: فعل ماضٍ مبني الفتح(مسند).</a:t>
            </a:r>
          </a:p>
          <a:p>
            <a:pPr algn="just" rtl="1"/>
            <a:r>
              <a:rPr lang="ar-SA" b="1" dirty="0" smtClean="0">
                <a:cs typeface="Simplified Arabic" pitchFamily="2" charset="-78"/>
              </a:rPr>
              <a:t>الرجلُ: فاعل مرفوع بالضمة الظاهرة( معرف بالألف واللام مسند إليه) </a:t>
            </a:r>
            <a:endParaRPr lang="ar-SA" dirty="0"/>
          </a:p>
        </p:txBody>
      </p:sp>
      <p:sp>
        <p:nvSpPr>
          <p:cNvPr id="4" name="Slide Number Placeholder 3"/>
          <p:cNvSpPr txBox="1">
            <a:spLocks/>
          </p:cNvSpPr>
          <p:nvPr/>
        </p:nvSpPr>
        <p:spPr bwMode="auto">
          <a:xfrm>
            <a:off x="4876800" y="6356350"/>
            <a:ext cx="4826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1D16D93-8795-4AD6-9A1F-54CC01E741BE}" type="slidenum">
              <a:rPr kumimoji="0" lang="ar-SA" sz="12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itchFamily="34" charset="0"/>
                <a:ea typeface="+mn-ea"/>
                <a:cs typeface="Arial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2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itchFamily="34" charset="0"/>
              <a:ea typeface="+mn-ea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 smtClean="0"/>
              <a:t>استنتاج:</a:t>
            </a:r>
            <a:endParaRPr lang="ar-SA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SA" b="1" dirty="0" smtClean="0">
                <a:cs typeface="Simplified Arabic" pitchFamily="2" charset="-78"/>
              </a:rPr>
              <a:t>من علامات الاسم:</a:t>
            </a:r>
          </a:p>
          <a:p>
            <a:pPr rtl="1"/>
            <a:r>
              <a:rPr lang="ar-SA" b="1" dirty="0" smtClean="0">
                <a:cs typeface="Simplified Arabic" pitchFamily="2" charset="-78"/>
              </a:rPr>
              <a:t>1- التنوين.</a:t>
            </a:r>
          </a:p>
          <a:p>
            <a:pPr rtl="1"/>
            <a:r>
              <a:rPr lang="ar-SA" b="1" dirty="0" smtClean="0">
                <a:cs typeface="Simplified Arabic" pitchFamily="2" charset="-78"/>
              </a:rPr>
              <a:t>2- الجربالإضافة او بحرف الجر.</a:t>
            </a:r>
          </a:p>
          <a:p>
            <a:pPr rtl="1"/>
            <a:r>
              <a:rPr lang="ar-SA" b="1" dirty="0" smtClean="0">
                <a:cs typeface="Simplified Arabic" pitchFamily="2" charset="-78"/>
              </a:rPr>
              <a:t>3- النداء.</a:t>
            </a:r>
          </a:p>
          <a:p>
            <a:pPr rtl="1"/>
            <a:r>
              <a:rPr lang="ar-SA" b="1" dirty="0" smtClean="0">
                <a:cs typeface="Simplified Arabic" pitchFamily="2" charset="-78"/>
              </a:rPr>
              <a:t>4- دخول“ال“.</a:t>
            </a:r>
          </a:p>
          <a:p>
            <a:pPr rtl="1"/>
            <a:r>
              <a:rPr lang="ar-SA" b="1" dirty="0" smtClean="0">
                <a:cs typeface="Simplified Arabic" pitchFamily="2" charset="-78"/>
              </a:rPr>
              <a:t>5- الإسناد.</a:t>
            </a:r>
          </a:p>
          <a:p>
            <a:pPr rtl="1"/>
            <a:r>
              <a:rPr lang="ar-SA" b="1" dirty="0" smtClean="0">
                <a:cs typeface="Simplified Arabic" pitchFamily="2" charset="-78"/>
              </a:rPr>
              <a:t> </a:t>
            </a:r>
            <a:endParaRPr lang="ar-SA" b="1" dirty="0">
              <a:cs typeface="Simplified Arabic" pitchFamily="2" charset="-78"/>
            </a:endParaRPr>
          </a:p>
        </p:txBody>
      </p:sp>
      <p:sp>
        <p:nvSpPr>
          <p:cNvPr id="5" name="Slide Number Placeholder 3"/>
          <p:cNvSpPr txBox="1">
            <a:spLocks/>
          </p:cNvSpPr>
          <p:nvPr/>
        </p:nvSpPr>
        <p:spPr bwMode="auto">
          <a:xfrm>
            <a:off x="4876800" y="6356350"/>
            <a:ext cx="4826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1D16D93-8795-4AD6-9A1F-54CC01E741BE}" type="slidenum">
              <a:rPr kumimoji="0" lang="ar-SA" sz="12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itchFamily="34" charset="0"/>
                <a:ea typeface="+mn-ea"/>
                <a:cs typeface="Arial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2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itchFamily="34" charset="0"/>
              <a:ea typeface="+mn-ea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 smtClean="0"/>
              <a:t>تطبيق5</a:t>
            </a:r>
            <a:endParaRPr lang="ar-SA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 rtl="1"/>
            <a:r>
              <a:rPr lang="ar-SA" b="1" dirty="0" smtClean="0">
                <a:cs typeface="Simplified Arabic" pitchFamily="2" charset="-78"/>
              </a:rPr>
              <a:t>قرأْتُ النحو:</a:t>
            </a:r>
          </a:p>
          <a:p>
            <a:pPr algn="just" rtl="1"/>
            <a:r>
              <a:rPr lang="ar-SA" b="1" dirty="0" smtClean="0">
                <a:cs typeface="Simplified Arabic" pitchFamily="2" charset="-78"/>
              </a:rPr>
              <a:t>قرأْ: فعل ماض مبني على السكون لاتصاله بضمير الرفع المتحرك وهو“التاء“.والتاء ضمير متصل مبني على الضم في محل رفع فاعل.</a:t>
            </a:r>
          </a:p>
          <a:p>
            <a:pPr algn="just" rtl="1"/>
            <a:r>
              <a:rPr lang="ar-SA" b="1" dirty="0" smtClean="0">
                <a:cs typeface="Simplified Arabic" pitchFamily="2" charset="-78"/>
              </a:rPr>
              <a:t>النحوَ:مفعول به منصوب بالفتحة الظاهرة.</a:t>
            </a:r>
          </a:p>
          <a:p>
            <a:pPr algn="just" rtl="1"/>
            <a:endParaRPr lang="ar-SA" b="1" dirty="0" smtClean="0">
              <a:cs typeface="Simplified Arabic" pitchFamily="2" charset="-78"/>
            </a:endParaRPr>
          </a:p>
          <a:p>
            <a:pPr algn="just" rtl="1"/>
            <a:endParaRPr lang="ar-SA" sz="2800" dirty="0"/>
          </a:p>
        </p:txBody>
      </p:sp>
      <p:sp>
        <p:nvSpPr>
          <p:cNvPr id="4" name="Slide Number Placeholder 3"/>
          <p:cNvSpPr txBox="1">
            <a:spLocks/>
          </p:cNvSpPr>
          <p:nvPr/>
        </p:nvSpPr>
        <p:spPr bwMode="auto">
          <a:xfrm>
            <a:off x="4876800" y="6356350"/>
            <a:ext cx="4826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1D16D93-8795-4AD6-9A1F-54CC01E741BE}" type="slidenum">
              <a:rPr kumimoji="0" lang="ar-SA" sz="12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itchFamily="34" charset="0"/>
                <a:ea typeface="+mn-ea"/>
                <a:cs typeface="Arial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12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itchFamily="34" charset="0"/>
              <a:ea typeface="+mn-ea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 smtClean="0"/>
              <a:t>تطبيق6</a:t>
            </a:r>
            <a:endParaRPr lang="ar-SA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 rtl="1">
              <a:lnSpc>
                <a:spcPct val="150000"/>
              </a:lnSpc>
            </a:pPr>
            <a:r>
              <a:rPr lang="ar-SA" b="1" dirty="0" smtClean="0">
                <a:cs typeface="Simplified Arabic" pitchFamily="2" charset="-78"/>
              </a:rPr>
              <a:t>قامتْ البنتُ:</a:t>
            </a:r>
          </a:p>
          <a:p>
            <a:pPr algn="just" rtl="1"/>
            <a:r>
              <a:rPr lang="en-US" b="1" dirty="0" smtClean="0">
                <a:cs typeface="Simplified Arabic" pitchFamily="2" charset="-78"/>
              </a:rPr>
              <a:t> </a:t>
            </a:r>
            <a:r>
              <a:rPr lang="ar-SA" b="1" dirty="0" smtClean="0">
                <a:cs typeface="Simplified Arabic" pitchFamily="2" charset="-78"/>
              </a:rPr>
              <a:t>قامتْ:قام فعل ماضٍ مبني على الفتح.</a:t>
            </a:r>
          </a:p>
          <a:p>
            <a:pPr algn="just" rtl="1"/>
            <a:r>
              <a:rPr lang="ar-SA" b="1" dirty="0" smtClean="0">
                <a:cs typeface="Simplified Arabic" pitchFamily="2" charset="-78"/>
              </a:rPr>
              <a:t>تْ: تاء التأنيث الساكنة حرف لا محل له من الإعراب.</a:t>
            </a:r>
          </a:p>
          <a:p>
            <a:pPr algn="just" rtl="1"/>
            <a:r>
              <a:rPr lang="ar-SA" b="1" dirty="0" smtClean="0">
                <a:cs typeface="Simplified Arabic" pitchFamily="2" charset="-78"/>
              </a:rPr>
              <a:t>البنتُ: فاعل مرفوع بالضمة الظاهرة. </a:t>
            </a:r>
          </a:p>
          <a:p>
            <a:endParaRPr lang="ar-SA" dirty="0"/>
          </a:p>
        </p:txBody>
      </p:sp>
      <p:sp>
        <p:nvSpPr>
          <p:cNvPr id="4" name="Slide Number Placeholder 3"/>
          <p:cNvSpPr txBox="1">
            <a:spLocks/>
          </p:cNvSpPr>
          <p:nvPr/>
        </p:nvSpPr>
        <p:spPr bwMode="auto">
          <a:xfrm>
            <a:off x="4876800" y="6356350"/>
            <a:ext cx="4826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1D16D93-8795-4AD6-9A1F-54CC01E741BE}" type="slidenum">
              <a:rPr kumimoji="0" lang="ar-SA" sz="12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itchFamily="34" charset="0"/>
                <a:ea typeface="+mn-ea"/>
                <a:cs typeface="Arial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sz="12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itchFamily="34" charset="0"/>
              <a:ea typeface="+mn-ea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 smtClean="0"/>
              <a:t>تطبيق7</a:t>
            </a:r>
            <a:endParaRPr lang="ar-SA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 rtl="1"/>
            <a:r>
              <a:rPr lang="ar-SA" b="1" dirty="0" smtClean="0">
                <a:cs typeface="Simplified Arabic" pitchFamily="2" charset="-78"/>
              </a:rPr>
              <a:t>هلُّمي للجهاد.</a:t>
            </a:r>
          </a:p>
          <a:p>
            <a:pPr algn="just" rtl="1"/>
            <a:r>
              <a:rPr lang="ar-SA" b="1" dirty="0" smtClean="0">
                <a:cs typeface="Simplified Arabic" pitchFamily="2" charset="-78"/>
              </a:rPr>
              <a:t>هلمي: فعل أمر مبني على حذف النون، وياء المخاطبة ضمير متصل مبني على السكون في محل رفع فاعل.</a:t>
            </a:r>
          </a:p>
          <a:p>
            <a:pPr algn="just" rtl="1"/>
            <a:r>
              <a:rPr lang="ar-SA" b="1" dirty="0" smtClean="0">
                <a:cs typeface="Simplified Arabic" pitchFamily="2" charset="-78"/>
              </a:rPr>
              <a:t>للجهاد:اللام حرف جر.</a:t>
            </a:r>
          </a:p>
          <a:p>
            <a:pPr algn="just" rtl="1"/>
            <a:r>
              <a:rPr lang="ar-SA" b="1" dirty="0" smtClean="0">
                <a:cs typeface="Simplified Arabic" pitchFamily="2" charset="-78"/>
              </a:rPr>
              <a:t>الجهاد: مجرور باللام وعلامة جره الكسرة.</a:t>
            </a:r>
            <a:endParaRPr lang="ar-SA" dirty="0"/>
          </a:p>
        </p:txBody>
      </p:sp>
      <p:sp>
        <p:nvSpPr>
          <p:cNvPr id="4" name="Slide Number Placeholder 3"/>
          <p:cNvSpPr txBox="1">
            <a:spLocks/>
          </p:cNvSpPr>
          <p:nvPr/>
        </p:nvSpPr>
        <p:spPr bwMode="auto">
          <a:xfrm>
            <a:off x="4876800" y="6356350"/>
            <a:ext cx="4826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1D16D93-8795-4AD6-9A1F-54CC01E741BE}" type="slidenum">
              <a:rPr kumimoji="0" lang="ar-SA" sz="12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itchFamily="34" charset="0"/>
                <a:ea typeface="+mn-ea"/>
                <a:cs typeface="Arial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sz="12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itchFamily="34" charset="0"/>
              <a:ea typeface="+mn-ea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 smtClean="0"/>
              <a:t>تطبيق8</a:t>
            </a:r>
            <a:endParaRPr lang="ar-SA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 rtl="1"/>
            <a:r>
              <a:rPr lang="ar-SA" sz="2800" b="1" dirty="0" smtClean="0">
                <a:cs typeface="Simplified Arabic" pitchFamily="2" charset="-78"/>
              </a:rPr>
              <a:t>قال تعالى:“هَلْ يُذْهِبَنَّ كَيْدُهُ مَا يَغِيظُ“:</a:t>
            </a:r>
          </a:p>
          <a:p>
            <a:pPr algn="just" rtl="1"/>
            <a:r>
              <a:rPr lang="ar-SA" sz="2800" b="1" dirty="0" smtClean="0">
                <a:cs typeface="Simplified Arabic" pitchFamily="2" charset="-78"/>
              </a:rPr>
              <a:t>هَلْ:حرف استفهام لا محل له من الإعراب.</a:t>
            </a:r>
          </a:p>
          <a:p>
            <a:pPr algn="just" rtl="1"/>
            <a:r>
              <a:rPr lang="ar-SA" sz="2800" b="1" dirty="0" smtClean="0">
                <a:cs typeface="Simplified Arabic" pitchFamily="2" charset="-78"/>
              </a:rPr>
              <a:t>يُذْهِبَنَّ: فعل مضارع، مبني على الفتح، والنون المشددة هي نون التوكيد حرف لا محل له من الإعراب.</a:t>
            </a:r>
          </a:p>
          <a:p>
            <a:pPr algn="just" rtl="1"/>
            <a:r>
              <a:rPr lang="ar-SA" sz="2800" b="1" dirty="0" smtClean="0">
                <a:cs typeface="Simplified Arabic" pitchFamily="2" charset="-78"/>
              </a:rPr>
              <a:t>كَيْدُهُ: كيد:فاعل مرفوع وعلامة رفعه الضمة الظاهرة وهومضاف.والهاء ضمير متصل مبني على الضم في محل جر مضاف إليه.</a:t>
            </a:r>
          </a:p>
          <a:p>
            <a:pPr algn="just" rtl="1"/>
            <a:r>
              <a:rPr lang="ar-SA" sz="2800" b="1" dirty="0" smtClean="0">
                <a:cs typeface="Simplified Arabic" pitchFamily="2" charset="-78"/>
              </a:rPr>
              <a:t>مَا يَغِيظُ: ما:اسم موصول بمعنى الذي، مبني على السكون في محل نصب مفعول به.</a:t>
            </a:r>
          </a:p>
          <a:p>
            <a:pPr algn="just" rtl="1"/>
            <a:r>
              <a:rPr lang="ar-SA" sz="2800" b="1" dirty="0" smtClean="0">
                <a:cs typeface="Simplified Arabic" pitchFamily="2" charset="-78"/>
              </a:rPr>
              <a:t>يغيظ: فعل مضارع مرفوع وعلامة رفعه الضمة الظاهرة.</a:t>
            </a:r>
            <a:endParaRPr lang="ar-SA" sz="2800" b="1" dirty="0">
              <a:cs typeface="Simplified Arabic" pitchFamily="2" charset="-78"/>
            </a:endParaRPr>
          </a:p>
        </p:txBody>
      </p:sp>
      <p:sp>
        <p:nvSpPr>
          <p:cNvPr id="4" name="Slide Number Placeholder 3"/>
          <p:cNvSpPr txBox="1">
            <a:spLocks/>
          </p:cNvSpPr>
          <p:nvPr/>
        </p:nvSpPr>
        <p:spPr bwMode="auto">
          <a:xfrm>
            <a:off x="4876800" y="6356350"/>
            <a:ext cx="4826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1D16D93-8795-4AD6-9A1F-54CC01E741BE}" type="slidenum">
              <a:rPr kumimoji="0" lang="ar-SA" sz="12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itchFamily="34" charset="0"/>
                <a:ea typeface="+mn-ea"/>
                <a:cs typeface="Arial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sz="12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itchFamily="34" charset="0"/>
              <a:ea typeface="+mn-ea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 smtClean="0"/>
              <a:t>استنتاج:</a:t>
            </a:r>
            <a:endParaRPr lang="ar-SA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 rtl="1"/>
            <a:r>
              <a:rPr lang="ar-SA" b="1" dirty="0" smtClean="0">
                <a:cs typeface="Simplified Arabic" pitchFamily="2" charset="-78"/>
              </a:rPr>
              <a:t>علامات الفعل:</a:t>
            </a:r>
            <a:endParaRPr lang="ar-SA" sz="3600" b="1" dirty="0" smtClean="0">
              <a:cs typeface="Simplified Arabic" pitchFamily="2" charset="-78"/>
            </a:endParaRPr>
          </a:p>
          <a:p>
            <a:pPr algn="just" rtl="1"/>
            <a:r>
              <a:rPr lang="ar-SA" sz="3600" b="1" dirty="0" smtClean="0">
                <a:cs typeface="Simplified Arabic" pitchFamily="2" charset="-78"/>
              </a:rPr>
              <a:t>اتصاله بتاء الفاعل أو تاء التأنيث الساكنة.</a:t>
            </a:r>
          </a:p>
          <a:p>
            <a:pPr algn="just" rtl="1"/>
            <a:r>
              <a:rPr lang="ar-SA" sz="3600" b="1" dirty="0" smtClean="0">
                <a:cs typeface="Simplified Arabic" pitchFamily="2" charset="-78"/>
              </a:rPr>
              <a:t>2- اتصاله بياء المخاطبة.</a:t>
            </a:r>
          </a:p>
          <a:p>
            <a:pPr algn="just" rtl="1"/>
            <a:r>
              <a:rPr lang="ar-SA" sz="3600" b="1" dirty="0" smtClean="0">
                <a:cs typeface="Simplified Arabic" pitchFamily="2" charset="-78"/>
              </a:rPr>
              <a:t>3- قبوله دخول“قد“أو“السين“أو“سوف</a:t>
            </a:r>
            <a:r>
              <a:rPr lang="ar-SA" sz="3600" b="1" dirty="0" smtClean="0">
                <a:cs typeface="Simplified Arabic" pitchFamily="2" charset="-78"/>
              </a:rPr>
              <a:t>“.كما في قوله </a:t>
            </a:r>
            <a:r>
              <a:rPr lang="ar-SA" sz="3600" b="1" dirty="0" smtClean="0">
                <a:cs typeface="Simplified Arabic" pitchFamily="2" charset="-78"/>
              </a:rPr>
              <a:t>تعالى:“قَدْ </a:t>
            </a:r>
            <a:r>
              <a:rPr lang="ar-SA" sz="3600" b="1" u="sng" dirty="0" smtClean="0">
                <a:cs typeface="Simplified Arabic" pitchFamily="2" charset="-78"/>
              </a:rPr>
              <a:t>يَعْلَمُ</a:t>
            </a:r>
            <a:r>
              <a:rPr lang="ar-SA" sz="3600" b="1" dirty="0" smtClean="0">
                <a:cs typeface="Simplified Arabic" pitchFamily="2" charset="-78"/>
              </a:rPr>
              <a:t> اللَّهُ الْمُعَوِّقِينَ </a:t>
            </a:r>
            <a:r>
              <a:rPr lang="ar-SA" sz="3600" b="1" dirty="0" smtClean="0">
                <a:cs typeface="Simplified Arabic" pitchFamily="2" charset="-78"/>
              </a:rPr>
              <a:t>مِنكُمْ“. </a:t>
            </a:r>
            <a:endParaRPr lang="ar-SA" sz="3600" b="1" dirty="0" smtClean="0">
              <a:cs typeface="Simplified Arabic" pitchFamily="2" charset="-78"/>
            </a:endParaRPr>
          </a:p>
          <a:p>
            <a:pPr algn="just" rtl="1"/>
            <a:r>
              <a:rPr lang="ar-SA" sz="3600" b="1" dirty="0" smtClean="0">
                <a:cs typeface="Simplified Arabic" pitchFamily="2" charset="-78"/>
              </a:rPr>
              <a:t>4- اتصاله بنون التوكيد خفيفة أو ثقيلة.</a:t>
            </a:r>
            <a:endParaRPr lang="ar-SA" dirty="0"/>
          </a:p>
        </p:txBody>
      </p:sp>
      <p:sp>
        <p:nvSpPr>
          <p:cNvPr id="4" name="Slide Number Placeholder 3"/>
          <p:cNvSpPr txBox="1">
            <a:spLocks/>
          </p:cNvSpPr>
          <p:nvPr/>
        </p:nvSpPr>
        <p:spPr bwMode="auto">
          <a:xfrm>
            <a:off x="4876800" y="6356350"/>
            <a:ext cx="4826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1D16D93-8795-4AD6-9A1F-54CC01E741BE}" type="slidenum">
              <a:rPr kumimoji="0" lang="ar-SA" sz="12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itchFamily="34" charset="0"/>
                <a:ea typeface="+mn-ea"/>
                <a:cs typeface="Arial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sz="12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itchFamily="34" charset="0"/>
              <a:ea typeface="+mn-ea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467475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0" y="2133600"/>
            <a:ext cx="2109419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1657</TotalTime>
  <Words>613</Words>
  <Application>Microsoft Office PowerPoint</Application>
  <PresentationFormat>A4 Paper (210x297 mm)</PresentationFormat>
  <Paragraphs>96</Paragraphs>
  <Slides>15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Office Theme</vt:lpstr>
      <vt:lpstr>Slide 1</vt:lpstr>
      <vt:lpstr>  المحاضرة الثانية تطبيقات على علامات الاسم وعلامات الفعل  </vt:lpstr>
      <vt:lpstr>مقدمة:</vt:lpstr>
      <vt:lpstr>تطبيق1</vt:lpstr>
      <vt:lpstr>تطبيق2</vt:lpstr>
      <vt:lpstr>تطبيق3</vt:lpstr>
      <vt:lpstr>تابع:</vt:lpstr>
      <vt:lpstr>تطبيق4</vt:lpstr>
      <vt:lpstr>استنتاج:</vt:lpstr>
      <vt:lpstr>تطبيق5</vt:lpstr>
      <vt:lpstr>تطبيق6</vt:lpstr>
      <vt:lpstr>تطبيق7</vt:lpstr>
      <vt:lpstr>تطبيق8</vt:lpstr>
      <vt:lpstr>استنتاج:</vt:lpstr>
      <vt:lpstr>Slide 15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user</cp:lastModifiedBy>
  <cp:revision>127</cp:revision>
  <dcterms:created xsi:type="dcterms:W3CDTF">2009-10-14T19:14:34Z</dcterms:created>
  <dcterms:modified xsi:type="dcterms:W3CDTF">2012-01-15T21:36:33Z</dcterms:modified>
</cp:coreProperties>
</file>