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94" r:id="rId4"/>
    <p:sldId id="259" r:id="rId5"/>
    <p:sldId id="288" r:id="rId6"/>
    <p:sldId id="287" r:id="rId7"/>
    <p:sldId id="290" r:id="rId8"/>
    <p:sldId id="291" r:id="rId9"/>
    <p:sldId id="292" r:id="rId10"/>
    <p:sldId id="293" r:id="rId11"/>
    <p:sldId id="289" r:id="rId12"/>
    <p:sldId id="295" r:id="rId13"/>
    <p:sldId id="296" r:id="rId14"/>
    <p:sldId id="297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-3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24705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لك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التطبيقات النحوية والصرفية2</a:t>
            </a:r>
            <a:endParaRPr lang="en-US" sz="4000" b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ctr"/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د</a:t>
            </a:r>
            <a:r>
              <a:rPr lang="ar-SA" sz="40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.عمر شحاته محمد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</a:br>
            <a:r>
              <a:rPr lang="ar-SA" sz="3600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المحاضرة الثالثة تطبيقات على:</a:t>
            </a:r>
            <a:r>
              <a:rPr lang="ar-SA" sz="2800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sz="2800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</a:br>
            <a:r>
              <a:rPr lang="ar-SA" sz="3200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 أنواع الإعراب وعلاماته </a:t>
            </a:r>
            <a:br>
              <a:rPr lang="ar-SA" sz="3200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</a:br>
            <a:r>
              <a:rPr lang="ar-SA" sz="3200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الإعراب الظاهر والإعراب المقدر</a:t>
            </a:r>
            <a: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</a:br>
            <a:endParaRPr lang="en-US" b="1" spc="-150" dirty="0" smtClean="0">
              <a:solidFill>
                <a:srgbClr val="37609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مقدمة: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تحاول هذه المحاضرة أن تناقش عدة تطبيقات نحوية، ثم تقدم استنتاجاً لهذه التطبيقات.</a:t>
            </a:r>
            <a:endParaRPr lang="ar-SA" dirty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cs typeface="Arial" pitchFamily="34" charset="0"/>
              </a:rPr>
              <a:t>تطبيق1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sz="2800" b="1" dirty="0" smtClean="0">
                <a:cs typeface="Simplified Arabic" pitchFamily="2" charset="-78"/>
              </a:rPr>
              <a:t>قال تعالى:“وَجَاءُواْ أَبَاهُمْ عِشَاء يَبْكُونَ“:</a:t>
            </a:r>
          </a:p>
          <a:p>
            <a:pPr algn="just" rtl="1" eaLnBrk="1" hangingPunct="1"/>
            <a:r>
              <a:rPr lang="ar-SA" sz="2800" b="1" dirty="0" smtClean="0">
                <a:cs typeface="Simplified Arabic" pitchFamily="2" charset="-78"/>
              </a:rPr>
              <a:t>وَجَاءُواْ: فعل ماضٍ مبني على الضم لاتصاله بواو الجماعة، وواو الجماعة ضمير متصل مبني على السكون في محل رفع فاعل.</a:t>
            </a:r>
          </a:p>
          <a:p>
            <a:pPr algn="just" rtl="1" eaLnBrk="1" hangingPunct="1"/>
            <a:r>
              <a:rPr lang="ar-SA" sz="2800" b="1" dirty="0" smtClean="0">
                <a:cs typeface="Simplified Arabic" pitchFamily="2" charset="-78"/>
              </a:rPr>
              <a:t>أَبَاهُمْ: أبا: مفعول به، منصوب، وعلامة نصبه الألف نيابة عن </a:t>
            </a:r>
            <a:r>
              <a:rPr lang="ar-SA" sz="2800" b="1" dirty="0" smtClean="0">
                <a:cs typeface="Simplified Arabic" pitchFamily="2" charset="-78"/>
              </a:rPr>
              <a:t>الفتحة، </a:t>
            </a:r>
            <a:r>
              <a:rPr lang="ar-SA" sz="2800" b="1" dirty="0" smtClean="0">
                <a:cs typeface="Simplified Arabic" pitchFamily="2" charset="-78"/>
              </a:rPr>
              <a:t>وهو مضاف.هم: مضاف إليه، ضمير متصل مبني في محل جر.</a:t>
            </a:r>
          </a:p>
          <a:p>
            <a:pPr algn="just" rtl="1" eaLnBrk="1" hangingPunct="1"/>
            <a:r>
              <a:rPr lang="ar-SA" sz="2800" b="1" dirty="0" smtClean="0">
                <a:cs typeface="Simplified Arabic" pitchFamily="2" charset="-78"/>
              </a:rPr>
              <a:t>عِشَاء: ظرف زمان منصوب.</a:t>
            </a:r>
          </a:p>
          <a:p>
            <a:pPr algn="just" rtl="1" eaLnBrk="1" hangingPunct="1"/>
            <a:r>
              <a:rPr lang="ar-SA" sz="2800" b="1" dirty="0" smtClean="0">
                <a:cs typeface="Simplified Arabic" pitchFamily="2" charset="-78"/>
              </a:rPr>
              <a:t>يَبْكُونَ: فعل مضارع مرفوع، وعلامة رفعه ثبوت النون، وواو الجماعة ضمير متصل مبني في محل رفع فاعل.والجملة من الفعل والفاعل في محل نصب حال.</a:t>
            </a:r>
          </a:p>
          <a:p>
            <a:pPr algn="just" rtl="1" eaLnBrk="1" hangingPunct="1"/>
            <a:endParaRPr lang="ar-SA" sz="2800" b="1" dirty="0" smtClean="0">
              <a:cs typeface="Simplified Arabic" pitchFamily="2" charset="-78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تطبيق2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قال تعالى:“قَدْ يَعْلَمُ اللَّهُ الْمُعَوِّقِينَ مِنكُمْ“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قَدْ: حرف تحقيق، مبني على السكون لا محل له من الإعراب.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يَعْلَمُ: فعل مضارع مرفوع، وعلامة رفعه الضمة الظاهرة.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اللَّهُ: فاعل مرفوع وعلامة رفعه الضمة الظاهرة.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الْمُعَوِّقِينَ: مفعول به منصوب وعلامة نصبه الياء نيابة عن الفتحة لأنه جمع مذكر سالم.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مِنكُمْ: جار ومجرور.</a:t>
            </a:r>
            <a:endParaRPr lang="ar-SA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تطبيق3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أَحترمُ المهذباتِ:</a:t>
            </a:r>
          </a:p>
          <a:p>
            <a:pPr algn="just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أحترمُ: فعل مضارع مرفوع وعلامة رفعه الضمة الظاهرة والفاعل ضمير مستتر وجوباً تقديره“أنا“.</a:t>
            </a:r>
          </a:p>
          <a:p>
            <a:pPr algn="just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المهذباتِ: مفعول به منصوب وعلامة نصبه الكسرة نيابة عن الفتحة لأنه جمع مؤنث سالم.</a:t>
            </a:r>
          </a:p>
          <a:p>
            <a:pPr algn="just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قال تعلى:“إِنَّ الْمُسْلِمِينَ وَالْمُسْلِمَاتِ“:</a:t>
            </a:r>
          </a:p>
          <a:p>
            <a:pPr algn="just" rtl="1" eaLnBrk="1" hangingPunct="1">
              <a:buNone/>
            </a:pPr>
            <a:r>
              <a:rPr lang="ar-SA" sz="2800" b="1" dirty="0" smtClean="0">
                <a:cs typeface="Simplified Arabic" pitchFamily="2" charset="-78"/>
              </a:rPr>
              <a:t>الْمُسْلِمِينَ: اسم إن منصوب وعلامة نصبه الياء نيابة عن الفتحة</a:t>
            </a:r>
            <a:r>
              <a:rPr lang="ar-SA" b="1" dirty="0" smtClean="0">
                <a:cs typeface="Simplified Arabic" pitchFamily="2" charset="-78"/>
              </a:rPr>
              <a:t>.</a:t>
            </a:r>
          </a:p>
          <a:p>
            <a:pPr algn="just" rtl="1" eaLnBrk="1" hangingPunct="1">
              <a:buNone/>
            </a:pPr>
            <a:r>
              <a:rPr lang="ar-SA" sz="2800" b="1" dirty="0" smtClean="0">
                <a:cs typeface="Simplified Arabic" pitchFamily="2" charset="-78"/>
              </a:rPr>
              <a:t>وَالْمُسْلِمَاتِ: معطوف على“المسلمين“منصوب وعلامة نصبه الكسرة نيابة عن الفتحة لأنه جمع مؤنث سالم.</a:t>
            </a:r>
          </a:p>
          <a:p>
            <a:pPr algn="just" rtl="1" eaLnBrk="1" hangingPunct="1">
              <a:buNone/>
            </a:pPr>
            <a:endParaRPr lang="ar-SA" b="1" dirty="0" smtClean="0">
              <a:cs typeface="Simplified Arabic" pitchFamily="2" charset="-78"/>
            </a:endParaRPr>
          </a:p>
          <a:p>
            <a:pPr algn="just" rtl="1" eaLnBrk="1" hangingPunct="1">
              <a:buNone/>
            </a:pPr>
            <a:endParaRPr lang="en-US" b="1" dirty="0" smtClean="0">
              <a:cs typeface="Simplified Arabic" pitchFamily="2" charset="-78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تطبيق4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أحسن إلى أبيك: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أحسن: فعل أمر مبني على السكون، والفاعل ضمير مستتر وجوباً تقديره“أنت“. 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إلى: حرف جر.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أبيك: أبي: مجرورة وعلامة جره الياء نيابة عن الكسرة لأنه اسم من الأسماء الخمسة، وهو مضاف. والكاف ضمير متصل مبني على الفتح في محل جر مضاف إليه.</a:t>
            </a:r>
          </a:p>
          <a:p>
            <a:pPr algn="just" rtl="1"/>
            <a:endParaRPr lang="ar-SA" b="1" dirty="0" smtClean="0">
              <a:cs typeface="Simplified Arabic" pitchFamily="2" charset="-78"/>
            </a:endParaRPr>
          </a:p>
          <a:p>
            <a:pPr algn="just" rtl="1"/>
            <a:endParaRPr lang="ar-SA" b="1" dirty="0" smtClean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تطبيق5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قال تعالى على لسان سحرة فرعون:“قَالُوا لَن نُّؤْثِرَكَ عَلَى مَا جَاءنَا مِنَ الْبَيِّنَاتِ وَالَّذِي فَطَرَنَا فَاقْضِ مَا أَنتَ قَاضٍ....“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قَالُوا: قال: فعل ماض مبني على الضم لاتصاله بواو الجماعة.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      واو الجماعة ضمير متصل مبني على السكون في محل رفع فاعل.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لَن: حرف نصب لا محل له من الإعراب.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نُّؤْثِرَ:فعل مضارع منصوب وعلامة نصبه الفتحة الظاهرة على آخره، والفاعل ضمير مستتر وجوباً تقديره ”نحن“.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 كَ: ضمير متصل مبني على الفتح في محل نصب مفعول به.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عَلَى: حرف جر، لا محل من الإعراب.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مَا : اسم موصول بمعنى“الذي“ مبني على السكون في محل جر.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جَاء: فعل ماض مبني على الفتح، والفاعل ضمير مستتر يعود على ”ما“، تقديره“هو“.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نَا: ضمير متصل مبني على السكون في محل نصب مفعول به.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   والجملة لا محل لها من الإعراب صلة الموصول“ما“. </a:t>
            </a:r>
          </a:p>
          <a:p>
            <a:pPr algn="just" rtl="1"/>
            <a:endParaRPr lang="ar-SA" b="1" dirty="0" smtClean="0">
              <a:cs typeface="Simplified Arabic" pitchFamily="2" charset="-78"/>
            </a:endParaRP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</a:t>
            </a:r>
            <a:endParaRPr lang="ar-SA" b="1" dirty="0">
              <a:cs typeface="Simplified Arabic" pitchFamily="2" charset="-78"/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dirty="0" smtClean="0">
                <a:cs typeface="Simplified Arabic" pitchFamily="2" charset="-78"/>
              </a:rPr>
              <a:t>مِنَ الْبَيِّنَاتِ: جار ومجرور.</a:t>
            </a:r>
          </a:p>
          <a:p>
            <a:pPr algn="just" rtl="1"/>
            <a:r>
              <a:rPr lang="ar-SA" sz="2400" b="1" dirty="0" smtClean="0">
                <a:cs typeface="Simplified Arabic" pitchFamily="2" charset="-78"/>
              </a:rPr>
              <a:t> وَالَّذِي: الواو حرف عطف. الذي: اسم موصول مبني في محل جر</a:t>
            </a:r>
          </a:p>
          <a:p>
            <a:pPr algn="just" rtl="1"/>
            <a:r>
              <a:rPr lang="ar-SA" sz="2400" b="1" dirty="0" smtClean="0">
                <a:cs typeface="Simplified Arabic" pitchFamily="2" charset="-78"/>
              </a:rPr>
              <a:t> فَطَرَنَا: فطر:فعل ماض مبني على الفتح، والفاعل ضمير مستتر.</a:t>
            </a:r>
          </a:p>
          <a:p>
            <a:pPr algn="just" rtl="1"/>
            <a:r>
              <a:rPr lang="ar-SA" sz="2400" b="1" dirty="0" smtClean="0">
                <a:cs typeface="Simplified Arabic" pitchFamily="2" charset="-78"/>
              </a:rPr>
              <a:t> نا: ضمير متصل مبني على السكون في محل نصب مفعول به.</a:t>
            </a:r>
          </a:p>
          <a:p>
            <a:pPr algn="just" rtl="1"/>
            <a:r>
              <a:rPr lang="ar-SA" sz="2400" b="1" dirty="0" smtClean="0">
                <a:cs typeface="Simplified Arabic" pitchFamily="2" charset="-78"/>
              </a:rPr>
              <a:t> فَاقْضِ: الفاء رابطة لجواب الشرط مقدرأي: إن أردت عقابنا فاقضِ</a:t>
            </a:r>
            <a:r>
              <a:rPr lang="ar-SA" sz="2400" b="1" dirty="0" smtClean="0">
                <a:cs typeface="Simplified Arabic" pitchFamily="2" charset="-78"/>
              </a:rPr>
              <a:t>.</a:t>
            </a:r>
          </a:p>
          <a:p>
            <a:pPr algn="just" rtl="1"/>
            <a:r>
              <a:rPr lang="ar-SA" sz="2400" b="1" dirty="0" smtClean="0">
                <a:cs typeface="Simplified Arabic" pitchFamily="2" charset="-78"/>
              </a:rPr>
              <a:t>اقض:فعل أمر مبني على حذف حرف العلة. والفاعل ضمير مستتر تقديره“أنت“</a:t>
            </a:r>
            <a:endParaRPr lang="ar-SA" sz="2400" b="1" dirty="0" smtClean="0">
              <a:cs typeface="Simplified Arabic" pitchFamily="2" charset="-78"/>
            </a:endParaRPr>
          </a:p>
          <a:p>
            <a:pPr algn="just" rtl="1"/>
            <a:r>
              <a:rPr lang="ar-SA" sz="2400" b="1" dirty="0" smtClean="0">
                <a:cs typeface="Simplified Arabic" pitchFamily="2" charset="-78"/>
              </a:rPr>
              <a:t> مَا: اسم موصول مبني على السكون في محل نصب مفعول به.</a:t>
            </a:r>
          </a:p>
          <a:p>
            <a:pPr algn="just" rtl="1"/>
            <a:r>
              <a:rPr lang="ar-SA" sz="2400" b="1" dirty="0" smtClean="0">
                <a:cs typeface="Simplified Arabic" pitchFamily="2" charset="-78"/>
              </a:rPr>
              <a:t> أَنتَ: ضمير منفصل مبني على الفتح في محل رفع مبتدأ.</a:t>
            </a:r>
          </a:p>
          <a:p>
            <a:pPr algn="just" rtl="1"/>
            <a:r>
              <a:rPr lang="ar-SA" sz="2400" b="1" dirty="0" smtClean="0">
                <a:cs typeface="Simplified Arabic" pitchFamily="2" charset="-78"/>
              </a:rPr>
              <a:t> قَاضٍ: خبر مرفوع، وعلامة رفعه ضمة مقدرة على الياء المحذوفة للتخلص من التقاء الساكنين“الياء“و“التنوين“.</a:t>
            </a:r>
          </a:p>
          <a:p>
            <a:pPr algn="just" rtl="1"/>
            <a:endParaRPr lang="ar-SA" sz="24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تطبيق6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”مُكرهٌ أخاكَ لا بطل“:</a:t>
            </a: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مُكرهٌ: خبر مقدم، مرفوع وعلامة رفعه الضمة الظاهرة.</a:t>
            </a: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 أخاكَ: ”أخا“: مبتدأ مرفوع وعلامة رفعه ضمة مقدرة على آخره منع من ظهورها التعذر، وهو مضاف، والكاف ضمير متصل مبني في محل جر مضاف إليه.</a:t>
            </a: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 لا بطل: لا: حرف عطف. بطل: معطوف بـ ”لا“ على ”مُكره“.</a:t>
            </a:r>
          </a:p>
          <a:p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تطبيق7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قال تعالى:“كِلْتَا الْجَنَّتَيْنِ آتَتْ أُكُلَهَا وَلَمْ تَظْلِمْ مِنْهُ شَيْئًا”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كِلْتَا: مبتدأ مرفوع وعلامة رفعه ضمة مقدرة على الألف منع ظهورها التعذر، وهو مضاف.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الْجَنَّتَيْنِ: مضاف إليه مجرور وعلامة جره الياء نيابة عن الكسرة لأنه مثنى.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آتَتْ: آتى: فعل ماض مبني على الفتح .والتاء: تاء التأنيث الساكنة حرف لا محل له من الإعراب.والفاعل ضمير مستتر تقديره“هي“.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 </a:t>
            </a:r>
            <a:endParaRPr lang="ar-SA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>
                <a:cs typeface="Simplified Arabic" pitchFamily="2" charset="-78"/>
              </a:rPr>
              <a:t>أُكُلَ: مفعول به منصوب وعلامة نصبه الفتحة وهو مضاف. 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هَا: ضمير متصل مبني على السكون في محل جر مضاف إليه.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    وجملة“آتت أكلها“ في محل رفع خبر“كلتا“.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 وَ: حرف عطف.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لَمْ: حرف جزم.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 تَظْلِمْ: مضارع مجزوم وعلامة جزمه السكون والفاعل ضمير مستتر تقديره“هي“.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 مِنْهُ: من حرف جر. والهاء: ضمير متصل مبني على الضم في محل جر.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 شَيْئًا: مفعول به منصوب، وعلامة نصبه الفتحة الظاهرة على آخره.</a:t>
            </a:r>
          </a:p>
          <a:p>
            <a:pPr algn="just" rtl="1"/>
            <a:endParaRPr lang="ar-SA" sz="2800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استنتاج: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- الإعراب هو</a:t>
            </a:r>
            <a:r>
              <a:rPr lang="ar-SA" b="1" smtClean="0">
                <a:cs typeface="Simplified Arabic" pitchFamily="2" charset="-78"/>
              </a:rPr>
              <a:t>: تغيير </a:t>
            </a:r>
            <a:r>
              <a:rPr lang="ar-SA" b="1" dirty="0" smtClean="0">
                <a:cs typeface="Simplified Arabic" pitchFamily="2" charset="-78"/>
              </a:rPr>
              <a:t>يلحق أواخر الكلمات.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- أنواع الإعراب: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1- الرفع: وعلامته الأصلية:الضمة.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2- النصب: وعلامته الأصلية: الفتحة.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3- الجر: وعلامته الأصلية: الكسرة.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4- الجزم: وعلامته الأصلية السكون.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- يكون الإعراب ظاهراً ويكون مقدراً.</a:t>
            </a:r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1871</TotalTime>
  <Words>905</Words>
  <Application>Microsoft Office PowerPoint</Application>
  <PresentationFormat>A4 Paper (210x297 mm)</PresentationFormat>
  <Paragraphs>103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  المحاضرة الثالثة تطبيقات على:  أنواع الإعراب وعلاماته  الإعراب الظاهر والإعراب المقدر  </vt:lpstr>
      <vt:lpstr>مقدمة:</vt:lpstr>
      <vt:lpstr>تطبيق1</vt:lpstr>
      <vt:lpstr>تطبيق2</vt:lpstr>
      <vt:lpstr>تطبيق3</vt:lpstr>
      <vt:lpstr>تطبيق4</vt:lpstr>
      <vt:lpstr>تطبيق5</vt:lpstr>
      <vt:lpstr>تابع:</vt:lpstr>
      <vt:lpstr>تابع:</vt:lpstr>
      <vt:lpstr>تطبيق6</vt:lpstr>
      <vt:lpstr>تطبيق7</vt:lpstr>
      <vt:lpstr>تابع:</vt:lpstr>
      <vt:lpstr>استنتاج: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146</cp:revision>
  <dcterms:created xsi:type="dcterms:W3CDTF">2009-10-14T19:14:34Z</dcterms:created>
  <dcterms:modified xsi:type="dcterms:W3CDTF">2012-01-15T21:23:30Z</dcterms:modified>
</cp:coreProperties>
</file>