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94" r:id="rId4"/>
    <p:sldId id="259" r:id="rId5"/>
    <p:sldId id="288" r:id="rId6"/>
    <p:sldId id="287" r:id="rId7"/>
    <p:sldId id="290" r:id="rId8"/>
    <p:sldId id="291" r:id="rId9"/>
    <p:sldId id="292" r:id="rId10"/>
    <p:sldId id="293" r:id="rId11"/>
    <p:sldId id="289" r:id="rId12"/>
    <p:sldId id="295" r:id="rId13"/>
    <p:sldId id="296" r:id="rId14"/>
    <p:sldId id="297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009900"/>
    <a:srgbClr val="709256"/>
    <a:srgbClr val="AD9968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1020" y="10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24705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لك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0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التطبيقات النحوية والصرفية2</a:t>
            </a:r>
            <a:endParaRPr lang="en-US" sz="4000" b="1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algn="ctr"/>
            <a:r>
              <a:rPr lang="ar-SA" sz="40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د</a:t>
            </a:r>
            <a:r>
              <a:rPr lang="ar-SA" sz="40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.عمر شحاته محمد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z="4000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>المحاضرة الخامسة</a:t>
            </a:r>
            <a:br>
              <a:rPr lang="ar-SA" sz="4000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</a:br>
            <a:r>
              <a:rPr lang="ar-SA" sz="4000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>تطبيقات على:المبتدأ والخبر</a:t>
            </a:r>
            <a:endParaRPr lang="en-US" sz="4000" b="1" spc="-150" dirty="0" smtClean="0">
              <a:solidFill>
                <a:srgbClr val="37609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تذكرأن: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1- ”المبتدأ“ </a:t>
            </a:r>
            <a:r>
              <a:rPr lang="ar-SA" b="1" dirty="0" err="1" smtClean="0">
                <a:cs typeface="Simplified Arabic" pitchFamily="2" charset="-78"/>
              </a:rPr>
              <a:t>و</a:t>
            </a:r>
            <a:r>
              <a:rPr lang="ar-SA" b="1" dirty="0" smtClean="0">
                <a:cs typeface="Simplified Arabic" pitchFamily="2" charset="-78"/>
              </a:rPr>
              <a:t>“الخبر“: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 يكونان جملة مفيدة يطلق عليها“الجملة الإسمية“.مثل: الله أكبر 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2- تعريف المبتدأ: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هو اسم صريح أو بمنزلته، مجرد عن العوامل اللفظية أو بمنزلته، مُخبر عنه، أو وصفٌ رافعٌ لمكتفٍ </a:t>
            </a:r>
            <a:r>
              <a:rPr lang="ar-SA" b="1" dirty="0" err="1" smtClean="0">
                <a:cs typeface="Simplified Arabic" pitchFamily="2" charset="-78"/>
              </a:rPr>
              <a:t>به</a:t>
            </a:r>
            <a:r>
              <a:rPr lang="ar-SA" b="1" dirty="0" smtClean="0">
                <a:cs typeface="Simplified Arabic" pitchFamily="2" charset="-78"/>
              </a:rPr>
              <a:t>.مثل: </a:t>
            </a:r>
            <a:r>
              <a:rPr lang="ar-SA" b="1" dirty="0" smtClean="0">
                <a:solidFill>
                  <a:srgbClr val="FF0000"/>
                </a:solidFill>
                <a:cs typeface="Simplified Arabic" pitchFamily="2" charset="-78"/>
              </a:rPr>
              <a:t>الحرية</a:t>
            </a:r>
            <a:r>
              <a:rPr lang="ar-SA" b="1" dirty="0" smtClean="0">
                <a:cs typeface="Simplified Arabic" pitchFamily="2" charset="-78"/>
              </a:rPr>
              <a:t> ثمنها غالٍ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3- خبر المبتدأ: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هو الجزء الذي تتم </a:t>
            </a:r>
            <a:r>
              <a:rPr lang="ar-SA" b="1" dirty="0" err="1" smtClean="0">
                <a:cs typeface="Simplified Arabic" pitchFamily="2" charset="-78"/>
              </a:rPr>
              <a:t>به</a:t>
            </a:r>
            <a:r>
              <a:rPr lang="ar-SA" b="1" dirty="0" smtClean="0">
                <a:cs typeface="Simplified Arabic" pitchFamily="2" charset="-78"/>
              </a:rPr>
              <a:t> مع المبتدأ عبر الوصف المكتفي </a:t>
            </a:r>
            <a:r>
              <a:rPr lang="ar-SA" b="1" dirty="0" err="1" smtClean="0">
                <a:cs typeface="Simplified Arabic" pitchFamily="2" charset="-78"/>
              </a:rPr>
              <a:t>بمرفوعه</a:t>
            </a:r>
            <a:r>
              <a:rPr lang="ar-SA" b="1" dirty="0" smtClean="0">
                <a:cs typeface="Simplified Arabic" pitchFamily="2" charset="-78"/>
              </a:rPr>
              <a:t> فائدة، مثل: الله </a:t>
            </a:r>
            <a:r>
              <a:rPr lang="ar-SA" b="1" dirty="0" smtClean="0">
                <a:solidFill>
                  <a:srgbClr val="FF0000"/>
                </a:solidFill>
                <a:cs typeface="Simplified Arabic" pitchFamily="2" charset="-78"/>
              </a:rPr>
              <a:t>أكبر</a:t>
            </a:r>
            <a:r>
              <a:rPr lang="ar-SA" b="1" dirty="0" smtClean="0">
                <a:cs typeface="Simplified Arabic" pitchFamily="2" charset="-78"/>
              </a:rPr>
              <a:t>.</a:t>
            </a:r>
          </a:p>
          <a:p>
            <a:pPr algn="just" rtl="1"/>
            <a:endParaRPr lang="ar-SA" b="1" dirty="0">
              <a:cs typeface="Simplified Arabic" pitchFamily="2" charset="-78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dirty="0" smtClean="0">
                <a:cs typeface="Arial" pitchFamily="34" charset="0"/>
              </a:rPr>
              <a:t>تابع: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/>
            <a:r>
              <a:rPr lang="ar-SA" b="1" dirty="0" smtClean="0">
                <a:solidFill>
                  <a:srgbClr val="FF0066"/>
                </a:solidFill>
                <a:cs typeface="Simplified Arabic" pitchFamily="2" charset="-78"/>
              </a:rPr>
              <a:t>أنواع الخبر:</a:t>
            </a:r>
          </a:p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1- الخبر المفرد، مثل: الحربُ </a:t>
            </a:r>
            <a:r>
              <a:rPr lang="ar-SA" b="1" dirty="0" smtClean="0">
                <a:solidFill>
                  <a:srgbClr val="FF0000"/>
                </a:solidFill>
                <a:cs typeface="Simplified Arabic" pitchFamily="2" charset="-78"/>
              </a:rPr>
              <a:t>مستمرةٌ</a:t>
            </a:r>
            <a:r>
              <a:rPr lang="ar-SA" b="1" dirty="0" smtClean="0">
                <a:cs typeface="Simplified Arabic" pitchFamily="2" charset="-78"/>
              </a:rPr>
              <a:t>. المجاهدان </a:t>
            </a:r>
            <a:r>
              <a:rPr lang="ar-SA" b="1" dirty="0" smtClean="0">
                <a:solidFill>
                  <a:srgbClr val="FF0000"/>
                </a:solidFill>
                <a:cs typeface="Simplified Arabic" pitchFamily="2" charset="-78"/>
              </a:rPr>
              <a:t>مخلصان</a:t>
            </a:r>
            <a:r>
              <a:rPr lang="ar-SA" b="1" dirty="0" smtClean="0">
                <a:cs typeface="Simplified Arabic" pitchFamily="2" charset="-78"/>
              </a:rPr>
              <a:t>.طلابنا </a:t>
            </a:r>
            <a:r>
              <a:rPr lang="ar-SA" b="1" dirty="0" smtClean="0">
                <a:solidFill>
                  <a:srgbClr val="FF0000"/>
                </a:solidFill>
                <a:cs typeface="Simplified Arabic" pitchFamily="2" charset="-78"/>
              </a:rPr>
              <a:t>مجتهدون</a:t>
            </a:r>
            <a:r>
              <a:rPr lang="ar-SA" b="1" dirty="0" smtClean="0">
                <a:cs typeface="Simplified Arabic" pitchFamily="2" charset="-78"/>
              </a:rPr>
              <a:t>.</a:t>
            </a:r>
          </a:p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2- الخبر الجملة، مثل قوله تعالى:“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الَّذِينَ يَحْمِلُونَ الْعَرْشَ وَمَنْ حَوْلَهُ </a:t>
            </a:r>
            <a:r>
              <a:rPr lang="ar-SA" b="1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يُسَبِّحُونَ بِحَمْدِ رَبِّهِمْ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“.جملة فعلية.</a:t>
            </a:r>
            <a:r>
              <a:rPr lang="ar-SA" dirty="0" smtClean="0"/>
              <a:t>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”العدو </a:t>
            </a:r>
            <a:r>
              <a:rPr lang="ar-SA" b="1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باطنه فاسدٌ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“.جملة اسمية.</a:t>
            </a:r>
          </a:p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3- الخبر شبه جملة، وهو الظرف والجار والمجرور، مثل: محمد </a:t>
            </a:r>
            <a:r>
              <a:rPr lang="ar-SA" b="1" dirty="0" smtClean="0">
                <a:solidFill>
                  <a:srgbClr val="FF0000"/>
                </a:solidFill>
                <a:cs typeface="Simplified Arabic" pitchFamily="2" charset="-78"/>
              </a:rPr>
              <a:t>في الجامعة</a:t>
            </a:r>
            <a:r>
              <a:rPr lang="ar-SA" b="1" dirty="0" smtClean="0">
                <a:cs typeface="Simplified Arabic" pitchFamily="2" charset="-78"/>
              </a:rPr>
              <a:t>.جار ومجرور.“الجنة </a:t>
            </a:r>
            <a:r>
              <a:rPr lang="ar-SA" b="1" dirty="0" smtClean="0">
                <a:solidFill>
                  <a:srgbClr val="FF0000"/>
                </a:solidFill>
                <a:cs typeface="Simplified Arabic" pitchFamily="2" charset="-78"/>
              </a:rPr>
              <a:t>تحت أقدام </a:t>
            </a:r>
            <a:r>
              <a:rPr lang="ar-SA" b="1" dirty="0" smtClean="0">
                <a:cs typeface="Simplified Arabic" pitchFamily="2" charset="-78"/>
              </a:rPr>
              <a:t>الأمهات“. خبر ظرف.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b="1" dirty="0" smtClean="0">
                <a:cs typeface="Simplified Arabic" pitchFamily="2" charset="-78"/>
              </a:rPr>
              <a:t>4- يجوز تعدد الخبر.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5- الخبر متطابق مع المبتدأ إفراداً وتثنية وجمعاً وتذكيراً وتأنيثاً.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6- يجب تقديم الخبر على المبتدأ فيما يلي:</a:t>
            </a:r>
          </a:p>
          <a:p>
            <a:pPr algn="just" rtl="1">
              <a:buFontTx/>
              <a:buChar char="-"/>
            </a:pPr>
            <a:r>
              <a:rPr lang="ar-SA" sz="2800" b="1" dirty="0" smtClean="0">
                <a:cs typeface="Simplified Arabic" pitchFamily="2" charset="-78"/>
              </a:rPr>
              <a:t>أن يكون المبتدأ نكرة والخبر شبه جملة، مثلاً: </a:t>
            </a:r>
            <a:r>
              <a:rPr lang="ar-SA" sz="2800" b="1" dirty="0" smtClean="0">
                <a:solidFill>
                  <a:srgbClr val="FF0000"/>
                </a:solidFill>
                <a:cs typeface="Simplified Arabic" pitchFamily="2" charset="-78"/>
              </a:rPr>
              <a:t>في المكتب </a:t>
            </a:r>
            <a:r>
              <a:rPr lang="ar-SA" sz="2800" b="1" dirty="0" smtClean="0">
                <a:cs typeface="Simplified Arabic" pitchFamily="2" charset="-78"/>
              </a:rPr>
              <a:t>رجلٌ.</a:t>
            </a:r>
          </a:p>
          <a:p>
            <a:pPr algn="just" rtl="1">
              <a:buFontTx/>
              <a:buChar char="-"/>
            </a:pPr>
            <a:r>
              <a:rPr lang="ar-SA" sz="2800" b="1" dirty="0" smtClean="0">
                <a:cs typeface="Simplified Arabic" pitchFamily="2" charset="-78"/>
              </a:rPr>
              <a:t> أن يتصل بالمبتدأ ضمير يعود على شيء من الخبر، مثل: </a:t>
            </a:r>
            <a:r>
              <a:rPr lang="ar-SA" sz="2800" b="1" dirty="0" smtClean="0">
                <a:solidFill>
                  <a:srgbClr val="FF0000"/>
                </a:solidFill>
                <a:cs typeface="Simplified Arabic" pitchFamily="2" charset="-78"/>
              </a:rPr>
              <a:t>في المكتبة </a:t>
            </a:r>
            <a:r>
              <a:rPr lang="ar-SA" sz="2800" b="1" dirty="0" smtClean="0">
                <a:cs typeface="Simplified Arabic" pitchFamily="2" charset="-78"/>
              </a:rPr>
              <a:t>أمينها.</a:t>
            </a:r>
          </a:p>
          <a:p>
            <a:pPr algn="just" rtl="1">
              <a:buFontTx/>
              <a:buChar char="-"/>
            </a:pPr>
            <a:r>
              <a:rPr lang="ar-SA" sz="2800" b="1" dirty="0" smtClean="0">
                <a:cs typeface="Simplified Arabic" pitchFamily="2" charset="-78"/>
              </a:rPr>
              <a:t>أن يكون الخبر له صدر الكلام، مثلاً:</a:t>
            </a:r>
            <a:r>
              <a:rPr lang="ar-SA" sz="2800" b="1" dirty="0" smtClean="0">
                <a:solidFill>
                  <a:srgbClr val="FF0000"/>
                </a:solidFill>
                <a:cs typeface="Simplified Arabic" pitchFamily="2" charset="-78"/>
              </a:rPr>
              <a:t>كيف</a:t>
            </a:r>
            <a:r>
              <a:rPr lang="ar-SA" sz="2800" b="1" dirty="0" smtClean="0">
                <a:cs typeface="Simplified Arabic" pitchFamily="2" charset="-78"/>
              </a:rPr>
              <a:t> حالك؟</a:t>
            </a:r>
          </a:p>
          <a:p>
            <a:pPr algn="just" rtl="1">
              <a:buFontTx/>
              <a:buChar char="-"/>
            </a:pPr>
            <a:r>
              <a:rPr lang="ar-SA" sz="2800" b="1" dirty="0" smtClean="0">
                <a:cs typeface="Simplified Arabic" pitchFamily="2" charset="-78"/>
              </a:rPr>
              <a:t>أن يكون المبتدأ محصوراً أي مقصوراً، مثلاً:ما </a:t>
            </a:r>
            <a:r>
              <a:rPr lang="ar-SA" sz="2800" b="1" dirty="0" smtClean="0">
                <a:solidFill>
                  <a:srgbClr val="FF0000"/>
                </a:solidFill>
                <a:cs typeface="Simplified Arabic" pitchFamily="2" charset="-78"/>
              </a:rPr>
              <a:t>خالقٌ</a:t>
            </a:r>
            <a:r>
              <a:rPr lang="ar-SA" sz="2800" b="1" dirty="0" smtClean="0">
                <a:cs typeface="Simplified Arabic" pitchFamily="2" charset="-78"/>
              </a:rPr>
              <a:t> إلا الله.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7- يجب ويجوز حذف المبتدأ والخبر في بعض المواضع.</a:t>
            </a:r>
          </a:p>
          <a:p>
            <a:pPr algn="just" rtl="1">
              <a:buFontTx/>
              <a:buChar char="-"/>
            </a:pPr>
            <a:r>
              <a:rPr lang="ar-SA" sz="2800" b="1" dirty="0" smtClean="0">
                <a:cs typeface="Simplified Arabic" pitchFamily="2" charset="-78"/>
              </a:rPr>
              <a:t> </a:t>
            </a:r>
            <a:endParaRPr lang="ar-SA" sz="2800" b="1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تطبيق1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قال تعالى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:“أَن تَصُومُواْ خَيْرٌ لَّكُمْ“:</a:t>
            </a:r>
          </a:p>
          <a:p>
            <a:pPr algn="just" rtl="1" eaLnBrk="1" hangingPunct="1">
              <a:buNone/>
            </a:pP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أَن: حرف مصدري ونصب واستقبال.</a:t>
            </a:r>
          </a:p>
          <a:p>
            <a:pPr algn="just" rtl="1" eaLnBrk="1" hangingPunct="1">
              <a:buNone/>
            </a:pP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تَصُومُواْ: مضارع منصوب، وعلامة نصبه حذف النون، وواو الجماعة فاعل، </a:t>
            </a:r>
            <a:r>
              <a:rPr lang="ar-SA" b="1" dirty="0" err="1" smtClean="0">
                <a:latin typeface="Simplified Arabic" pitchFamily="18" charset="-78"/>
                <a:cs typeface="Simplified Arabic" pitchFamily="18" charset="-78"/>
              </a:rPr>
              <a:t>و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“أن“ وما دخلت عليه في تأويل مصدر“مبتدأ“.</a:t>
            </a:r>
          </a:p>
          <a:p>
            <a:pPr algn="just" rtl="1" eaLnBrk="1" hangingPunct="1">
              <a:buNone/>
            </a:pP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خَيْرٌ:خبر، مرفوع، وعلامة رفعه الضمة الظاهرة.</a:t>
            </a:r>
          </a:p>
          <a:p>
            <a:pPr algn="just" rtl="1" eaLnBrk="1" hangingPunct="1">
              <a:buNone/>
            </a:pP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لَّكُمْ: جار ومجرور.</a:t>
            </a:r>
            <a:endParaRPr lang="ar-SA" b="1" dirty="0" smtClean="0">
              <a:cs typeface="Simplified Arabic" pitchFamily="2" charset="-78"/>
            </a:endParaRPr>
          </a:p>
          <a:p>
            <a:pPr algn="just" rtl="1" eaLnBrk="1" hangingPunct="1">
              <a:buNone/>
            </a:pPr>
            <a:endParaRPr lang="ar-SA" b="1" dirty="0" smtClean="0">
              <a:cs typeface="Simplified Arabic" pitchFamily="2" charset="-78"/>
            </a:endParaRPr>
          </a:p>
          <a:p>
            <a:pPr algn="just" rtl="1" eaLnBrk="1" hangingPunct="1">
              <a:buNone/>
            </a:pPr>
            <a:endParaRPr lang="en-US" b="1" dirty="0" smtClean="0">
              <a:cs typeface="Simplified Arabic" pitchFamily="2" charset="-78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تطبيق2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اتحاد العرب يحقق الخير الكثير.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اتحاد: مبتدأ مرفوع وهو مضاف.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 العرب: مضاف إليه مجرور وعلامة جره الكسرة الظاهرة. 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 يحقق: فعل مضارع مرفوع ، وعلامة رفعه الضمة الظاهرة، وفاعله ضمير مستتر تقديره“هو“.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 الخير: مفعول </a:t>
            </a:r>
            <a:r>
              <a:rPr lang="ar-SA" b="1" dirty="0" err="1" smtClean="0">
                <a:cs typeface="Simplified Arabic" pitchFamily="2" charset="-78"/>
              </a:rPr>
              <a:t>به</a:t>
            </a:r>
            <a:r>
              <a:rPr lang="ar-SA" b="1" dirty="0" smtClean="0">
                <a:cs typeface="Simplified Arabic" pitchFamily="2" charset="-78"/>
              </a:rPr>
              <a:t> منصوب وعلامة نصبه الفتحة الظاهرة.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 الكثير: نعت منصوب.وجملة“يحقق الخير الكثير“في محل رفع </a:t>
            </a:r>
            <a:r>
              <a:rPr lang="ar-SA" b="1" dirty="0" smtClean="0">
                <a:cs typeface="Simplified Arabic" pitchFamily="2" charset="-78"/>
              </a:rPr>
              <a:t>خبر </a:t>
            </a:r>
            <a:r>
              <a:rPr lang="ar-SA" b="1" smtClean="0">
                <a:cs typeface="Simplified Arabic" pitchFamily="2" charset="-78"/>
              </a:rPr>
              <a:t>رفع خبر المبتدأ</a:t>
            </a:r>
            <a:r>
              <a:rPr lang="ar-SA" b="1" dirty="0" smtClean="0">
                <a:cs typeface="Simplified Arabic" pitchFamily="2" charset="-78"/>
              </a:rPr>
              <a:t>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 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تطبيق3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قال تعالى:“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وَلَعَبْدٌ مُّؤْمِنٌ خَيْرٌ مِّن مُّشْرِكٍ ”:</a:t>
            </a:r>
          </a:p>
          <a:p>
            <a:pPr algn="just" rtl="1"/>
            <a:r>
              <a:rPr lang="ar-SA" b="1" dirty="0" err="1" smtClean="0">
                <a:latin typeface="Simplified Arabic" pitchFamily="18" charset="-78"/>
                <a:cs typeface="Simplified Arabic" pitchFamily="18" charset="-78"/>
              </a:rPr>
              <a:t>وَ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: الواو حرف عطف.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لَ: اللام لام الابتداء.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عَبْدٌ: مبتدأ مرفوع وعلامة رفعه الضمة الظاهرة.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مُّؤْمِنٌ: نعت لـ“عبد“ مرفوع.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خَيْر: خبر مرفوع.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مِّن مُّشْرِكٍ: جار ومجرور.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تطبيق4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من يذاكر ينجح: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مَنْ: اسم شرط مبني على السكون في محل رفع مبتدأ.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يذاكر: فعل الشرط مجزوم وعلامة الجزم السكون.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ينجح: جواب الشرط مجزوم والشرط والجواب في محل رفع خبر“مَنْ“.</a:t>
            </a:r>
          </a:p>
          <a:p>
            <a:pPr algn="just" rtl="1"/>
            <a:endParaRPr lang="ar-SA" b="1" dirty="0">
              <a:cs typeface="Simplified Arabic" pitchFamily="2" charset="-78"/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تطبيق5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قال تعالى:“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الْقَارِعَةُ . مَا الْقَارِعَةُ ”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الْقَارِعَةُ: مبتدأ مرفوع وعلامة رفعه الضمة الظاهرة.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مَا: اسم استفهام مبني على السكون في محل رفع مبتدأ ثان.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الْقَارِعَةُ: خبر المبتدأ الثاني، والمبتدأ الثاني وخبره خبر للمبتدأ الأول.</a:t>
            </a:r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تطبيق6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b="1" dirty="0" smtClean="0">
                <a:cs typeface="Simplified Arabic" pitchFamily="2" charset="-78"/>
              </a:rPr>
              <a:t>قال تعالى:“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وَهُوَ الْغَفُورُ الْوَدُودُ . ذُو الْعَرْشِ الْمَجِيدُ ”: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وَهُوَ: الواو: عاطفة. هو: ضمير مبني في محل رفع مبتدأ.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الْغَفُورُ: خبر المبتدأ مرفوع بالضمة الظاهرة. 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الْوَدُودُ: خبر ثان مرفوع بالضمة الظاهرة.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ذُو:خبر ثالث مرفوع بالواو لأنه اسم من الأسماء الخمسة.وهو مضاف.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الْعَرْشِ:مضاف إليه مجرور بالكسرة.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الْمَجِيدُ: خبر رابع مرفوع بالضمة الظاهرة.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تطبيق7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 أهابُكِ إجْلالاً وما بِكِ قُدْرَةٌ     عَلَيَّ وَلَكِنْ مِلْءُ عَيْنٍ حبيبُها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أهابُكِ: فعل مضارع ، مرفوع وعلامة رفعه الضمة الظاهرة ، وفاعله ضمير مستتر تقديره“أنا“.والكاف ضمير متصل مبني على الكسر في محل نصب مفعول </a:t>
            </a:r>
            <a:r>
              <a:rPr lang="ar-SA" b="1" dirty="0" err="1" smtClean="0">
                <a:cs typeface="Simplified Arabic" pitchFamily="2" charset="-78"/>
              </a:rPr>
              <a:t>به</a:t>
            </a:r>
            <a:r>
              <a:rPr lang="ar-SA" b="1" dirty="0" smtClean="0">
                <a:cs typeface="Simplified Arabic" pitchFamily="2" charset="-78"/>
              </a:rPr>
              <a:t>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إجْلالاً: مفعول لأجله منصوب وعلامة نصبه الفتحة الظاهرة.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 وما:الواو: واو الحال.ما: نافية.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بِكِ: جار ومجرور، خبر مقدم وجوباً.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قُدْرَةٌ: مبتدأ مؤخر.وجملة“وما بك قدرة“ في محل نصب حال.</a:t>
            </a:r>
          </a:p>
          <a:p>
            <a:pPr algn="just" rtl="1"/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عَلَيَّ وَلَكِنْ مِلْءُ عَيْنٍ حبيبُها.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عليَّ: على حرف جر.ياء المتكلم ضمير متصل مبني في محل جر.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ولكن:الواو:حرف. لكن:حرف استدراك مبني على السكون لا محل له من الإعراب.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مِلْءُ: خبر مقدم مرفوع، وهو مضاف.  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عَيْنٍ:مضاف إليه مجرور وعلامة جره الكسرة الظاهرة.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حبيبُها: حبيب: مبتدأ مؤخر مرفوع وهو مضاف. والهاء: مضاف إليه ضمير متصل مبني على السكون في محل جر.</a:t>
            </a:r>
            <a:endParaRPr lang="ar-SA" b="1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تطبيق8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زن الكلمات الآتية: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اضطرب – </a:t>
            </a:r>
            <a:r>
              <a:rPr lang="ar-SA" b="1" dirty="0" err="1" smtClean="0">
                <a:cs typeface="Simplified Arabic" pitchFamily="2" charset="-78"/>
              </a:rPr>
              <a:t>اتَّعد</a:t>
            </a:r>
            <a:r>
              <a:rPr lang="ar-SA" b="1" dirty="0" smtClean="0">
                <a:cs typeface="Simplified Arabic" pitchFamily="2" charset="-78"/>
              </a:rPr>
              <a:t> – ادَّكر- ازدان.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اضطرب: افتعل.</a:t>
            </a:r>
          </a:p>
          <a:p>
            <a:pPr algn="just" rtl="1"/>
            <a:r>
              <a:rPr lang="ar-SA" b="1" dirty="0" err="1" smtClean="0">
                <a:cs typeface="Simplified Arabic" pitchFamily="2" charset="-78"/>
              </a:rPr>
              <a:t>اتَّعد</a:t>
            </a:r>
            <a:r>
              <a:rPr lang="ar-SA" b="1" dirty="0" smtClean="0">
                <a:cs typeface="Simplified Arabic" pitchFamily="2" charset="-78"/>
              </a:rPr>
              <a:t>: افتعل.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ادَّكر: افتعل.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ازدان: افتعل.</a:t>
            </a:r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2347</TotalTime>
  <Words>769</Words>
  <Application>Microsoft Office PowerPoint</Application>
  <PresentationFormat>A4 Paper (210x297 mm)‎</PresentationFormat>
  <Paragraphs>106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المحاضرة الخامسة تطبيقات على:المبتدأ والخبر</vt:lpstr>
      <vt:lpstr>تذكرأن:</vt:lpstr>
      <vt:lpstr>تابع:</vt:lpstr>
      <vt:lpstr>تابع:</vt:lpstr>
      <vt:lpstr>تطبيق1</vt:lpstr>
      <vt:lpstr>تطبيق2</vt:lpstr>
      <vt:lpstr>تطبيق3</vt:lpstr>
      <vt:lpstr>تطبيق4</vt:lpstr>
      <vt:lpstr>تطبيق5</vt:lpstr>
      <vt:lpstr>تطبيق6</vt:lpstr>
      <vt:lpstr>تطبيق7</vt:lpstr>
      <vt:lpstr>تابع:</vt:lpstr>
      <vt:lpstr>تطبيق8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Start01</cp:lastModifiedBy>
  <cp:revision>199</cp:revision>
  <dcterms:created xsi:type="dcterms:W3CDTF">2009-10-14T19:14:34Z</dcterms:created>
  <dcterms:modified xsi:type="dcterms:W3CDTF">2012-02-05T07:39:19Z</dcterms:modified>
</cp:coreProperties>
</file>