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00" r:id="rId2"/>
    <p:sldId id="257" r:id="rId3"/>
    <p:sldId id="343" r:id="rId4"/>
    <p:sldId id="267" r:id="rId5"/>
    <p:sldId id="344" r:id="rId6"/>
    <p:sldId id="345" r:id="rId7"/>
    <p:sldId id="346" r:id="rId8"/>
    <p:sldId id="347" r:id="rId9"/>
    <p:sldId id="370" r:id="rId10"/>
    <p:sldId id="371" r:id="rId11"/>
    <p:sldId id="348" r:id="rId12"/>
    <p:sldId id="349" r:id="rId13"/>
    <p:sldId id="350" r:id="rId14"/>
    <p:sldId id="351" r:id="rId15"/>
    <p:sldId id="352" r:id="rId16"/>
    <p:sldId id="353" r:id="rId17"/>
    <p:sldId id="373"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varScale="1">
        <p:scale>
          <a:sx n="70" d="100"/>
          <a:sy n="70" d="100"/>
        </p:scale>
        <p:origin x="-1224" y="-10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2/4/2013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تحليل الخطاب</a:t>
            </a:r>
          </a:p>
          <a:p>
            <a:pPr algn="ctr"/>
            <a:r>
              <a:rPr lang="ar-SA" sz="3700" b="1" dirty="0" smtClean="0">
                <a:solidFill>
                  <a:schemeClr val="accent1">
                    <a:lumMod val="50000"/>
                  </a:schemeClr>
                </a:solidFill>
                <a:latin typeface="AYM Wadiy S_U normal."/>
                <a:cs typeface="Times New Roman" pitchFamily="18" charset="0"/>
              </a:rPr>
              <a:t>د.</a:t>
            </a:r>
            <a:r>
              <a:rPr lang="ar-SA" sz="3700" b="1" dirty="0" err="1" smtClean="0">
                <a:solidFill>
                  <a:schemeClr val="accent1">
                    <a:lumMod val="50000"/>
                  </a:schemeClr>
                </a:solidFill>
                <a:latin typeface="AYM Wadiy S_U normal."/>
                <a:cs typeface="Times New Roman" pitchFamily="18" charset="0"/>
              </a:rPr>
              <a:t>بلقاسم</a:t>
            </a:r>
            <a:r>
              <a:rPr lang="ar-SA" sz="3700" b="1" dirty="0" smtClean="0">
                <a:solidFill>
                  <a:schemeClr val="accent1">
                    <a:lumMod val="50000"/>
                  </a:schemeClr>
                </a:solidFill>
                <a:latin typeface="AYM Wadiy S_U normal."/>
                <a:cs typeface="Times New Roman" pitchFamily="18" charset="0"/>
              </a:rPr>
              <a:t> حمام</a:t>
            </a:r>
          </a:p>
          <a:p>
            <a:pPr algn="ct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extLst>
      <p:ext uri="{BB962C8B-B14F-4D97-AF65-F5344CB8AC3E}">
        <p14:creationId xmlns:p14="http://schemas.microsoft.com/office/powerpoint/2010/main" xmlns="" val="27483930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376092"/>
                </a:solidFill>
                <a:latin typeface="ae_AlMateen" pitchFamily="2" charset="-78"/>
                <a:cs typeface="ae_AlMateen" pitchFamily="2" charset="-78"/>
              </a:rPr>
              <a:t>المحاضرة الأولى</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6146" name="Title 4"/>
          <p:cNvSpPr>
            <a:spLocks noGrp="1"/>
          </p:cNvSpPr>
          <p:nvPr>
            <p:ph type="ctrTitle"/>
          </p:nvPr>
        </p:nvSpPr>
        <p:spPr>
          <a:xfrm>
            <a:off x="762000" y="457200"/>
            <a:ext cx="8420100" cy="5257800"/>
          </a:xfrm>
        </p:spPr>
        <p:txBody>
          <a:bodyPr/>
          <a:lstStyle/>
          <a:p>
            <a:pPr rtl="1"/>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9600" spc="-150" dirty="0" smtClean="0">
                <a:solidFill>
                  <a:srgbClr val="376092"/>
                </a:solidFill>
                <a:latin typeface="ae_AlMateen" pitchFamily="2" charset="-78"/>
                <a:cs typeface="ae_AlMateen" pitchFamily="2" charset="-78"/>
              </a:rPr>
              <a:t>اللـغـة</a:t>
            </a:r>
            <a:r>
              <a:rPr lang="ar-SA" sz="4800" spc="-150" dirty="0" smtClean="0">
                <a:solidFill>
                  <a:srgbClr val="376092"/>
                </a:solidFill>
                <a:latin typeface="ae_AlMateen" pitchFamily="2" charset="-78"/>
                <a:cs typeface="ae_AlMateen" pitchFamily="2" charset="-78"/>
              </a:rPr>
              <a:t> </a:t>
            </a:r>
            <a:br>
              <a:rPr lang="ar-SA" sz="4800" spc="-150" dirty="0" smtClean="0">
                <a:solidFill>
                  <a:srgbClr val="376092"/>
                </a:solidFill>
                <a:latin typeface="ae_AlMateen" pitchFamily="2" charset="-78"/>
                <a:cs typeface="ae_AlMateen" pitchFamily="2" charset="-78"/>
              </a:rPr>
            </a:br>
            <a:r>
              <a:rPr lang="ar-SA" sz="4800" spc="-150" dirty="0" smtClean="0">
                <a:solidFill>
                  <a:srgbClr val="376092"/>
                </a:solidFill>
                <a:latin typeface="ae_AlMateen" pitchFamily="2" charset="-78"/>
                <a:cs typeface="ae_AlMateen" pitchFamily="2" charset="-78"/>
              </a:rPr>
              <a:t>المفهوم </a:t>
            </a:r>
            <a:br>
              <a:rPr lang="ar-SA" sz="4800" spc="-150" dirty="0" smtClean="0">
                <a:solidFill>
                  <a:srgbClr val="376092"/>
                </a:solidFill>
                <a:latin typeface="ae_AlMateen" pitchFamily="2" charset="-78"/>
                <a:cs typeface="ae_AlMateen" pitchFamily="2" charset="-78"/>
              </a:rPr>
            </a:br>
            <a:r>
              <a:rPr lang="ar-SA" sz="4800" spc="-150" dirty="0" smtClean="0">
                <a:solidFill>
                  <a:srgbClr val="376092"/>
                </a:solidFill>
                <a:latin typeface="ae_AlMateen" pitchFamily="2" charset="-78"/>
                <a:cs typeface="ae_AlMateen" pitchFamily="2" charset="-78"/>
              </a:rPr>
              <a:t>الخصائص </a:t>
            </a:r>
            <a:br>
              <a:rPr lang="ar-SA" sz="4800" spc="-150" dirty="0" smtClean="0">
                <a:solidFill>
                  <a:srgbClr val="376092"/>
                </a:solidFill>
                <a:latin typeface="ae_AlMateen" pitchFamily="2" charset="-78"/>
                <a:cs typeface="ae_AlMateen" pitchFamily="2" charset="-78"/>
              </a:rPr>
            </a:br>
            <a:r>
              <a:rPr lang="ar-SA" sz="4800" spc="-150" dirty="0" smtClean="0">
                <a:solidFill>
                  <a:srgbClr val="376092"/>
                </a:solidFill>
                <a:latin typeface="ae_AlMateen" pitchFamily="2" charset="-78"/>
                <a:cs typeface="ae_AlMateen" pitchFamily="2" charset="-78"/>
              </a:rPr>
              <a:t>الوظائف</a:t>
            </a:r>
            <a:r>
              <a:rPr lang="ar-SA" sz="4000" dirty="0" smtClean="0"/>
              <a:t/>
            </a:r>
            <a:br>
              <a:rPr lang="ar-SA" sz="4000" dirty="0" smtClean="0"/>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spc="-150" dirty="0" smtClean="0">
              <a:solidFill>
                <a:srgbClr val="FF0000"/>
              </a:solidFill>
              <a:latin typeface="ae_AlMateen" pitchFamily="2" charset="-78"/>
              <a:cs typeface="ae_AlMateen" pitchFamily="2" charset="-78"/>
            </a:endParaRPr>
          </a:p>
        </p:txBody>
      </p:sp>
    </p:spTree>
    <p:extLst>
      <p:ext uri="{BB962C8B-B14F-4D97-AF65-F5344CB8AC3E}">
        <p14:creationId xmlns:p14="http://schemas.microsoft.com/office/powerpoint/2010/main" xmlns="" val="1159602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مفهوم اللغة</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r>
              <a:rPr lang="ar-SA" sz="4000" b="1" dirty="0" smtClean="0">
                <a:cs typeface="Arial" pitchFamily="34" charset="0"/>
              </a:rPr>
              <a:t>       </a:t>
            </a:r>
          </a:p>
          <a:p>
            <a:pPr rtl="1"/>
            <a:r>
              <a:rPr lang="ar-SA" sz="4000" b="1" dirty="0" smtClean="0">
                <a:cs typeface="Arial" pitchFamily="34" charset="0"/>
              </a:rPr>
              <a:t>		</a:t>
            </a:r>
            <a:r>
              <a:rPr lang="ar-SA" sz="4800" b="1" dirty="0" smtClean="0">
                <a:cs typeface="Traditional Arabic" pitchFamily="2" charset="-78"/>
              </a:rPr>
              <a:t>تعد اللغة الطبيعية نظاما </a:t>
            </a:r>
            <a:r>
              <a:rPr lang="ar-SA" sz="4800" b="1" dirty="0" err="1" smtClean="0">
                <a:cs typeface="Traditional Arabic" pitchFamily="2" charset="-78"/>
              </a:rPr>
              <a:t>علاميا</a:t>
            </a:r>
            <a:r>
              <a:rPr lang="ar-SA" sz="4800" b="1" dirty="0" smtClean="0">
                <a:cs typeface="Traditional Arabic" pitchFamily="2" charset="-78"/>
              </a:rPr>
              <a:t> مميزا من بين الأنظمة </a:t>
            </a:r>
            <a:r>
              <a:rPr lang="ar-SA" sz="4800" b="1" dirty="0" err="1" smtClean="0">
                <a:cs typeface="Traditional Arabic" pitchFamily="2" charset="-78"/>
              </a:rPr>
              <a:t>العلامية</a:t>
            </a:r>
            <a:r>
              <a:rPr lang="ar-SA" sz="4800" b="1" dirty="0" smtClean="0">
                <a:cs typeface="Traditional Arabic" pitchFamily="2" charset="-78"/>
              </a:rPr>
              <a:t> الأخرى، فهي تختلف عن لغات الحيوانات، ولغات الإشارة الجسمية، ولغة الصم والبكم، ولغة المرور..وإن كان هناك بعض الخصائص التي تجمع بينها.</a:t>
            </a:r>
            <a:endParaRPr lang="ar-EG" sz="4800" b="1" dirty="0" smtClean="0">
              <a:cs typeface="Traditional Arabic" pitchFamily="2" charset="-78"/>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تعريف اللغة</a:t>
            </a:r>
            <a:endParaRPr lang="en-US" dirty="0">
              <a:solidFill>
                <a:srgbClr val="C00000"/>
              </a:solidFill>
            </a:endParaRPr>
          </a:p>
        </p:txBody>
      </p:sp>
      <p:sp>
        <p:nvSpPr>
          <p:cNvPr id="7171" name="Text Placeholder 5"/>
          <p:cNvSpPr>
            <a:spLocks noGrp="1"/>
          </p:cNvSpPr>
          <p:nvPr>
            <p:ph idx="1"/>
          </p:nvPr>
        </p:nvSpPr>
        <p:spPr>
          <a:xfrm>
            <a:off x="533400" y="1219201"/>
            <a:ext cx="8915400" cy="4876800"/>
          </a:xfrm>
        </p:spPr>
        <p:txBody>
          <a:bodyPr/>
          <a:lstStyle/>
          <a:p>
            <a:r>
              <a:rPr lang="ar-SA" sz="4000" b="1" dirty="0" smtClean="0">
                <a:cs typeface="Traditional Arabic" pitchFamily="2" charset="-78"/>
              </a:rPr>
              <a:t>تعدت تعريفات اللغة تعددا كبيرا، إذ كل عالم وكل دارس ينطلق من تخصصه في إعطاء مفهوم لها، لأنها قاسم مشترك بين جميع العلوم والتخصصات، ولكننا سنعرض تعريفا جامعا، من منطلق لساني، فنقول: هي نظام من العلامات المتواضع عليها اعتباطا، والتي تتسم بقبولها التجزئة، ويتخذها الفرد عادة وسيلة تعبير عن أغراضه، ولتحقيق الاتصال بالآخرين، وذلك بواسطة الكلام والكتابة</a:t>
            </a:r>
            <a:r>
              <a:rPr lang="ar-SA" sz="4000" dirty="0" smtClean="0"/>
              <a:t>.</a:t>
            </a:r>
            <a:endParaRPr lang="ar-SA"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خصائص اللغة الانسانية</a:t>
            </a:r>
            <a:endParaRPr lang="en-US" dirty="0">
              <a:solidFill>
                <a:srgbClr val="C00000"/>
              </a:solidFill>
            </a:endParaRPr>
          </a:p>
        </p:txBody>
      </p:sp>
      <p:sp>
        <p:nvSpPr>
          <p:cNvPr id="7171" name="Text Placeholder 5"/>
          <p:cNvSpPr>
            <a:spLocks noGrp="1"/>
          </p:cNvSpPr>
          <p:nvPr>
            <p:ph idx="1"/>
          </p:nvPr>
        </p:nvSpPr>
        <p:spPr>
          <a:xfrm>
            <a:off x="609600" y="1524000"/>
            <a:ext cx="8915400" cy="4495800"/>
          </a:xfrm>
        </p:spPr>
        <p:txBody>
          <a:bodyPr/>
          <a:lstStyle/>
          <a:p>
            <a:r>
              <a:rPr lang="ar-SA" sz="4000" b="1" dirty="0" smtClean="0">
                <a:cs typeface="Traditional Arabic" pitchFamily="2" charset="-78"/>
              </a:rPr>
              <a:t>         وانطلاقا من التعريف السابق يمكن أن نحدد مجموعة من </a:t>
            </a:r>
          </a:p>
          <a:p>
            <a:r>
              <a:rPr lang="ar-SA" sz="4000" b="1" dirty="0" smtClean="0">
                <a:cs typeface="Traditional Arabic" pitchFamily="2" charset="-78"/>
              </a:rPr>
              <a:t>الخصائص التي تتميز بها اللغة الطبيعية عند  الإنسان، </a:t>
            </a:r>
            <a:r>
              <a:rPr lang="ar-SA" sz="4000" b="1" dirty="0" err="1" smtClean="0">
                <a:cs typeface="Traditional Arabic" pitchFamily="2" charset="-78"/>
              </a:rPr>
              <a:t>كالآتي:</a:t>
            </a:r>
            <a:endParaRPr lang="ar-SA" sz="4000" b="1" dirty="0" smtClean="0">
              <a:cs typeface="Traditional Arabic" pitchFamily="2" charset="-78"/>
            </a:endParaRPr>
          </a:p>
          <a:p>
            <a:r>
              <a:rPr lang="ar-SA" sz="4000" b="1" dirty="0" smtClean="0">
                <a:cs typeface="Traditional Arabic" pitchFamily="2" charset="-78"/>
              </a:rPr>
              <a:t>1-كونها نظاما يقوم على مجموعة من العلاقات الاستبدالية، والائتلافية، كما أن هذا النظام قابل </a:t>
            </a:r>
            <a:r>
              <a:rPr lang="ar-SA" sz="4000" b="1" dirty="0" err="1" smtClean="0">
                <a:cs typeface="Traditional Arabic" pitchFamily="2" charset="-78"/>
              </a:rPr>
              <a:t>للتجزيئ</a:t>
            </a:r>
            <a:r>
              <a:rPr lang="ar-SA" sz="4000" b="1" dirty="0" smtClean="0">
                <a:cs typeface="Traditional Arabic" pitchFamily="2" charset="-78"/>
              </a:rPr>
              <a:t>، لأنه يتكون من </a:t>
            </a:r>
            <a:r>
              <a:rPr lang="ar-SA" sz="4000" b="1" dirty="0" err="1" smtClean="0">
                <a:cs typeface="Traditional Arabic" pitchFamily="2" charset="-78"/>
              </a:rPr>
              <a:t>مستويات </a:t>
            </a:r>
            <a:r>
              <a:rPr lang="ar-SA" sz="4000" b="1" dirty="0" smtClean="0">
                <a:cs typeface="Traditional Arabic" pitchFamily="2" charset="-78"/>
              </a:rPr>
              <a:t>(الصوت، البنية، التركيب، الدلالة</a:t>
            </a:r>
            <a:r>
              <a:rPr lang="ar-SA" sz="4000" b="1" dirty="0" err="1" smtClean="0">
                <a:cs typeface="Traditional Arabic" pitchFamily="2" charset="-78"/>
              </a:rPr>
              <a:t>).</a:t>
            </a:r>
            <a:endParaRPr lang="ar-SA" sz="4000" b="1" dirty="0" smtClean="0">
              <a:cs typeface="Traditional Arabic" pitchFamily="2" charset="-78"/>
            </a:endParaRPr>
          </a:p>
          <a:p>
            <a:endParaRPr lang="ar-SA"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r>
              <a:rPr lang="ar-SA" sz="4000" dirty="0" smtClean="0"/>
              <a:t>2- </a:t>
            </a:r>
            <a:r>
              <a:rPr lang="ar-SA" sz="4400" b="1" dirty="0" smtClean="0">
                <a:cs typeface="Traditional Arabic" pitchFamily="2" charset="-78"/>
              </a:rPr>
              <a:t>الإبداعية: إمكانية فهم وإنتاج عدد لا محدود من العبارات.</a:t>
            </a:r>
          </a:p>
          <a:p>
            <a:r>
              <a:rPr lang="ar-SA" sz="4400" b="1" dirty="0" smtClean="0">
                <a:cs typeface="Traditional Arabic" pitchFamily="2" charset="-78"/>
              </a:rPr>
              <a:t>3- الاعتباطية: أي ليس ثمة علاقة طبيعية بين الدال والمدلول.</a:t>
            </a:r>
          </a:p>
          <a:p>
            <a:r>
              <a:rPr lang="ar-SA" sz="4400" b="1" dirty="0" smtClean="0">
                <a:cs typeface="Traditional Arabic" pitchFamily="2" charset="-78"/>
              </a:rPr>
              <a:t>4- إمكانية التعلم، حيث يستطيع الإنسان أن يتعلم أكثر </a:t>
            </a:r>
            <a:r>
              <a:rPr lang="ar-SA" sz="4400" dirty="0" smtClean="0"/>
              <a:t>من لغة، غير لغته الأم.</a:t>
            </a:r>
          </a:p>
          <a:p>
            <a:endParaRPr lang="ar-SA"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r>
              <a:rPr lang="ar-SA" sz="4800" b="1" dirty="0" smtClean="0">
                <a:cs typeface="Traditional Arabic" pitchFamily="2" charset="-78"/>
              </a:rPr>
              <a:t>5-</a:t>
            </a:r>
            <a:r>
              <a:rPr lang="ar-SA" sz="4800" b="1" dirty="0" err="1" smtClean="0">
                <a:cs typeface="Traditional Arabic" pitchFamily="2" charset="-78"/>
              </a:rPr>
              <a:t>الانعاكسية</a:t>
            </a:r>
            <a:r>
              <a:rPr lang="ar-SA" sz="4800" b="1" dirty="0" smtClean="0">
                <a:cs typeface="Traditional Arabic" pitchFamily="2" charset="-78"/>
              </a:rPr>
              <a:t>: إذ يمكن استعمال اللغة في تحليل ودراسة اللغة ذاتها، كأن نقول الكلمة: اسم، وفعل، وحرف.</a:t>
            </a:r>
          </a:p>
          <a:p>
            <a:pPr rtl="1"/>
            <a:r>
              <a:rPr lang="ar-SA" sz="4800" b="1" dirty="0" smtClean="0">
                <a:cs typeface="Traditional Arabic" pitchFamily="2" charset="-78"/>
              </a:rPr>
              <a:t>6-الانتقال الثقافي: في مقابل الانتقال الوراثي عند الحيوان، حيث تنتقل اللغة من جيل إلى جيل عن طريق التعلم والتعليم.</a:t>
            </a:r>
            <a:endParaRPr lang="en-US" sz="4800" b="1" dirty="0">
              <a:cs typeface="Traditional Arabic" pitchFamily="2" charset="-78"/>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وظائف اللغة:</a:t>
            </a:r>
            <a:endParaRPr lang="fr-FR" dirty="0"/>
          </a:p>
        </p:txBody>
      </p:sp>
      <p:sp>
        <p:nvSpPr>
          <p:cNvPr id="3" name="عنصر نائب للمحتوى 2"/>
          <p:cNvSpPr>
            <a:spLocks noGrp="1"/>
          </p:cNvSpPr>
          <p:nvPr>
            <p:ph idx="1"/>
          </p:nvPr>
        </p:nvSpPr>
        <p:spPr>
          <a:xfrm>
            <a:off x="609600" y="1600200"/>
            <a:ext cx="8915400" cy="4525963"/>
          </a:xfrm>
        </p:spPr>
        <p:txBody>
          <a:bodyPr/>
          <a:lstStyle/>
          <a:p>
            <a:r>
              <a:rPr lang="ar-SA" sz="5400" b="1" dirty="0" smtClean="0">
                <a:cs typeface="Traditional Arabic" pitchFamily="2" charset="-78"/>
              </a:rPr>
              <a:t>للغة </a:t>
            </a:r>
            <a:r>
              <a:rPr lang="ar-SA" sz="5400" b="1" dirty="0" smtClean="0">
                <a:solidFill>
                  <a:srgbClr val="FF0000"/>
                </a:solidFill>
                <a:cs typeface="Traditional Arabic" pitchFamily="2" charset="-78"/>
              </a:rPr>
              <a:t>وظائف عامة</a:t>
            </a:r>
            <a:r>
              <a:rPr lang="ar-SA" sz="5400" b="1" dirty="0" smtClean="0">
                <a:cs typeface="Traditional Arabic" pitchFamily="2" charset="-78"/>
              </a:rPr>
              <a:t>، من حيث هي وسيلة لها علاقة بفكر الإنسان وعواطفه، ولها </a:t>
            </a:r>
            <a:r>
              <a:rPr lang="ar-SA" sz="5400" b="1" dirty="0" smtClean="0">
                <a:solidFill>
                  <a:srgbClr val="FF0000"/>
                </a:solidFill>
                <a:cs typeface="Traditional Arabic" pitchFamily="2" charset="-78"/>
              </a:rPr>
              <a:t>وظائف خاصة </a:t>
            </a:r>
            <a:r>
              <a:rPr lang="ar-SA" sz="5400" b="1" dirty="0" smtClean="0">
                <a:cs typeface="Traditional Arabic" pitchFamily="2" charset="-78"/>
              </a:rPr>
              <a:t>باعتبارها أداة تستعمل في موقف تخاطبي له </a:t>
            </a:r>
            <a:r>
              <a:rPr lang="ar-SA" sz="5400" b="1" dirty="0" err="1" smtClean="0">
                <a:cs typeface="Traditional Arabic" pitchFamily="2" charset="-78"/>
              </a:rPr>
              <a:t>عناصره .</a:t>
            </a:r>
            <a:endParaRPr lang="ar-SA" sz="5400" b="1" dirty="0" smtClean="0">
              <a:cs typeface="Traditional Arabic" pitchFamily="2" charset="-78"/>
            </a:endParaRPr>
          </a:p>
          <a:p>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r>
              <a:rPr lang="ar-SA" sz="4000" b="1" dirty="0" smtClean="0">
                <a:solidFill>
                  <a:srgbClr val="FF0000"/>
                </a:solidFill>
              </a:rPr>
              <a:t>والوظائف العامة </a:t>
            </a:r>
            <a:r>
              <a:rPr lang="ar-SA" sz="4000" b="1" dirty="0" smtClean="0"/>
              <a:t>للغة حسب علماء تحليل الخطاب </a:t>
            </a:r>
            <a:r>
              <a:rPr lang="ar-SA" sz="4000" b="1" dirty="0" err="1" smtClean="0"/>
              <a:t>هي:</a:t>
            </a:r>
            <a:endParaRPr lang="ar-SA" sz="4000" b="1" dirty="0" smtClean="0"/>
          </a:p>
          <a:p>
            <a:r>
              <a:rPr lang="ar-SA" sz="4000" b="1" dirty="0" smtClean="0"/>
              <a:t>1- اللغة وسيلة للتفكير.</a:t>
            </a:r>
          </a:p>
          <a:p>
            <a:r>
              <a:rPr lang="ar-SA" sz="4000" b="1" dirty="0" smtClean="0"/>
              <a:t>2- اللغة وسيله للتعبير والتبليغ.</a:t>
            </a:r>
          </a:p>
          <a:p>
            <a:r>
              <a:rPr lang="ar-SA" sz="4000" b="1" dirty="0" smtClean="0"/>
              <a:t>4-اللغة وسيلة للتواصل.</a:t>
            </a:r>
          </a:p>
          <a:p>
            <a:r>
              <a:rPr lang="ar-SA" sz="4000" b="1" dirty="0" smtClean="0"/>
              <a:t>5- اللغة وسيلة لحفظ التراث</a:t>
            </a:r>
            <a:r>
              <a:rPr lang="ar-SA" dirty="0" smtClean="0"/>
              <a:t>.</a:t>
            </a:r>
            <a:endParaRPr lang="fr-F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228600" y="1447800"/>
            <a:ext cx="9448800" cy="4800599"/>
          </a:xfrm>
        </p:spPr>
        <p:txBody>
          <a:bodyPr/>
          <a:lstStyle/>
          <a:p>
            <a:pPr rtl="1"/>
            <a:r>
              <a:rPr lang="ar-SA" sz="4400" b="1" dirty="0" smtClean="0">
                <a:cs typeface="Traditional Arabic" pitchFamily="2" charset="-78"/>
              </a:rPr>
              <a:t>أما </a:t>
            </a:r>
            <a:r>
              <a:rPr lang="ar-SA" sz="4400" b="1" dirty="0" smtClean="0">
                <a:solidFill>
                  <a:srgbClr val="FF0000"/>
                </a:solidFill>
                <a:cs typeface="Traditional Arabic" pitchFamily="2" charset="-78"/>
              </a:rPr>
              <a:t>الوظائف الخاصة </a:t>
            </a:r>
            <a:r>
              <a:rPr lang="ar-SA" sz="4400" b="1" dirty="0" smtClean="0">
                <a:cs typeface="Traditional Arabic" pitchFamily="2" charset="-78"/>
              </a:rPr>
              <a:t>فسنركز في تحديدها على ما جاء عند </a:t>
            </a:r>
            <a:r>
              <a:rPr lang="ar-SA" sz="4400" b="1" dirty="0" err="1" smtClean="0">
                <a:cs typeface="Traditional Arabic" pitchFamily="2" charset="-78"/>
              </a:rPr>
              <a:t>ياكبسون</a:t>
            </a:r>
            <a:r>
              <a:rPr lang="ar-SA" sz="4400" b="1" dirty="0" smtClean="0">
                <a:cs typeface="Traditional Arabic" pitchFamily="2" charset="-78"/>
              </a:rPr>
              <a:t>، والذي جعلها ستا، كل وظيفة لها علاقة بعنصر من عناصر الموقف </a:t>
            </a:r>
            <a:r>
              <a:rPr lang="ar-SA" sz="4400" b="1" dirty="0" err="1" smtClean="0">
                <a:cs typeface="Traditional Arabic" pitchFamily="2" charset="-78"/>
              </a:rPr>
              <a:t>التخاطبي:</a:t>
            </a:r>
            <a:endParaRPr lang="ar-SA" sz="4400" b="1" dirty="0" smtClean="0">
              <a:cs typeface="Traditional Arabic" pitchFamily="2" charset="-78"/>
            </a:endParaRPr>
          </a:p>
          <a:p>
            <a:pPr lvl="0" rtl="1"/>
            <a:r>
              <a:rPr lang="ar-SA" sz="4400" b="1" dirty="0" err="1" smtClean="0">
                <a:cs typeface="Traditional Arabic" pitchFamily="2" charset="-78"/>
              </a:rPr>
              <a:t>1-</a:t>
            </a:r>
            <a:r>
              <a:rPr lang="ar-SA" sz="4400" b="1" dirty="0" smtClean="0">
                <a:cs typeface="Traditional Arabic" pitchFamily="2" charset="-78"/>
              </a:rPr>
              <a:t> </a:t>
            </a:r>
            <a:r>
              <a:rPr lang="ar-DZ" sz="4400" b="1" dirty="0" smtClean="0">
                <a:solidFill>
                  <a:srgbClr val="00B050"/>
                </a:solidFill>
                <a:cs typeface="Traditional Arabic" pitchFamily="2" charset="-78"/>
              </a:rPr>
              <a:t>الوظيفة التعبيرية </a:t>
            </a:r>
            <a:r>
              <a:rPr lang="ar-SA" sz="4400" b="1" dirty="0" smtClean="0">
                <a:cs typeface="Traditional Arabic" pitchFamily="2" charset="-78"/>
              </a:rPr>
              <a:t>(أو الانفعالية، أو العاطفية، حسب ترجمة كل دارس لها</a:t>
            </a:r>
            <a:r>
              <a:rPr lang="ar-SA" sz="4400" b="1" dirty="0" err="1" smtClean="0">
                <a:cs typeface="Traditional Arabic" pitchFamily="2" charset="-78"/>
              </a:rPr>
              <a:t>)</a:t>
            </a:r>
            <a:r>
              <a:rPr lang="ar-SA" sz="4400" b="1" dirty="0" smtClean="0">
                <a:cs typeface="Traditional Arabic" pitchFamily="2" charset="-78"/>
              </a:rPr>
              <a:t> </a:t>
            </a:r>
            <a:r>
              <a:rPr lang="ar-DZ" sz="4400" b="1" dirty="0" smtClean="0">
                <a:cs typeface="Traditional Arabic" pitchFamily="2" charset="-78"/>
              </a:rPr>
              <a:t>: وهي تتمحور حول </a:t>
            </a:r>
            <a:r>
              <a:rPr lang="ar-DZ" sz="4400" b="1" dirty="0" smtClean="0">
                <a:solidFill>
                  <a:srgbClr val="FF0000"/>
                </a:solidFill>
                <a:cs typeface="Traditional Arabic" pitchFamily="2" charset="-78"/>
              </a:rPr>
              <a:t>ا</a:t>
            </a:r>
            <a:r>
              <a:rPr lang="ar-DZ" sz="4400" b="1" dirty="0" smtClean="0">
                <a:solidFill>
                  <a:srgbClr val="00B050"/>
                </a:solidFill>
                <a:cs typeface="Traditional Arabic" pitchFamily="2" charset="-78"/>
              </a:rPr>
              <a:t>لمتكلم</a:t>
            </a:r>
            <a:r>
              <a:rPr lang="ar-DZ" sz="4400" b="1" dirty="0" smtClean="0">
                <a:cs typeface="Traditional Arabic" pitchFamily="2" charset="-78"/>
              </a:rPr>
              <a:t>، حيث يبلغ موقفه وشعوره تجاه حدث </a:t>
            </a:r>
            <a:r>
              <a:rPr lang="ar-DZ" sz="4400" b="1" dirty="0" err="1" smtClean="0">
                <a:cs typeface="Traditional Arabic" pitchFamily="2" charset="-78"/>
              </a:rPr>
              <a:t>ما .</a:t>
            </a:r>
            <a:endParaRPr lang="fr-FR" sz="4400" b="1" dirty="0" smtClean="0">
              <a:cs typeface="Traditional Arabic" pitchFamily="2" charset="-78"/>
            </a:endParaRPr>
          </a:p>
          <a:p>
            <a:pPr rtl="1"/>
            <a:endParaRPr lang="en-US"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609600" y="1752600"/>
            <a:ext cx="8915400" cy="4191000"/>
          </a:xfrm>
        </p:spPr>
        <p:txBody>
          <a:bodyPr/>
          <a:lstStyle/>
          <a:p>
            <a:pPr lvl="0" rtl="1"/>
            <a:r>
              <a:rPr lang="ar-SA" sz="4800" b="1" dirty="0" smtClean="0">
                <a:cs typeface="Traditional Arabic" pitchFamily="2" charset="-78"/>
              </a:rPr>
              <a:t>2-</a:t>
            </a:r>
            <a:r>
              <a:rPr lang="ar-DZ" sz="4800" b="1" dirty="0" smtClean="0">
                <a:solidFill>
                  <a:srgbClr val="00B050"/>
                </a:solidFill>
                <a:cs typeface="Traditional Arabic" pitchFamily="2" charset="-78"/>
              </a:rPr>
              <a:t>الوظيفة </a:t>
            </a:r>
            <a:r>
              <a:rPr lang="ar-DZ" sz="4800" b="1" dirty="0" err="1" smtClean="0">
                <a:solidFill>
                  <a:srgbClr val="00B050"/>
                </a:solidFill>
                <a:cs typeface="Traditional Arabic" pitchFamily="2" charset="-78"/>
              </a:rPr>
              <a:t>الافهامية</a:t>
            </a:r>
            <a:r>
              <a:rPr lang="ar-DZ" sz="4800" b="1" dirty="0" smtClean="0">
                <a:solidFill>
                  <a:srgbClr val="00B050"/>
                </a:solidFill>
                <a:cs typeface="Traditional Arabic" pitchFamily="2" charset="-78"/>
              </a:rPr>
              <a:t> (</a:t>
            </a:r>
            <a:r>
              <a:rPr lang="ar-DZ" sz="4800" b="1" dirty="0" err="1" smtClean="0">
                <a:solidFill>
                  <a:srgbClr val="00B050"/>
                </a:solidFill>
                <a:cs typeface="Traditional Arabic" pitchFamily="2" charset="-78"/>
              </a:rPr>
              <a:t>الندائية</a:t>
            </a:r>
            <a:r>
              <a:rPr lang="ar-DZ" sz="4800" b="1" dirty="0" smtClean="0">
                <a:solidFill>
                  <a:srgbClr val="00B050"/>
                </a:solidFill>
                <a:cs typeface="Traditional Arabic" pitchFamily="2" charset="-78"/>
              </a:rPr>
              <a:t>): </a:t>
            </a:r>
            <a:r>
              <a:rPr lang="ar-DZ" sz="4800" b="1" dirty="0" smtClean="0">
                <a:cs typeface="Traditional Arabic" pitchFamily="2" charset="-78"/>
              </a:rPr>
              <a:t>وهي تُعنى </a:t>
            </a:r>
            <a:r>
              <a:rPr lang="ar-DZ" sz="4800" b="1" dirty="0" smtClean="0">
                <a:solidFill>
                  <a:srgbClr val="00B050"/>
                </a:solidFill>
                <a:cs typeface="Traditional Arabic" pitchFamily="2" charset="-78"/>
              </a:rPr>
              <a:t>بالسامع</a:t>
            </a:r>
            <a:r>
              <a:rPr lang="ar-DZ" sz="4800" b="1" dirty="0" smtClean="0">
                <a:cs typeface="Traditional Arabic" pitchFamily="2" charset="-78"/>
              </a:rPr>
              <a:t>، </a:t>
            </a:r>
            <a:r>
              <a:rPr lang="ar-DZ" sz="4800" b="1" dirty="0" err="1" smtClean="0">
                <a:cs typeface="Traditional Arabic" pitchFamily="2" charset="-78"/>
              </a:rPr>
              <a:t>وبها</a:t>
            </a:r>
            <a:r>
              <a:rPr lang="ar-DZ" sz="4800" b="1" dirty="0" smtClean="0">
                <a:cs typeface="Traditional Arabic" pitchFamily="2" charset="-78"/>
              </a:rPr>
              <a:t> تأخذ اللغة شكلها الاتصالي، كما يتضح ذلك في النداء، وفي الأمر وفي التمني</a:t>
            </a:r>
            <a:r>
              <a:rPr lang="ar-SA" sz="4800" b="1" dirty="0" err="1" smtClean="0">
                <a:cs typeface="Traditional Arabic" pitchFamily="2" charset="-78"/>
              </a:rPr>
              <a:t>.</a:t>
            </a:r>
            <a:endParaRPr lang="ar-SA" sz="4800" b="1" dirty="0" smtClean="0">
              <a:cs typeface="Traditional Arabic" pitchFamily="2" charset="-78"/>
            </a:endParaRPr>
          </a:p>
          <a:p>
            <a:pPr rtl="1"/>
            <a:r>
              <a:rPr lang="ar-SA" sz="4800" b="1" dirty="0" smtClean="0">
                <a:cs typeface="Traditional Arabic" pitchFamily="2" charset="-78"/>
              </a:rPr>
              <a:t>3-</a:t>
            </a:r>
            <a:r>
              <a:rPr lang="ar-DZ" sz="4800" b="1" dirty="0" smtClean="0">
                <a:solidFill>
                  <a:srgbClr val="00B050"/>
                </a:solidFill>
                <a:cs typeface="Traditional Arabic" pitchFamily="2" charset="-78"/>
              </a:rPr>
              <a:t>الوظيفة المرجعية: </a:t>
            </a:r>
            <a:r>
              <a:rPr lang="ar-DZ" sz="4800" b="1" dirty="0" smtClean="0">
                <a:cs typeface="Traditional Arabic" pitchFamily="2" charset="-78"/>
              </a:rPr>
              <a:t>وهي تتمحور حول المرجع، أو السياق، أو </a:t>
            </a:r>
            <a:r>
              <a:rPr lang="ar-DZ" sz="4800" b="1" dirty="0" smtClean="0">
                <a:solidFill>
                  <a:srgbClr val="00B050"/>
                </a:solidFill>
                <a:cs typeface="Traditional Arabic" pitchFamily="2" charset="-78"/>
              </a:rPr>
              <a:t>المقام</a:t>
            </a:r>
            <a:r>
              <a:rPr lang="ar-DZ" sz="4800" b="1" dirty="0" smtClean="0">
                <a:cs typeface="Traditional Arabic" pitchFamily="2" charset="-78"/>
              </a:rPr>
              <a:t>.</a:t>
            </a:r>
            <a:endParaRPr lang="fr-FR" sz="4800" b="1" dirty="0" smtClean="0">
              <a:cs typeface="Traditional Arabic" pitchFamily="2" charset="-78"/>
            </a:endParaRPr>
          </a:p>
          <a:p>
            <a:pPr lvl="0" rtl="1"/>
            <a:endParaRPr lang="fr-FR" sz="4000" dirty="0" smtClean="0"/>
          </a:p>
          <a:p>
            <a:pPr rtl="1"/>
            <a:endParaRPr lang="en-US"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lvl="0" rtl="1"/>
            <a:r>
              <a:rPr lang="ar-SA" sz="4800" b="1" dirty="0" err="1" smtClean="0">
                <a:cs typeface="Traditional Arabic" pitchFamily="2" charset="-78"/>
              </a:rPr>
              <a:t>4-</a:t>
            </a:r>
            <a:r>
              <a:rPr lang="ar-SA" sz="4800" b="1" dirty="0" smtClean="0">
                <a:cs typeface="Traditional Arabic" pitchFamily="2" charset="-78"/>
              </a:rPr>
              <a:t> </a:t>
            </a:r>
            <a:r>
              <a:rPr lang="ar-DZ" sz="4800" b="1" dirty="0" smtClean="0">
                <a:solidFill>
                  <a:srgbClr val="00B050"/>
                </a:solidFill>
                <a:cs typeface="Traditional Arabic" pitchFamily="2" charset="-78"/>
              </a:rPr>
              <a:t>الوظيفة </a:t>
            </a:r>
            <a:r>
              <a:rPr lang="ar-DZ" sz="4800" b="1" dirty="0" err="1" smtClean="0">
                <a:solidFill>
                  <a:srgbClr val="00B050"/>
                </a:solidFill>
                <a:cs typeface="Traditional Arabic" pitchFamily="2" charset="-78"/>
              </a:rPr>
              <a:t>الانتباهية</a:t>
            </a:r>
            <a:r>
              <a:rPr lang="ar-DZ" sz="4800" b="1" dirty="0" smtClean="0">
                <a:solidFill>
                  <a:srgbClr val="00B050"/>
                </a:solidFill>
                <a:cs typeface="Traditional Arabic" pitchFamily="2" charset="-78"/>
              </a:rPr>
              <a:t> (إقامة الاتصال): </a:t>
            </a:r>
            <a:r>
              <a:rPr lang="ar-DZ" sz="4800" b="1" dirty="0" smtClean="0">
                <a:cs typeface="Traditional Arabic" pitchFamily="2" charset="-78"/>
              </a:rPr>
              <a:t>وهي تتعلق</a:t>
            </a:r>
            <a:r>
              <a:rPr lang="ar-SA" sz="4800" b="1" dirty="0" smtClean="0">
                <a:cs typeface="Traditional Arabic" pitchFamily="2" charset="-78"/>
              </a:rPr>
              <a:t> </a:t>
            </a:r>
            <a:r>
              <a:rPr lang="ar-SA" sz="4800" b="1" dirty="0" smtClean="0">
                <a:solidFill>
                  <a:srgbClr val="00B050"/>
                </a:solidFill>
                <a:cs typeface="Traditional Arabic" pitchFamily="2" charset="-78"/>
              </a:rPr>
              <a:t>بالقناة</a:t>
            </a:r>
            <a:r>
              <a:rPr lang="ar-SA" sz="4800" b="1" dirty="0" smtClean="0">
                <a:cs typeface="Traditional Arabic" pitchFamily="2" charset="-78"/>
              </a:rPr>
              <a:t>، حيث تعمل على استمرار التواصل، وت</a:t>
            </a:r>
            <a:r>
              <a:rPr lang="ar-DZ" sz="4800" b="1" dirty="0" smtClean="0">
                <a:cs typeface="Traditional Arabic" pitchFamily="2" charset="-78"/>
              </a:rPr>
              <a:t>جَدده، وذلك بإبقاء انتباه المتلقي نشطا، ودفع الفتور الذي قد يعتري عملية التواصل أو يهددها  بالانقطاع.</a:t>
            </a:r>
            <a:r>
              <a:rPr lang="ar-SA" sz="4800" b="1" dirty="0" smtClean="0">
                <a:cs typeface="Traditional Arabic" pitchFamily="2" charset="-78"/>
              </a:rPr>
              <a:t>(كاستعمال التنبيهات: مرحبا، هل تسمعني، فهمتني، </a:t>
            </a:r>
            <a:r>
              <a:rPr lang="ar-SA" sz="4800" b="1" dirty="0" err="1" smtClean="0">
                <a:cs typeface="Traditional Arabic" pitchFamily="2" charset="-78"/>
              </a:rPr>
              <a:t>واضح....</a:t>
            </a:r>
            <a:r>
              <a:rPr lang="ar-SA" sz="4800" b="1" dirty="0" smtClean="0">
                <a:cs typeface="Traditional Arabic" pitchFamily="2" charset="-78"/>
              </a:rPr>
              <a:t> </a:t>
            </a:r>
            <a:r>
              <a:rPr lang="ar-SA" sz="4800" b="1" dirty="0" err="1" smtClean="0">
                <a:cs typeface="Traditional Arabic" pitchFamily="2" charset="-78"/>
              </a:rPr>
              <a:t>)</a:t>
            </a:r>
            <a:endParaRPr lang="fr-FR" sz="4800" b="1" dirty="0" smtClean="0">
              <a:cs typeface="Traditional Arabic" pitchFamily="2" charset="-78"/>
            </a:endParaRPr>
          </a:p>
          <a:p>
            <a:pPr rtl="1"/>
            <a:endParaRPr lang="en-US"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533400" y="1905000"/>
            <a:ext cx="8915400" cy="4343399"/>
          </a:xfrm>
        </p:spPr>
        <p:txBody>
          <a:bodyPr/>
          <a:lstStyle/>
          <a:p>
            <a:pPr lvl="0" rtl="1"/>
            <a:r>
              <a:rPr lang="ar-SA" sz="4000" b="1" dirty="0" smtClean="0">
                <a:cs typeface="Traditional Arabic" pitchFamily="2" charset="-78"/>
              </a:rPr>
              <a:t>5-</a:t>
            </a:r>
            <a:r>
              <a:rPr lang="ar-DZ" sz="4000" b="1" dirty="0" smtClean="0">
                <a:solidFill>
                  <a:srgbClr val="00B050"/>
                </a:solidFill>
                <a:cs typeface="Traditional Arabic" pitchFamily="2" charset="-78"/>
              </a:rPr>
              <a:t>الوظيفة اللسانية </a:t>
            </a:r>
            <a:r>
              <a:rPr lang="ar-DZ" sz="4000" b="1" dirty="0" err="1" smtClean="0">
                <a:solidFill>
                  <a:srgbClr val="00B050"/>
                </a:solidFill>
                <a:cs typeface="Traditional Arabic" pitchFamily="2" charset="-78"/>
              </a:rPr>
              <a:t>الواصفة </a:t>
            </a:r>
            <a:r>
              <a:rPr lang="ar-DZ" sz="4000" b="1" dirty="0" smtClean="0">
                <a:solidFill>
                  <a:srgbClr val="00B050"/>
                </a:solidFill>
                <a:cs typeface="Traditional Arabic" pitchFamily="2" charset="-78"/>
              </a:rPr>
              <a:t>(البيانية</a:t>
            </a:r>
            <a:r>
              <a:rPr lang="ar-DZ" sz="4000" b="1" dirty="0" err="1" smtClean="0">
                <a:solidFill>
                  <a:srgbClr val="00B050"/>
                </a:solidFill>
                <a:cs typeface="Traditional Arabic" pitchFamily="2" charset="-78"/>
              </a:rPr>
              <a:t>) </a:t>
            </a:r>
            <a:r>
              <a:rPr lang="ar-DZ" sz="4000" b="1" dirty="0" smtClean="0">
                <a:cs typeface="Traditional Arabic" pitchFamily="2" charset="-78"/>
              </a:rPr>
              <a:t>: وهي تتعلق بطبيعة </a:t>
            </a:r>
            <a:r>
              <a:rPr lang="ar-DZ" sz="4000" b="1" dirty="0" smtClean="0">
                <a:solidFill>
                  <a:srgbClr val="00B050"/>
                </a:solidFill>
                <a:cs typeface="Traditional Arabic" pitchFamily="2" charset="-78"/>
              </a:rPr>
              <a:t>اللغة</a:t>
            </a:r>
            <a:r>
              <a:rPr lang="ar-DZ" sz="4000" b="1" dirty="0" smtClean="0">
                <a:cs typeface="Traditional Arabic" pitchFamily="2" charset="-78"/>
              </a:rPr>
              <a:t> المستعملة في عملية التواصل، حيث يجب أن تكون متماثلة عند الطرفين، واضحة، وإلا احتاجت إلى بيان وتفسير، فالمتلقي قد يسأل عن معنى كلمة، أو عبارة صادرة من </a:t>
            </a:r>
            <a:r>
              <a:rPr lang="ar-DZ" sz="4000" b="1" dirty="0" err="1" smtClean="0">
                <a:cs typeface="Traditional Arabic" pitchFamily="2" charset="-78"/>
              </a:rPr>
              <a:t>الباث</a:t>
            </a:r>
            <a:r>
              <a:rPr lang="ar-DZ" sz="4000" b="1" dirty="0" smtClean="0">
                <a:cs typeface="Traditional Arabic" pitchFamily="2" charset="-78"/>
              </a:rPr>
              <a:t>، فيضطر هذا الأخير إلى توضيح ذلك، وتصبح في تلك اللحظة اللغة هي الهدف بعد ما كانت وسيلة في الاصل.</a:t>
            </a:r>
            <a:endParaRPr lang="fr-FR" sz="4000" b="1" dirty="0" smtClean="0">
              <a:cs typeface="Traditional Arabic" pitchFamily="2" charset="-78"/>
            </a:endParaRPr>
          </a:p>
          <a:p>
            <a:pPr rtl="1"/>
            <a:endParaRPr lang="en-US"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6012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lvl="0" rtl="1"/>
            <a:r>
              <a:rPr lang="ar-SA" sz="4800" b="1" dirty="0" smtClean="0">
                <a:cs typeface="Traditional Arabic" pitchFamily="2" charset="-78"/>
              </a:rPr>
              <a:t>6-</a:t>
            </a:r>
            <a:r>
              <a:rPr lang="ar-DZ" sz="4800" b="1" dirty="0" smtClean="0">
                <a:solidFill>
                  <a:srgbClr val="00B050"/>
                </a:solidFill>
                <a:cs typeface="Traditional Arabic" pitchFamily="2" charset="-78"/>
              </a:rPr>
              <a:t>الوظيفة </a:t>
            </a:r>
            <a:r>
              <a:rPr lang="ar-DZ" sz="4800" b="1" dirty="0" err="1" smtClean="0">
                <a:solidFill>
                  <a:srgbClr val="00B050"/>
                </a:solidFill>
                <a:cs typeface="Traditional Arabic" pitchFamily="2" charset="-78"/>
              </a:rPr>
              <a:t>الشعرية </a:t>
            </a:r>
            <a:r>
              <a:rPr lang="ar-DZ" sz="4800" b="1" dirty="0" smtClean="0">
                <a:cs typeface="Traditional Arabic" pitchFamily="2" charset="-78"/>
              </a:rPr>
              <a:t>(أو الجمالية، أو البلاغية، أو الانفعالية): وتتمحور حول </a:t>
            </a:r>
            <a:r>
              <a:rPr lang="ar-DZ" sz="4800" b="1" dirty="0" smtClean="0">
                <a:solidFill>
                  <a:srgbClr val="00B050"/>
                </a:solidFill>
                <a:cs typeface="Traditional Arabic" pitchFamily="2" charset="-78"/>
              </a:rPr>
              <a:t>الرسالة</a:t>
            </a:r>
            <a:r>
              <a:rPr lang="ar-DZ" sz="4800" b="1" dirty="0" smtClean="0">
                <a:cs typeface="Traditional Arabic" pitchFamily="2" charset="-78"/>
              </a:rPr>
              <a:t> ذاتها، وتتضافر محاور البلاغة في أداء هذه الوظيفة، سواء الصور </a:t>
            </a:r>
            <a:r>
              <a:rPr lang="ar-DZ" sz="4800" b="1" dirty="0" err="1" smtClean="0">
                <a:cs typeface="Traditional Arabic" pitchFamily="2" charset="-78"/>
              </a:rPr>
              <a:t>البيانية </a:t>
            </a:r>
            <a:r>
              <a:rPr lang="ar-DZ" sz="4800" b="1" dirty="0" smtClean="0">
                <a:cs typeface="Traditional Arabic" pitchFamily="2" charset="-78"/>
              </a:rPr>
              <a:t>(علم البيان)، أو المحسنات </a:t>
            </a:r>
            <a:r>
              <a:rPr lang="ar-DZ" sz="4800" b="1" dirty="0" err="1" smtClean="0">
                <a:cs typeface="Traditional Arabic" pitchFamily="2" charset="-78"/>
              </a:rPr>
              <a:t>البديعية </a:t>
            </a:r>
            <a:r>
              <a:rPr lang="ar-DZ" sz="4800" b="1" dirty="0" smtClean="0">
                <a:cs typeface="Traditional Arabic" pitchFamily="2" charset="-78"/>
              </a:rPr>
              <a:t>(علم البديع)، أو انتقاء </a:t>
            </a:r>
            <a:r>
              <a:rPr lang="ar-DZ" sz="4800" b="1" dirty="0" err="1" smtClean="0">
                <a:cs typeface="Traditional Arabic" pitchFamily="2" charset="-78"/>
              </a:rPr>
              <a:t>الأساليب </a:t>
            </a:r>
            <a:r>
              <a:rPr lang="ar-DZ" sz="4800" b="1" dirty="0" smtClean="0">
                <a:cs typeface="Traditional Arabic" pitchFamily="2" charset="-78"/>
              </a:rPr>
              <a:t>(علم المعاني</a:t>
            </a:r>
            <a:r>
              <a:rPr lang="ar-DZ" sz="4800" b="1" dirty="0" err="1" smtClean="0">
                <a:cs typeface="Traditional Arabic" pitchFamily="2" charset="-78"/>
              </a:rPr>
              <a:t>).</a:t>
            </a:r>
            <a:endParaRPr lang="fr-FR" sz="4800" b="1" dirty="0" smtClean="0">
              <a:cs typeface="Traditional Arabic" pitchFamily="2" charset="-78"/>
            </a:endParaRPr>
          </a:p>
          <a:p>
            <a:pPr rtl="1"/>
            <a:endParaRPr lang="en-US"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304800"/>
            <a:ext cx="9525000" cy="3048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r>
              <a:rPr lang="ar-SA" dirty="0" smtClean="0"/>
              <a:t>اللغة والتواصل</a:t>
            </a:r>
            <a:endParaRPr lang="en-US" dirty="0" smtClean="0"/>
          </a:p>
        </p:txBody>
      </p:sp>
      <p:sp>
        <p:nvSpPr>
          <p:cNvPr id="7171" name="Text Placeholder 5"/>
          <p:cNvSpPr>
            <a:spLocks noGrp="1"/>
          </p:cNvSpPr>
          <p:nvPr>
            <p:ph idx="1"/>
          </p:nvPr>
        </p:nvSpPr>
        <p:spPr>
          <a:xfrm>
            <a:off x="533400" y="1143000"/>
            <a:ext cx="8915400" cy="5029200"/>
          </a:xfrm>
        </p:spPr>
        <p:txBody>
          <a:bodyPr/>
          <a:lstStyle/>
          <a:p>
            <a:pPr lvl="0" algn="just" rtl="1"/>
            <a:endParaRPr lang="en-US" sz="4000" b="1" dirty="0" smtClean="0">
              <a:cs typeface="Traditional Arabic" pitchFamily="2" charset="-78"/>
            </a:endParaRPr>
          </a:p>
          <a:p>
            <a:pPr lvl="0" algn="just" rtl="1"/>
            <a:r>
              <a:rPr lang="en-US" sz="4000" b="1" dirty="0" smtClean="0">
                <a:cs typeface="Traditional Arabic" pitchFamily="2" charset="-78"/>
              </a:rPr>
              <a:t>         </a:t>
            </a:r>
            <a:r>
              <a:rPr lang="ar-SA" sz="4000" b="1" dirty="0" smtClean="0">
                <a:cs typeface="Traditional Arabic" pitchFamily="2" charset="-78"/>
              </a:rPr>
              <a:t>وننبه هنا أن ما يجمع كل هذه الوظائف هو ا</a:t>
            </a:r>
            <a:r>
              <a:rPr lang="ar-SA" sz="4000" b="1" dirty="0" smtClean="0">
                <a:solidFill>
                  <a:srgbClr val="00B050"/>
                </a:solidFill>
                <a:cs typeface="Traditional Arabic" pitchFamily="2" charset="-78"/>
              </a:rPr>
              <a:t>لهدف التواصلي</a:t>
            </a:r>
            <a:r>
              <a:rPr lang="ar-SA" sz="4000" b="1" dirty="0" smtClean="0">
                <a:cs typeface="Traditional Arabic" pitchFamily="2" charset="-78"/>
              </a:rPr>
              <a:t>، لأن</a:t>
            </a:r>
            <a:r>
              <a:rPr lang="ar-DZ" sz="4000" b="1" dirty="0" smtClean="0">
                <a:cs typeface="Traditional Arabic" pitchFamily="2" charset="-78"/>
              </a:rPr>
              <a:t> التواصل يغطي حياة الإنسان </a:t>
            </a:r>
            <a:r>
              <a:rPr lang="ar-DZ" sz="4000" b="1" dirty="0" err="1" smtClean="0">
                <a:cs typeface="Traditional Arabic" pitchFamily="2" charset="-78"/>
              </a:rPr>
              <a:t>كلها،</a:t>
            </a:r>
            <a:r>
              <a:rPr lang="ar-DZ" sz="4000" b="1" dirty="0" smtClean="0">
                <a:cs typeface="Traditional Arabic" pitchFamily="2" charset="-78"/>
              </a:rPr>
              <a:t> </a:t>
            </a:r>
            <a:r>
              <a:rPr lang="ar-SA" sz="4000" b="1" dirty="0" smtClean="0">
                <a:cs typeface="Traditional Arabic" pitchFamily="2" charset="-78"/>
              </a:rPr>
              <a:t>وهو</a:t>
            </a:r>
            <a:r>
              <a:rPr lang="ar-DZ" sz="4000" b="1" dirty="0" smtClean="0">
                <a:cs typeface="Traditional Arabic" pitchFamily="2" charset="-78"/>
              </a:rPr>
              <a:t> يتم بأشكال كثيرة، بداية باللغة وانتهاء بالإشارة، والألوان، والرسومات، والموسيقى، ومن ثم تتنوع وسائله، من مثل لسان، وقلم، وهاتف، وتلفاز، وما إلى </a:t>
            </a:r>
            <a:r>
              <a:rPr lang="ar-DZ" sz="4000" b="1" dirty="0" err="1" smtClean="0">
                <a:cs typeface="Traditional Arabic" pitchFamily="2" charset="-78"/>
              </a:rPr>
              <a:t>ذلك.</a:t>
            </a:r>
            <a:r>
              <a:rPr lang="ar-DZ" sz="4000" b="1" dirty="0" smtClean="0">
                <a:cs typeface="Traditional Arabic" pitchFamily="2" charset="-78"/>
              </a:rPr>
              <a:t> ولكن تبقى </a:t>
            </a:r>
            <a:r>
              <a:rPr lang="ar-DZ" sz="4000" b="1" dirty="0" err="1" smtClean="0">
                <a:cs typeface="Traditional Arabic" pitchFamily="2" charset="-78"/>
              </a:rPr>
              <a:t>اللغة </a:t>
            </a:r>
            <a:r>
              <a:rPr lang="ar-DZ" sz="4000" b="1" dirty="0" smtClean="0">
                <a:cs typeface="Traditional Arabic" pitchFamily="2" charset="-78"/>
              </a:rPr>
              <a:t>(الشفهية والكتابية) هي الوسيلة </a:t>
            </a:r>
            <a:r>
              <a:rPr lang="ar-SA" sz="4000" b="1" dirty="0" err="1" smtClean="0">
                <a:cs typeface="Traditional Arabic" pitchFamily="2" charset="-78"/>
              </a:rPr>
              <a:t>الأمثل،</a:t>
            </a:r>
            <a:r>
              <a:rPr lang="ar-SA" sz="4000" b="1" dirty="0" smtClean="0">
                <a:cs typeface="Traditional Arabic" pitchFamily="2" charset="-78"/>
              </a:rPr>
              <a:t> </a:t>
            </a:r>
            <a:r>
              <a:rPr lang="ar-DZ" sz="4000" b="1" dirty="0" smtClean="0">
                <a:cs typeface="Traditional Arabic" pitchFamily="2" charset="-78"/>
              </a:rPr>
              <a:t>والشكل الأهم في عملية التواصل الإنساني</a:t>
            </a:r>
            <a:endParaRPr lang="en-US" sz="4000" b="1" dirty="0">
              <a:cs typeface="Traditional Arabic" pitchFamily="2" charset="-78"/>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a:t>
            </a:fld>
            <a:endParaRPr lang="en-US" dirty="0" smtClean="0">
              <a:cs typeface="Arial" pitchFamily="34" charset="0"/>
            </a:endParaRPr>
          </a:p>
        </p:txBody>
      </p:sp>
      <p:sp>
        <p:nvSpPr>
          <p:cNvPr id="6146" name="Title 4"/>
          <p:cNvSpPr>
            <a:spLocks noGrp="1"/>
          </p:cNvSpPr>
          <p:nvPr>
            <p:ph type="ctrTitle"/>
          </p:nvPr>
        </p:nvSpPr>
        <p:spPr>
          <a:xfrm>
            <a:off x="762000" y="457200"/>
            <a:ext cx="8420100" cy="5257800"/>
          </a:xfrm>
        </p:spPr>
        <p:txBody>
          <a:bodyPr/>
          <a:lstStyle/>
          <a:p>
            <a:pPr rtl="1"/>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en-US" sz="4800" spc="-150" dirty="0" smtClean="0">
                <a:solidFill>
                  <a:srgbClr val="376092"/>
                </a:solidFill>
                <a:latin typeface="ae_AlMateen" pitchFamily="2" charset="-78"/>
                <a:cs typeface="ae_AlMateen" pitchFamily="2" charset="-78"/>
              </a:rPr>
              <a:t/>
            </a:r>
            <a:br>
              <a:rPr lang="en-US" sz="4800" spc="-150" dirty="0" smtClean="0">
                <a:solidFill>
                  <a:srgbClr val="376092"/>
                </a:solidFill>
                <a:latin typeface="ae_AlMateen" pitchFamily="2" charset="-78"/>
                <a:cs typeface="ae_AlMateen" pitchFamily="2" charset="-78"/>
              </a:rPr>
            </a:br>
            <a:r>
              <a:rPr lang="en-US" sz="4800" spc="-150" dirty="0" smtClean="0">
                <a:solidFill>
                  <a:srgbClr val="376092"/>
                </a:solidFill>
                <a:latin typeface="ae_AlMateen" pitchFamily="2" charset="-78"/>
                <a:cs typeface="ae_AlMateen" pitchFamily="2" charset="-78"/>
              </a:rPr>
              <a:t/>
            </a:r>
            <a:br>
              <a:rPr lang="en-US" sz="4800" spc="-150" dirty="0" smtClean="0">
                <a:solidFill>
                  <a:srgbClr val="376092"/>
                </a:solidFill>
                <a:latin typeface="ae_AlMateen" pitchFamily="2" charset="-78"/>
                <a:cs typeface="ae_AlMateen" pitchFamily="2" charset="-78"/>
              </a:rPr>
            </a:br>
            <a:r>
              <a:rPr lang="en-US" sz="4800" spc="-150" dirty="0" smtClean="0">
                <a:solidFill>
                  <a:srgbClr val="376092"/>
                </a:solidFill>
                <a:latin typeface="ae_AlMateen" pitchFamily="2" charset="-78"/>
                <a:cs typeface="ae_AlMateen" pitchFamily="2" charset="-78"/>
              </a:rPr>
              <a:t/>
            </a:r>
            <a:br>
              <a:rPr lang="en-US" sz="4800" spc="-150" dirty="0" smtClean="0">
                <a:solidFill>
                  <a:srgbClr val="376092"/>
                </a:solidFill>
                <a:latin typeface="ae_AlMateen" pitchFamily="2" charset="-78"/>
                <a:cs typeface="ae_AlMateen" pitchFamily="2" charset="-78"/>
              </a:rPr>
            </a:br>
            <a:r>
              <a:rPr lang="en-US" sz="4800" spc="-150" dirty="0" smtClean="0">
                <a:solidFill>
                  <a:srgbClr val="376092"/>
                </a:solidFill>
                <a:latin typeface="ae_AlMateen" pitchFamily="2" charset="-78"/>
                <a:cs typeface="ae_AlMateen" pitchFamily="2" charset="-78"/>
              </a:rPr>
              <a:t/>
            </a:r>
            <a:br>
              <a:rPr lang="en-US" sz="4800" spc="-150" dirty="0" smtClean="0">
                <a:solidFill>
                  <a:srgbClr val="376092"/>
                </a:solidFill>
                <a:latin typeface="ae_AlMateen" pitchFamily="2" charset="-78"/>
                <a:cs typeface="ae_AlMateen" pitchFamily="2" charset="-78"/>
              </a:rPr>
            </a:br>
            <a:r>
              <a:rPr lang="ar-SA" sz="4800" spc="-150" dirty="0" smtClean="0">
                <a:solidFill>
                  <a:srgbClr val="376092"/>
                </a:solidFill>
                <a:latin typeface="ae_AlMateen" pitchFamily="2" charset="-78"/>
                <a:cs typeface="ae_AlMateen" pitchFamily="2" charset="-78"/>
              </a:rPr>
              <a:t>سنتحدث </a:t>
            </a:r>
            <a:r>
              <a:rPr lang="ar-SA" sz="4800" spc="-150" dirty="0" smtClean="0">
                <a:solidFill>
                  <a:srgbClr val="376092"/>
                </a:solidFill>
                <a:latin typeface="ae_AlMateen" pitchFamily="2" charset="-78"/>
                <a:cs typeface="ae_AlMateen" pitchFamily="2" charset="-78"/>
              </a:rPr>
              <a:t>في المحاضرة اللاحقة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FF0000"/>
                </a:solidFill>
                <a:latin typeface="ae_AlMateen" pitchFamily="2" charset="-78"/>
                <a:cs typeface="ae_AlMateen" pitchFamily="2" charset="-78"/>
              </a:rPr>
              <a:t>مدخل إلى المفاهيم الإجرائية التي يقوم عليها علم تحليل الخطاب</a:t>
            </a:r>
            <a:r>
              <a:rPr lang="fr-FR" dirty="0" smtClean="0"/>
              <a:t/>
            </a:r>
            <a:br>
              <a:rPr lang="fr-FR" dirty="0" smtClean="0"/>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EG" sz="5400" b="1" dirty="0">
                <a:cs typeface="Arial" pitchFamily="34" charset="0"/>
              </a:rPr>
              <a:t/>
            </a:r>
            <a:br>
              <a:rPr lang="ar-EG" sz="5400" b="1" dirty="0">
                <a:cs typeface="Arial" pitchFamily="34" charset="0"/>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spc="-150" dirty="0" smtClean="0">
              <a:solidFill>
                <a:srgbClr val="FF0000"/>
              </a:solidFill>
              <a:latin typeface="ae_AlMateen" pitchFamily="2" charset="-78"/>
              <a:cs typeface="ae_AlMateen" pitchFamily="2" charset="-78"/>
            </a:endParaRPr>
          </a:p>
        </p:txBody>
      </p:sp>
    </p:spTree>
    <p:extLst>
      <p:ext uri="{BB962C8B-B14F-4D97-AF65-F5344CB8AC3E}">
        <p14:creationId xmlns="" xmlns:p14="http://schemas.microsoft.com/office/powerpoint/2010/main" val="35244475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2861</TotalTime>
  <Words>644</Words>
  <Application>Microsoft Office PowerPoint</Application>
  <PresentationFormat>A4 Paper (210x297 mm)‎</PresentationFormat>
  <Paragraphs>57</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المحاضرة الأولى</vt:lpstr>
      <vt:lpstr> اللـغـة  المفهوم  الخصائص  الوظائف  </vt:lpstr>
      <vt:lpstr>مفهوم اللغة</vt:lpstr>
      <vt:lpstr>تعريف اللغة</vt:lpstr>
      <vt:lpstr>خصائص اللغة الانسانية</vt:lpstr>
      <vt:lpstr>الشريحة 7</vt:lpstr>
      <vt:lpstr>الشريحة 8</vt:lpstr>
      <vt:lpstr>وظائف اللغة:</vt:lpstr>
      <vt:lpstr>الشريحة 10</vt:lpstr>
      <vt:lpstr>الشريحة 11</vt:lpstr>
      <vt:lpstr>الشريحة 12</vt:lpstr>
      <vt:lpstr>الشريحة 13</vt:lpstr>
      <vt:lpstr>الشريحة 14</vt:lpstr>
      <vt:lpstr>الشريحة 15</vt:lpstr>
      <vt:lpstr>اللغة والتواصل</vt:lpstr>
      <vt:lpstr>      سنتحدث في المحاضرة اللاحقة مدخل إلى المفاهيم الإجرائية التي يقوم عليها علم تحليل الخطاب     </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331</cp:revision>
  <dcterms:created xsi:type="dcterms:W3CDTF">2009-10-14T19:14:34Z</dcterms:created>
  <dcterms:modified xsi:type="dcterms:W3CDTF">2013-02-04T06:34:21Z</dcterms:modified>
</cp:coreProperties>
</file>