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300" r:id="rId2"/>
    <p:sldId id="257" r:id="rId3"/>
    <p:sldId id="343" r:id="rId4"/>
    <p:sldId id="267" r:id="rId5"/>
    <p:sldId id="374" r:id="rId6"/>
    <p:sldId id="388" r:id="rId7"/>
    <p:sldId id="389" r:id="rId8"/>
    <p:sldId id="390" r:id="rId9"/>
    <p:sldId id="391" r:id="rId10"/>
    <p:sldId id="392" r:id="rId11"/>
    <p:sldId id="373" r:id="rId12"/>
    <p:sldId id="375" r:id="rId13"/>
    <p:sldId id="344" r:id="rId14"/>
    <p:sldId id="376" r:id="rId15"/>
    <p:sldId id="377" r:id="rId16"/>
    <p:sldId id="378" r:id="rId17"/>
    <p:sldId id="379" r:id="rId18"/>
    <p:sldId id="380" r:id="rId19"/>
    <p:sldId id="381" r:id="rId20"/>
    <p:sldId id="382" r:id="rId21"/>
    <p:sldId id="383" r:id="rId22"/>
    <p:sldId id="384" r:id="rId23"/>
    <p:sldId id="385" r:id="rId24"/>
    <p:sldId id="386" r:id="rId25"/>
    <p:sldId id="387" r:id="rId26"/>
    <p:sldId id="369" r:id="rId27"/>
    <p:sldId id="266" r:id="rId28"/>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a:srgbClr val="709256"/>
    <a:srgbClr val="AD9968"/>
    <a:srgbClr val="3B84AF"/>
    <a:srgbClr val="FF3300"/>
    <a:srgbClr val="0000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4" autoAdjust="0"/>
  </p:normalViewPr>
  <p:slideViewPr>
    <p:cSldViewPr>
      <p:cViewPr varScale="1">
        <p:scale>
          <a:sx n="99" d="100"/>
          <a:sy n="99" d="100"/>
        </p:scale>
        <p:origin x="-96" y="-174"/>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2/25/2013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 xmlns:p14="http://schemas.microsoft.com/office/powerpoint/2010/main" val="2056433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smtClean="0">
              <a:solidFill>
                <a:schemeClr val="accent1">
                  <a:lumMod val="50000"/>
                </a:schemeClr>
              </a:solidFill>
              <a:latin typeface="AYM Wadiy S_U normal."/>
              <a:cs typeface="Times New Roman" pitchFamily="18" charset="0"/>
            </a:endParaRPr>
          </a:p>
          <a:p>
            <a:pPr algn="ctr"/>
            <a:r>
              <a:rPr lang="ar-SA" sz="3700" b="1" dirty="0" smtClean="0">
                <a:solidFill>
                  <a:schemeClr val="accent1">
                    <a:lumMod val="50000"/>
                  </a:schemeClr>
                </a:solidFill>
                <a:latin typeface="AYM Wadiy S_U normal."/>
                <a:cs typeface="Times New Roman" pitchFamily="18" charset="0"/>
              </a:rPr>
              <a:t>تحليل الخطاب</a:t>
            </a:r>
          </a:p>
          <a:p>
            <a:pPr algn="ctr"/>
            <a:r>
              <a:rPr lang="ar-SA" sz="3700" b="1" dirty="0" smtClean="0">
                <a:solidFill>
                  <a:schemeClr val="accent1">
                    <a:lumMod val="50000"/>
                  </a:schemeClr>
                </a:solidFill>
                <a:latin typeface="AYM Wadiy S_U normal."/>
                <a:cs typeface="Times New Roman" pitchFamily="18" charset="0"/>
              </a:rPr>
              <a:t>د.</a:t>
            </a:r>
            <a:r>
              <a:rPr lang="ar-SA" sz="3700" b="1" dirty="0" err="1" smtClean="0">
                <a:solidFill>
                  <a:schemeClr val="accent1">
                    <a:lumMod val="50000"/>
                  </a:schemeClr>
                </a:solidFill>
                <a:latin typeface="AYM Wadiy S_U normal."/>
                <a:cs typeface="Times New Roman" pitchFamily="18" charset="0"/>
              </a:rPr>
              <a:t>بلقاسم</a:t>
            </a:r>
            <a:r>
              <a:rPr lang="ar-SA" sz="3700" b="1" dirty="0" smtClean="0">
                <a:solidFill>
                  <a:schemeClr val="accent1">
                    <a:lumMod val="50000"/>
                  </a:schemeClr>
                </a:solidFill>
                <a:latin typeface="AYM Wadiy S_U normal."/>
                <a:cs typeface="Times New Roman" pitchFamily="18" charset="0"/>
              </a:rPr>
              <a:t> حمام</a:t>
            </a:r>
          </a:p>
          <a:p>
            <a:pPr algn="ctr"/>
            <a:endParaRPr lang="ar-SA" sz="3700" b="1" dirty="0">
              <a:solidFill>
                <a:schemeClr val="accent1">
                  <a:lumMod val="50000"/>
                </a:schemeClr>
              </a:solidFill>
              <a:latin typeface="AYM Wadiy S_U normal."/>
              <a:cs typeface="Times New Roman" pitchFamily="18"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extLst>
      <p:ext uri="{BB962C8B-B14F-4D97-AF65-F5344CB8AC3E}">
        <p14:creationId xmlns="" xmlns:p14="http://schemas.microsoft.com/office/powerpoint/2010/main" val="27483930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rtl="1" eaLnBrk="1" hangingPunct="1"/>
            <a:r>
              <a:rPr lang="ar-SA" spc="-150" dirty="0" smtClean="0">
                <a:solidFill>
                  <a:srgbClr val="376092"/>
                </a:solidFill>
                <a:latin typeface="ae_AlMateen" pitchFamily="2" charset="-78"/>
                <a:cs typeface="ae_AlMateen" pitchFamily="2" charset="-78"/>
              </a:rPr>
              <a:t>المحاضرة السادسة</a:t>
            </a:r>
            <a:endParaRPr lang="en-US" spc="-150" dirty="0" smtClean="0">
              <a:solidFill>
                <a:srgbClr val="376092"/>
              </a:solidFill>
              <a:latin typeface="ae_AlMateen" pitchFamily="2" charset="-78"/>
              <a:cs typeface="ae_AlMateen"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3</a:t>
            </a:fld>
            <a:endParaRPr lang="en-US" dirty="0" smtClean="0">
              <a:cs typeface="Arial" pitchFamily="34" charset="0"/>
            </a:endParaRPr>
          </a:p>
        </p:txBody>
      </p:sp>
      <p:sp>
        <p:nvSpPr>
          <p:cNvPr id="6146" name="Title 4"/>
          <p:cNvSpPr>
            <a:spLocks noGrp="1"/>
          </p:cNvSpPr>
          <p:nvPr>
            <p:ph type="ctrTitle"/>
          </p:nvPr>
        </p:nvSpPr>
        <p:spPr>
          <a:xfrm>
            <a:off x="762000" y="457200"/>
            <a:ext cx="8420100" cy="5257800"/>
          </a:xfrm>
        </p:spPr>
        <p:txBody>
          <a:bodyPr/>
          <a:lstStyle/>
          <a:p>
            <a:pPr rtl="1"/>
            <a:r>
              <a:rPr lang="ar-SA" sz="4800" spc="-150" dirty="0" smtClean="0">
                <a:solidFill>
                  <a:srgbClr val="376092"/>
                </a:solidFill>
                <a:latin typeface="ae_AlMateen" pitchFamily="2" charset="-78"/>
                <a:cs typeface="ae_AlMateen" pitchFamily="2" charset="-78"/>
              </a:rPr>
              <a:t/>
            </a:r>
            <a:br>
              <a:rPr lang="ar-SA" sz="4800" spc="-150" dirty="0" smtClean="0">
                <a:solidFill>
                  <a:srgbClr val="376092"/>
                </a:solidFill>
                <a:latin typeface="ae_AlMateen" pitchFamily="2" charset="-78"/>
                <a:cs typeface="ae_AlMateen" pitchFamily="2" charset="-78"/>
              </a:rPr>
            </a:br>
            <a:r>
              <a:rPr lang="ar-SA" sz="4800" spc="-150" dirty="0" smtClean="0">
                <a:solidFill>
                  <a:srgbClr val="00B050"/>
                </a:solidFill>
                <a:latin typeface="ae_AlMateen" pitchFamily="2" charset="-78"/>
                <a:cs typeface="ae_AlMateen" pitchFamily="2" charset="-78"/>
              </a:rPr>
              <a:t>أطراف الخطاب</a:t>
            </a:r>
            <a:r>
              <a:rPr lang="ar-SA" sz="4800" spc="-150" dirty="0" smtClean="0">
                <a:solidFill>
                  <a:srgbClr val="FF0000"/>
                </a:solidFill>
                <a:latin typeface="ae_AlMateen" pitchFamily="2" charset="-78"/>
                <a:cs typeface="ae_AlMateen" pitchFamily="2" charset="-78"/>
              </a:rPr>
              <a:t/>
            </a:r>
            <a:br>
              <a:rPr lang="ar-SA" sz="4800" spc="-150" dirty="0" smtClean="0">
                <a:solidFill>
                  <a:srgbClr val="FF0000"/>
                </a:solidFill>
                <a:latin typeface="ae_AlMateen" pitchFamily="2" charset="-78"/>
                <a:cs typeface="ae_AlMateen" pitchFamily="2" charset="-78"/>
              </a:rPr>
            </a:br>
            <a:r>
              <a:rPr lang="ar-SA" sz="4800" spc="-150" dirty="0" err="1" smtClean="0">
                <a:solidFill>
                  <a:srgbClr val="00B050"/>
                </a:solidFill>
                <a:latin typeface="ae_AlMateen" pitchFamily="2" charset="-78"/>
                <a:cs typeface="ae_AlMateen" pitchFamily="2" charset="-78"/>
              </a:rPr>
              <a:t>أ_</a:t>
            </a:r>
            <a:r>
              <a:rPr lang="ar-SA" sz="4800" spc="-150" dirty="0" err="1" smtClean="0">
                <a:solidFill>
                  <a:srgbClr val="FF0000"/>
                </a:solidFill>
                <a:latin typeface="ae_AlMateen" pitchFamily="2" charset="-78"/>
                <a:cs typeface="ae_AlMateen" pitchFamily="2" charset="-78"/>
              </a:rPr>
              <a:t>المتكلم:</a:t>
            </a:r>
            <a:r>
              <a:rPr lang="ar-SA" sz="4800" spc="-150" dirty="0" smtClean="0">
                <a:solidFill>
                  <a:srgbClr val="FF0000"/>
                </a:solidFill>
                <a:latin typeface="ae_AlMateen" pitchFamily="2" charset="-78"/>
                <a:cs typeface="ae_AlMateen" pitchFamily="2" charset="-78"/>
              </a:rPr>
              <a:t/>
            </a:r>
            <a:br>
              <a:rPr lang="ar-SA" sz="4800" spc="-150" dirty="0" smtClean="0">
                <a:solidFill>
                  <a:srgbClr val="FF0000"/>
                </a:solidFill>
                <a:latin typeface="ae_AlMateen" pitchFamily="2" charset="-78"/>
                <a:cs typeface="ae_AlMateen" pitchFamily="2" charset="-78"/>
              </a:rPr>
            </a:br>
            <a:r>
              <a:rPr lang="ar-SA" sz="4800" spc="-150" dirty="0" smtClean="0">
                <a:solidFill>
                  <a:srgbClr val="FF0000"/>
                </a:solidFill>
                <a:latin typeface="ae_AlMateen" pitchFamily="2" charset="-78"/>
                <a:cs typeface="ae_AlMateen" pitchFamily="2" charset="-78"/>
              </a:rPr>
              <a:t/>
            </a:r>
            <a:br>
              <a:rPr lang="ar-SA" sz="4800" spc="-150" dirty="0" smtClean="0">
                <a:solidFill>
                  <a:srgbClr val="FF0000"/>
                </a:solidFill>
                <a:latin typeface="ae_AlMateen" pitchFamily="2" charset="-78"/>
                <a:cs typeface="ae_AlMateen" pitchFamily="2" charset="-78"/>
              </a:rPr>
            </a:br>
            <a:r>
              <a:rPr lang="ar-SA" sz="4800" spc="-150" dirty="0" smtClean="0">
                <a:solidFill>
                  <a:srgbClr val="FF0000"/>
                </a:solidFill>
                <a:latin typeface="ae_AlMateen" pitchFamily="2" charset="-78"/>
                <a:cs typeface="ae_AlMateen" pitchFamily="2" charset="-78"/>
              </a:rPr>
              <a:t> المفهوم، الكفاءة، قواعد التخاطب</a:t>
            </a:r>
            <a:r>
              <a:rPr lang="ar-SA" sz="4000" dirty="0" smtClean="0"/>
              <a:t/>
            </a:r>
            <a:br>
              <a:rPr lang="ar-SA" sz="4000" dirty="0" smtClean="0"/>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endParaRPr lang="en-US" spc="-150" dirty="0" smtClean="0">
              <a:solidFill>
                <a:srgbClr val="FF0000"/>
              </a:solidFill>
              <a:latin typeface="ae_AlMateen" pitchFamily="2" charset="-78"/>
              <a:cs typeface="ae_AlMateen" pitchFamily="2" charset="-78"/>
            </a:endParaRPr>
          </a:p>
        </p:txBody>
      </p:sp>
    </p:spTree>
    <p:extLst>
      <p:ext uri="{BB962C8B-B14F-4D97-AF65-F5344CB8AC3E}">
        <p14:creationId xmlns="" xmlns:p14="http://schemas.microsoft.com/office/powerpoint/2010/main" val="11596022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pPr rtl="1"/>
            <a:r>
              <a:rPr lang="ar-DZ" sz="4000" dirty="0" smtClean="0"/>
              <a:t> </a:t>
            </a:r>
            <a:r>
              <a:rPr lang="ar-DZ" sz="2800" b="1" dirty="0" smtClean="0"/>
              <a:t>إن عملية الكلام عملية معقدة للغاية، إلا أن حدوثها باستمرار، </a:t>
            </a:r>
            <a:r>
              <a:rPr lang="ar-DZ" sz="2800" b="1" dirty="0" smtClean="0"/>
              <a:t>وبعفو</a:t>
            </a:r>
            <a:r>
              <a:rPr lang="ar-SA" sz="2800" b="1" dirty="0" smtClean="0"/>
              <a:t>ي</a:t>
            </a:r>
            <a:r>
              <a:rPr lang="ar-DZ" sz="2800" b="1" dirty="0" smtClean="0"/>
              <a:t>ة </a:t>
            </a:r>
            <a:r>
              <a:rPr lang="ar-DZ" sz="2800" b="1" dirty="0" smtClean="0"/>
              <a:t>في حياة الإنسان جعله يراها من البساطة والسهولة بمكان، ولكننا حين نتمعن فيها نجدها معقدة</a:t>
            </a:r>
            <a:r>
              <a:rPr lang="ar-SA" sz="2800" b="1" dirty="0" smtClean="0"/>
              <a:t>، إذ تتطلب مؤهلات خاصة، وقدرة فائقة في القيام بعمليات عقلية وشعورية كثيرة لإنتاج الكلام، وفهمه على السواء، وتشترك في الخطاب  أطراف متعددة، أهمها في علم تحليل الخطاب </a:t>
            </a:r>
            <a:r>
              <a:rPr lang="ar-SA" sz="2800" b="1" dirty="0" err="1" smtClean="0"/>
              <a:t>ثلاثة:</a:t>
            </a:r>
            <a:endParaRPr lang="ar-SA" sz="2800" b="1" dirty="0" smtClean="0"/>
          </a:p>
          <a:p>
            <a:pPr rtl="1">
              <a:buFont typeface="Wingdings" pitchFamily="2" charset="2"/>
              <a:buChar char="q"/>
            </a:pPr>
            <a:r>
              <a:rPr lang="ar-SA" sz="2800" b="1" dirty="0" smtClean="0"/>
              <a:t>المتكلم.</a:t>
            </a:r>
          </a:p>
          <a:p>
            <a:pPr rtl="1">
              <a:buFont typeface="Wingdings" pitchFamily="2" charset="2"/>
              <a:buChar char="q"/>
            </a:pPr>
            <a:r>
              <a:rPr lang="ar-SA" sz="2800" b="1" dirty="0" smtClean="0"/>
              <a:t>السامع.</a:t>
            </a:r>
          </a:p>
          <a:p>
            <a:pPr rtl="1">
              <a:buFont typeface="Wingdings" pitchFamily="2" charset="2"/>
              <a:buChar char="q"/>
            </a:pPr>
            <a:r>
              <a:rPr lang="ar-SA" sz="2800" b="1" dirty="0" smtClean="0"/>
              <a:t>السياق.</a:t>
            </a:r>
          </a:p>
          <a:p>
            <a:pPr rtl="1"/>
            <a:r>
              <a:rPr lang="ar-SA" sz="2800" b="1" dirty="0" smtClean="0"/>
              <a:t>وسنبدأ الكلام عن العنصر الأول وهو المتكلم، ثم نأتي للعنصرين الآخرين.</a:t>
            </a:r>
          </a:p>
          <a:p>
            <a:pPr rtl="1"/>
            <a:endParaRPr lang="ar-SA" sz="2800" b="1" dirty="0" smtClean="0"/>
          </a:p>
          <a:p>
            <a:pPr lvl="0" rtl="1"/>
            <a:endParaRPr lang="ar-SA" sz="2800" b="1" dirty="0" smtClean="0"/>
          </a:p>
          <a:p>
            <a:pPr lvl="0" rtl="1"/>
            <a:endParaRPr lang="ar-EG" b="1" dirty="0" smtClean="0">
              <a:cs typeface="Arial" pitchFamily="34" charset="0"/>
            </a:endParaRPr>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4</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مفهوم </a:t>
            </a:r>
            <a:r>
              <a:rPr lang="ar-SA" b="1" dirty="0" err="1" smtClean="0"/>
              <a:t>المتكلم:</a:t>
            </a:r>
            <a:r>
              <a:rPr lang="ar-SA" b="1" dirty="0" smtClean="0"/>
              <a:t> </a:t>
            </a:r>
            <a:endParaRPr lang="fr-FR" dirty="0"/>
          </a:p>
        </p:txBody>
      </p:sp>
      <p:sp>
        <p:nvSpPr>
          <p:cNvPr id="3" name="عنصر نائب للمحتوى 2"/>
          <p:cNvSpPr>
            <a:spLocks noGrp="1"/>
          </p:cNvSpPr>
          <p:nvPr>
            <p:ph idx="1"/>
          </p:nvPr>
        </p:nvSpPr>
        <p:spPr/>
        <p:txBody>
          <a:bodyPr/>
          <a:lstStyle/>
          <a:p>
            <a:r>
              <a:rPr lang="ar-SA" b="1" dirty="0" smtClean="0"/>
              <a:t>هو </a:t>
            </a:r>
            <a:r>
              <a:rPr lang="ar-SA" b="1" dirty="0" smtClean="0">
                <a:solidFill>
                  <a:srgbClr val="FF0000"/>
                </a:solidFill>
              </a:rPr>
              <a:t>الذات</a:t>
            </a:r>
            <a:r>
              <a:rPr lang="ar-SA" b="1" dirty="0" smtClean="0"/>
              <a:t> </a:t>
            </a:r>
            <a:r>
              <a:rPr lang="ar-SA" b="1" dirty="0" smtClean="0">
                <a:solidFill>
                  <a:srgbClr val="FF0000"/>
                </a:solidFill>
              </a:rPr>
              <a:t>المحورية</a:t>
            </a:r>
            <a:r>
              <a:rPr lang="ar-SA" b="1" dirty="0" smtClean="0"/>
              <a:t> في </a:t>
            </a:r>
            <a:r>
              <a:rPr lang="ar-SA" b="1" dirty="0" smtClean="0">
                <a:solidFill>
                  <a:srgbClr val="FF0000"/>
                </a:solidFill>
              </a:rPr>
              <a:t>إنتاج</a:t>
            </a:r>
            <a:r>
              <a:rPr lang="ar-SA" b="1" dirty="0" smtClean="0"/>
              <a:t> الخطاب، لأنه هو الذي يتلفظ به، من خلال التعبير عن </a:t>
            </a:r>
            <a:r>
              <a:rPr lang="ar-SA" b="1" dirty="0" smtClean="0">
                <a:solidFill>
                  <a:srgbClr val="FF0000"/>
                </a:solidFill>
              </a:rPr>
              <a:t>مقاصد</a:t>
            </a:r>
            <a:r>
              <a:rPr lang="ar-SA" b="1" dirty="0" smtClean="0"/>
              <a:t> معينة، وبغرض تحقيق هدف فيه، ويجسد ذاته من خلال بناء خطابه، باعتماده </a:t>
            </a:r>
            <a:r>
              <a:rPr lang="ar-SA" b="1" dirty="0" smtClean="0">
                <a:solidFill>
                  <a:srgbClr val="FF0000"/>
                </a:solidFill>
              </a:rPr>
              <a:t>استراتيجية</a:t>
            </a:r>
            <a:r>
              <a:rPr lang="ar-SA" b="1" dirty="0" smtClean="0"/>
              <a:t> خطابية تمتد من مرحلة تحليل السياق ذهنيا، والاستعداد له، بما في ذللك اختيار العلامة اللغوية الملائمة، وبما يضمن تحقيق منفعته </a:t>
            </a:r>
          </a:p>
          <a:p>
            <a:r>
              <a:rPr lang="ar-SA" b="1" dirty="0" smtClean="0"/>
              <a:t>الذاتية، بتوظيف كفاءته للنجاح في نقل أفكاره بتنوعات مناسبة.</a:t>
            </a:r>
          </a:p>
          <a:p>
            <a:r>
              <a:rPr lang="ar-SA" b="1" dirty="0" smtClean="0"/>
              <a:t>وبدون المتكلم لا يكون للغة فاعلية</a:t>
            </a:r>
            <a:endParaRPr lang="fr-FR"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pPr>
              <a:lnSpc>
                <a:spcPct val="150000"/>
              </a:lnSpc>
            </a:pPr>
            <a:r>
              <a:rPr lang="ar-SA" b="1" dirty="0" smtClean="0"/>
              <a:t>وقبل أن نتكلم عن أهم ما جاء في هذا المفهوم، نشير إلى أن هناك </a:t>
            </a:r>
            <a:r>
              <a:rPr lang="ar-SA" b="1" dirty="0" smtClean="0">
                <a:solidFill>
                  <a:srgbClr val="FF0000"/>
                </a:solidFill>
              </a:rPr>
              <a:t>مصطلحات عديدة </a:t>
            </a:r>
            <a:r>
              <a:rPr lang="ar-SA" b="1" dirty="0" smtClean="0"/>
              <a:t>تطلق على المتكلم، والتي هي عند بعض الدارسين مرادفة لمصطلح المتكلم، ولكنها عند البعض الآخر تختلف عنها على مستوى المفهوم، ومن هذه المصطلحات:</a:t>
            </a:r>
            <a:endParaRPr lang="fr-FR"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pPr>
              <a:lnSpc>
                <a:spcPct val="150000"/>
              </a:lnSpc>
            </a:pPr>
            <a:r>
              <a:rPr lang="ar-SA" b="1" dirty="0" err="1" smtClean="0">
                <a:solidFill>
                  <a:srgbClr val="FF0000"/>
                </a:solidFill>
              </a:rPr>
              <a:t>الباث</a:t>
            </a:r>
            <a:r>
              <a:rPr lang="ar-SA" b="1" dirty="0" smtClean="0"/>
              <a:t>: وهو في الأصل كل </a:t>
            </a:r>
            <a:r>
              <a:rPr lang="ar-SA" b="1" dirty="0" smtClean="0">
                <a:solidFill>
                  <a:srgbClr val="FF0000"/>
                </a:solidFill>
              </a:rPr>
              <a:t>آلة</a:t>
            </a:r>
            <a:r>
              <a:rPr lang="ar-SA" b="1" dirty="0" smtClean="0"/>
              <a:t> تكون مصدر بث لموجات كهرومغناطيسية، قادرة على بعث بلاغات مشفرة، سواء تعلق الأمر بأصوات أو رسائل أو صور، أو أي نظام آخر من أنظمة </a:t>
            </a:r>
            <a:r>
              <a:rPr lang="ar-SA" b="1" dirty="0" err="1" smtClean="0"/>
              <a:t>العلامات </a:t>
            </a:r>
            <a:r>
              <a:rPr lang="ar-SA" b="1" dirty="0" smtClean="0"/>
              <a:t>(</a:t>
            </a:r>
            <a:r>
              <a:rPr lang="ar-SA" b="1" dirty="0" err="1" smtClean="0"/>
              <a:t>باثّ</a:t>
            </a:r>
            <a:r>
              <a:rPr lang="ar-SA" b="1" dirty="0" smtClean="0"/>
              <a:t> إذاعي، </a:t>
            </a:r>
            <a:r>
              <a:rPr lang="ar-SA" b="1" dirty="0" err="1" smtClean="0"/>
              <a:t>باثّ</a:t>
            </a:r>
            <a:r>
              <a:rPr lang="ar-SA" b="1" dirty="0" smtClean="0"/>
              <a:t> تلفزيوني)، وأصبح المصطلح </a:t>
            </a:r>
            <a:r>
              <a:rPr lang="ar-SA" b="1" dirty="0" err="1" smtClean="0"/>
              <a:t>يدل </a:t>
            </a:r>
            <a:r>
              <a:rPr lang="ar-SA" b="1" dirty="0" smtClean="0"/>
              <a:t>–بالتوسع تحت تأثير نظريات </a:t>
            </a:r>
            <a:r>
              <a:rPr lang="ar-SA" b="1" dirty="0" err="1" smtClean="0"/>
              <a:t>الإعلام </a:t>
            </a:r>
            <a:r>
              <a:rPr lang="ar-SA" b="1" dirty="0" smtClean="0"/>
              <a:t>– على الشخص الذي يبث بلاغات باتجاه متلق.</a:t>
            </a:r>
          </a:p>
          <a:p>
            <a:endParaRPr lang="fr-F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pPr>
              <a:lnSpc>
                <a:spcPct val="200000"/>
              </a:lnSpc>
            </a:pPr>
            <a:r>
              <a:rPr lang="ar-SA" b="1" dirty="0" smtClean="0">
                <a:solidFill>
                  <a:srgbClr val="FF0000"/>
                </a:solidFill>
              </a:rPr>
              <a:t>المخاطِب: </a:t>
            </a:r>
            <a:r>
              <a:rPr lang="ar-SA" b="1" dirty="0" smtClean="0"/>
              <a:t>هو الشخص الذي يحاور ويناقش ويحادث شخصا آخر، وهو بمعنى أدق يشير إلى الذي يمارس عملية تبادل الخطاب مع شخص آخر.</a:t>
            </a:r>
            <a:endParaRPr lang="fr-FR"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r>
              <a:rPr lang="ar-SA" sz="3600" b="1" dirty="0" smtClean="0">
                <a:solidFill>
                  <a:srgbClr val="FF0000"/>
                </a:solidFill>
              </a:rPr>
              <a:t>المتلفظ: </a:t>
            </a:r>
            <a:r>
              <a:rPr lang="ar-SA" sz="3600" b="1" dirty="0" smtClean="0"/>
              <a:t>ميز دارسو الخطاب بين المتكلم والمتلفظ، على اعتبار أن المتكلم هو صاحب الملفوظ في مقام ما، والقائل أو المتلفظ هو الطرف المسئول عن الموقف الوارد في ذلك الملفوظ، وهو الذي يعوض المتكلم الحقيقي في عملية التبليغ، ويسند إليه فعل القول، رغم أنه ليس له فيه إلا التبليغ، ونمثل له </a:t>
            </a:r>
            <a:r>
              <a:rPr lang="ar-SA" sz="3600" b="1" dirty="0" smtClean="0">
                <a:solidFill>
                  <a:srgbClr val="FF0000"/>
                </a:solidFill>
              </a:rPr>
              <a:t>بقوله </a:t>
            </a:r>
            <a:r>
              <a:rPr lang="ar-SA" sz="3600" b="1" dirty="0" err="1" smtClean="0">
                <a:solidFill>
                  <a:srgbClr val="FF0000"/>
                </a:solidFill>
              </a:rPr>
              <a:t>تعالى</a:t>
            </a:r>
            <a:r>
              <a:rPr lang="ar-SA" sz="3600" b="1" dirty="0" err="1" smtClean="0"/>
              <a:t>: </a:t>
            </a:r>
            <a:r>
              <a:rPr lang="ar-SA" sz="3600" b="1" dirty="0" smtClean="0"/>
              <a:t>”قل: من حرم زينة الله التي أخرج لعباده، والطيبات من </a:t>
            </a:r>
            <a:r>
              <a:rPr lang="ar-SA" sz="3600" b="1" dirty="0" err="1" smtClean="0"/>
              <a:t>الرزق“ </a:t>
            </a:r>
            <a:r>
              <a:rPr lang="ar-SA" sz="2800" dirty="0" smtClean="0"/>
              <a:t>(الأعراف 32</a:t>
            </a:r>
            <a:r>
              <a:rPr lang="ar-SA" sz="2800" dirty="0" err="1" smtClean="0"/>
              <a:t>)،</a:t>
            </a:r>
            <a:r>
              <a:rPr lang="ar-SA" sz="2400" dirty="0" smtClean="0"/>
              <a:t> </a:t>
            </a:r>
            <a:endParaRPr lang="fr-F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r>
              <a:rPr lang="ar-SA" b="1" dirty="0" smtClean="0"/>
              <a:t>إذ الله سبحانه وتعالى هو المتكلم، وهو صاحب السؤال الإنكاري: من حرم زينة </a:t>
            </a:r>
            <a:r>
              <a:rPr lang="ar-SA" b="1" dirty="0" err="1" smtClean="0"/>
              <a:t>الله؟</a:t>
            </a:r>
            <a:r>
              <a:rPr lang="ar-SA" b="1" dirty="0" smtClean="0"/>
              <a:t> والنبي صلى الله عليه وسلم هو المتلفظ بهذا السؤال موجها إياه للمشركين، والدليل على ذلك </a:t>
            </a:r>
            <a:r>
              <a:rPr lang="ar-SA" b="1" dirty="0" err="1" smtClean="0"/>
              <a:t>الفعل </a:t>
            </a:r>
            <a:r>
              <a:rPr lang="ar-SA" b="1" dirty="0" smtClean="0"/>
              <a:t>(قل</a:t>
            </a:r>
            <a:r>
              <a:rPr lang="ar-SA" b="1" dirty="0" err="1" smtClean="0"/>
              <a:t>).</a:t>
            </a:r>
            <a:endParaRPr lang="fr-FR" b="1" dirty="0" smtClean="0"/>
          </a:p>
          <a:p>
            <a:r>
              <a:rPr lang="ar-SA" b="1" dirty="0" smtClean="0"/>
              <a:t>ومن نماذجه أيضا مواضع الاستشهاد بأقوال الغير، إذ يُعد الناقل لها متلفظا، وليس متكلما، كذلك الخطابات التي يجريها الكاتب، أو القاص على لسان ما لا ينطق جمادا أو حيوانا، تدخل في هذا الباب، إذ يعد الكاتب أو القاص متكلما، والآخر الذي نقل عنه الخطاب متلفظا.</a:t>
            </a:r>
            <a:endParaRPr lang="fr-FR"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pPr rtl="1">
              <a:lnSpc>
                <a:spcPct val="200000"/>
              </a:lnSpc>
            </a:pPr>
            <a:r>
              <a:rPr lang="ar-DZ" b="1" dirty="0" smtClean="0"/>
              <a:t> </a:t>
            </a:r>
            <a:r>
              <a:rPr lang="ar-SA" b="1" dirty="0" smtClean="0"/>
              <a:t>ويمكن </a:t>
            </a:r>
            <a:r>
              <a:rPr lang="ar-SA" b="1" dirty="0" smtClean="0">
                <a:solidFill>
                  <a:srgbClr val="FF0000"/>
                </a:solidFill>
              </a:rPr>
              <a:t>تحديد وظائف المتكلم</a:t>
            </a:r>
            <a:r>
              <a:rPr lang="ar-DZ" b="1" dirty="0" smtClean="0">
                <a:solidFill>
                  <a:srgbClr val="FF0000"/>
                </a:solidFill>
              </a:rPr>
              <a:t> </a:t>
            </a:r>
            <a:r>
              <a:rPr lang="ar-SA" b="1" dirty="0" smtClean="0"/>
              <a:t>_من خلال المفهوم السابق_والتي تبدأ من </a:t>
            </a:r>
            <a:r>
              <a:rPr lang="ar-DZ" b="1" dirty="0" smtClean="0"/>
              <a:t>قبل إصدار </a:t>
            </a:r>
            <a:r>
              <a:rPr lang="ar-SA" b="1" dirty="0" smtClean="0"/>
              <a:t>خطابه</a:t>
            </a:r>
            <a:r>
              <a:rPr lang="ar-DZ" b="1" dirty="0" err="1" smtClean="0"/>
              <a:t>،</a:t>
            </a:r>
            <a:r>
              <a:rPr lang="ar-DZ" b="1" dirty="0" smtClean="0"/>
              <a:t> </a:t>
            </a:r>
            <a:r>
              <a:rPr lang="ar-SA" b="1" dirty="0" smtClean="0"/>
              <a:t>وتستمر إلى ما بعد إنتاجه، بالآتي:</a:t>
            </a:r>
            <a:endParaRPr lang="fr-FR" b="1" u="sng" dirty="0" smtClean="0"/>
          </a:p>
          <a:p>
            <a:pPr lvl="0" rtl="1">
              <a:lnSpc>
                <a:spcPct val="200000"/>
              </a:lnSpc>
            </a:pPr>
            <a:r>
              <a:rPr lang="ar-SA" b="1" dirty="0" err="1" smtClean="0"/>
              <a:t>-</a:t>
            </a:r>
            <a:r>
              <a:rPr lang="ar-DZ" b="1" dirty="0" smtClean="0"/>
              <a:t>ضبط المعنى، أو المعاني التي يريد تبليغها، ويرتبها ترتيبا مناسبا.</a:t>
            </a:r>
            <a:endParaRPr lang="fr-FR" b="1" dirty="0" smtClean="0"/>
          </a:p>
          <a:p>
            <a:pPr lvl="0" rtl="1">
              <a:lnSpc>
                <a:spcPct val="200000"/>
              </a:lnSpc>
            </a:pPr>
            <a:r>
              <a:rPr lang="ar-SA" b="1" dirty="0" err="1" smtClean="0"/>
              <a:t>-</a:t>
            </a:r>
            <a:r>
              <a:rPr lang="ar-DZ" b="1" dirty="0" smtClean="0"/>
              <a:t>اختيار القوالب اللفظية المناسبة لهذه المعاني.</a:t>
            </a:r>
            <a:endParaRPr lang="fr-FR" b="1" dirty="0" smtClean="0"/>
          </a:p>
          <a:p>
            <a:pPr lvl="0" rtl="1">
              <a:lnSpc>
                <a:spcPct val="200000"/>
              </a:lnSpc>
            </a:pPr>
            <a:endParaRPr lang="fr-FR" b="1" u="sng" dirty="0" smtClean="0"/>
          </a:p>
          <a:p>
            <a:endParaRPr lang="fr-F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a:xfrm>
            <a:off x="495300" y="1600200"/>
            <a:ext cx="8915400" cy="4724400"/>
          </a:xfrm>
        </p:spPr>
        <p:txBody>
          <a:bodyPr/>
          <a:lstStyle/>
          <a:p>
            <a:pPr lvl="0" rtl="1">
              <a:lnSpc>
                <a:spcPct val="150000"/>
              </a:lnSpc>
            </a:pPr>
            <a:r>
              <a:rPr lang="ar-SA" b="1" dirty="0" err="1" smtClean="0"/>
              <a:t>-</a:t>
            </a:r>
            <a:r>
              <a:rPr lang="ar-DZ" b="1" dirty="0" smtClean="0"/>
              <a:t>اعتبار شخصية السامع، وتكييف معطيات المعاني، ومعطيات اللغة معها</a:t>
            </a:r>
            <a:r>
              <a:rPr lang="ar-SA" b="1" dirty="0" err="1" smtClean="0"/>
              <a:t>.</a:t>
            </a:r>
            <a:endParaRPr lang="ar-SA" b="1" dirty="0" smtClean="0"/>
          </a:p>
          <a:p>
            <a:pPr lvl="0" rtl="1">
              <a:lnSpc>
                <a:spcPct val="150000"/>
              </a:lnSpc>
            </a:pPr>
            <a:r>
              <a:rPr lang="ar-SA" b="1" dirty="0" err="1" smtClean="0"/>
              <a:t>-</a:t>
            </a:r>
            <a:r>
              <a:rPr lang="ar-DZ" b="1" dirty="0" smtClean="0"/>
              <a:t>اعتبار طبيعة المقام، ومراعاته</a:t>
            </a:r>
            <a:r>
              <a:rPr lang="ar-SA" b="1" dirty="0" err="1" smtClean="0"/>
              <a:t>.</a:t>
            </a:r>
            <a:endParaRPr lang="ar-SA" b="1" dirty="0" smtClean="0"/>
          </a:p>
          <a:p>
            <a:pPr rtl="1">
              <a:lnSpc>
                <a:spcPct val="150000"/>
              </a:lnSpc>
            </a:pPr>
            <a:r>
              <a:rPr lang="ar-SA" b="1" dirty="0" err="1" smtClean="0"/>
              <a:t>-</a:t>
            </a:r>
            <a:r>
              <a:rPr lang="ar-DZ" b="1" dirty="0" smtClean="0"/>
              <a:t>التنسيق بين عناصر العملية </a:t>
            </a:r>
            <a:r>
              <a:rPr lang="ar-DZ" b="1" dirty="0" err="1" smtClean="0"/>
              <a:t>التواصلية </a:t>
            </a:r>
            <a:r>
              <a:rPr lang="ar-DZ" b="1" dirty="0" smtClean="0"/>
              <a:t>: ذاته، ذات السامع، المقام، الرسالة، القناة.</a:t>
            </a:r>
            <a:endParaRPr lang="ar-SA" b="1" dirty="0" smtClean="0"/>
          </a:p>
          <a:p>
            <a:pPr rtl="1">
              <a:lnSpc>
                <a:spcPct val="150000"/>
              </a:lnSpc>
            </a:pPr>
            <a:r>
              <a:rPr lang="ar-SA" b="1" dirty="0" smtClean="0"/>
              <a:t>-متابعة تأثير خطابه على المتلقى.</a:t>
            </a:r>
            <a:endParaRPr lang="fr-FR" b="1" dirty="0" smtClean="0"/>
          </a:p>
          <a:p>
            <a:endParaRPr lang="fr-F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endParaRPr lang="en-US" dirty="0">
              <a:solidFill>
                <a:srgbClr val="C00000"/>
              </a:solidFill>
            </a:endParaRPr>
          </a:p>
        </p:txBody>
      </p:sp>
      <p:sp>
        <p:nvSpPr>
          <p:cNvPr id="7171" name="Text Placeholder 5"/>
          <p:cNvSpPr>
            <a:spLocks noGrp="1"/>
          </p:cNvSpPr>
          <p:nvPr>
            <p:ph idx="1"/>
          </p:nvPr>
        </p:nvSpPr>
        <p:spPr>
          <a:xfrm>
            <a:off x="533400" y="1447800"/>
            <a:ext cx="8915400" cy="4800599"/>
          </a:xfrm>
        </p:spPr>
        <p:txBody>
          <a:bodyPr/>
          <a:lstStyle/>
          <a:p>
            <a:r>
              <a:rPr lang="ar-SA" sz="4000" b="1" dirty="0" smtClean="0"/>
              <a:t>كما يمكن تحديد </a:t>
            </a:r>
            <a:r>
              <a:rPr lang="ar-SA" sz="4000" b="1" dirty="0" smtClean="0">
                <a:solidFill>
                  <a:srgbClr val="FF0000"/>
                </a:solidFill>
              </a:rPr>
              <a:t>شروط الخطاب </a:t>
            </a:r>
            <a:r>
              <a:rPr lang="ar-SA" sz="4000" b="1" dirty="0" smtClean="0"/>
              <a:t>الخاصة بالمتكلم، من المفهوم نفسه على النحو </a:t>
            </a:r>
            <a:r>
              <a:rPr lang="ar-SA" sz="4000" b="1" dirty="0" err="1" smtClean="0"/>
              <a:t>الآتي:</a:t>
            </a:r>
            <a:endParaRPr lang="ar-SA" sz="4000" b="1" dirty="0" smtClean="0"/>
          </a:p>
          <a:p>
            <a:pPr rtl="1">
              <a:buFont typeface="Wingdings" pitchFamily="2" charset="2"/>
              <a:buChar char="v"/>
            </a:pPr>
            <a:r>
              <a:rPr lang="ar-SA" sz="4000" b="1" dirty="0" smtClean="0"/>
              <a:t>توافر الكفاءة عند المتكلم.</a:t>
            </a:r>
          </a:p>
          <a:p>
            <a:pPr rtl="1">
              <a:buFont typeface="Wingdings" pitchFamily="2" charset="2"/>
              <a:buChar char="v"/>
            </a:pPr>
            <a:r>
              <a:rPr lang="ar-SA" sz="4000" b="1" dirty="0" smtClean="0"/>
              <a:t>مراعاة المتكلم قواعد التخاطب.</a:t>
            </a:r>
          </a:p>
          <a:p>
            <a:pPr rtl="1">
              <a:buFont typeface="Wingdings" pitchFamily="2" charset="2"/>
              <a:buChar char="v"/>
            </a:pPr>
            <a:r>
              <a:rPr lang="ar-SA" sz="4000" b="1" dirty="0" smtClean="0"/>
              <a:t>تحديد المتكلم استراتيجيات </a:t>
            </a:r>
            <a:r>
              <a:rPr lang="ar-SA" sz="4000" b="1" dirty="0" err="1" smtClean="0"/>
              <a:t>للخطاب.</a:t>
            </a:r>
            <a:r>
              <a:rPr lang="ar-SA" sz="4000" b="1" dirty="0" smtClean="0"/>
              <a:t> </a:t>
            </a:r>
            <a:endParaRPr lang="ar-SA" sz="4000" b="1" dirty="0"/>
          </a:p>
        </p:txBody>
      </p:sp>
      <p:sp>
        <p:nvSpPr>
          <p:cNvPr id="5" name="Slide Number Placeholder 3"/>
          <p:cNvSpPr>
            <a:spLocks noGrp="1"/>
          </p:cNvSpPr>
          <p:nvPr>
            <p:ph type="sldNum" sz="quarter" idx="4294967295"/>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13</a:t>
            </a:fld>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pPr rtl="1">
              <a:lnSpc>
                <a:spcPct val="150000"/>
              </a:lnSpc>
            </a:pPr>
            <a:r>
              <a:rPr lang="ar-SA" b="1" i="1" dirty="0" smtClean="0">
                <a:solidFill>
                  <a:srgbClr val="00B0F0"/>
                </a:solidFill>
              </a:rPr>
              <a:t>-1- الكفاءة اللسانية: </a:t>
            </a:r>
            <a:r>
              <a:rPr lang="ar-SA" b="1" dirty="0" smtClean="0"/>
              <a:t>هي القدرة على استعمال أنساق لسان معين، قصد بناء وتبيّن صحيحين </a:t>
            </a:r>
            <a:r>
              <a:rPr lang="ar-SA" b="1" dirty="0" err="1" smtClean="0"/>
              <a:t>لأشكال </a:t>
            </a:r>
            <a:r>
              <a:rPr lang="ar-SA" b="1" dirty="0" smtClean="0"/>
              <a:t>(</a:t>
            </a:r>
            <a:r>
              <a:rPr lang="ar-SA" b="1" dirty="0" smtClean="0">
                <a:solidFill>
                  <a:srgbClr val="00B050"/>
                </a:solidFill>
              </a:rPr>
              <a:t>صرف</a:t>
            </a:r>
            <a:r>
              <a:rPr lang="ar-SA" b="1" dirty="0" smtClean="0"/>
              <a:t>)، بالتزام قواعد </a:t>
            </a:r>
            <a:r>
              <a:rPr lang="ar-SA" b="1" dirty="0" err="1" smtClean="0"/>
              <a:t>توليفها </a:t>
            </a:r>
            <a:r>
              <a:rPr lang="ar-SA" b="1" dirty="0" smtClean="0"/>
              <a:t>(</a:t>
            </a:r>
            <a:r>
              <a:rPr lang="ar-SA" b="1" dirty="0" smtClean="0">
                <a:solidFill>
                  <a:srgbClr val="00B050"/>
                </a:solidFill>
              </a:rPr>
              <a:t>تركيبية</a:t>
            </a:r>
            <a:r>
              <a:rPr lang="ar-SA" b="1" dirty="0" smtClean="0"/>
              <a:t>)، وأخذ معاني الكلمات بعين </a:t>
            </a:r>
            <a:r>
              <a:rPr lang="ar-SA" b="1" dirty="0" err="1" smtClean="0"/>
              <a:t>الاعتبار </a:t>
            </a:r>
            <a:r>
              <a:rPr lang="ar-SA" b="1" dirty="0" smtClean="0"/>
              <a:t>(</a:t>
            </a:r>
            <a:r>
              <a:rPr lang="ar-SA" b="1" dirty="0" smtClean="0">
                <a:solidFill>
                  <a:srgbClr val="00B050"/>
                </a:solidFill>
              </a:rPr>
              <a:t>الدلالة</a:t>
            </a:r>
            <a:r>
              <a:rPr lang="ar-SA" b="1" dirty="0" smtClean="0"/>
              <a:t>)، واستعمالها في مقامها التواصلي </a:t>
            </a:r>
            <a:r>
              <a:rPr lang="ar-SA" b="1" dirty="0" err="1" smtClean="0"/>
              <a:t>المناسب </a:t>
            </a:r>
            <a:r>
              <a:rPr lang="ar-SA" b="1" dirty="0" smtClean="0"/>
              <a:t>(</a:t>
            </a:r>
            <a:r>
              <a:rPr lang="ar-SA" b="1" dirty="0" smtClean="0">
                <a:solidFill>
                  <a:srgbClr val="00B050"/>
                </a:solidFill>
              </a:rPr>
              <a:t>التداول</a:t>
            </a:r>
            <a:r>
              <a:rPr lang="ar-SA" b="1" dirty="0" err="1" smtClean="0"/>
              <a:t>).</a:t>
            </a:r>
            <a:endParaRPr lang="en-US"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pPr>
              <a:lnSpc>
                <a:spcPct val="150000"/>
              </a:lnSpc>
            </a:pPr>
            <a:r>
              <a:rPr lang="ar-SA" b="1" dirty="0" smtClean="0"/>
              <a:t>ويمكن تصنيف الكفاءة اللسانية </a:t>
            </a:r>
            <a:r>
              <a:rPr lang="ar-SA" b="1" dirty="0" err="1" smtClean="0"/>
              <a:t>إلى:</a:t>
            </a:r>
            <a:endParaRPr lang="ar-SA" b="1" dirty="0" smtClean="0"/>
          </a:p>
          <a:p>
            <a:pPr>
              <a:lnSpc>
                <a:spcPct val="150000"/>
              </a:lnSpc>
            </a:pPr>
            <a:r>
              <a:rPr lang="ar-SA" b="1" dirty="0" smtClean="0">
                <a:solidFill>
                  <a:srgbClr val="FF0000"/>
                </a:solidFill>
              </a:rPr>
              <a:t>-أ- الكفاءة اللغوية: </a:t>
            </a:r>
            <a:r>
              <a:rPr lang="ar-SA" b="1" dirty="0" smtClean="0"/>
              <a:t>ونعني بها </a:t>
            </a:r>
            <a:r>
              <a:rPr lang="ar-SA" b="1" dirty="0" smtClean="0">
                <a:solidFill>
                  <a:srgbClr val="FF0000"/>
                </a:solidFill>
              </a:rPr>
              <a:t>معرفة</a:t>
            </a:r>
            <a:r>
              <a:rPr lang="ar-SA" b="1" dirty="0" smtClean="0"/>
              <a:t> المتكلم الضمنية لقواعد لغة </a:t>
            </a:r>
            <a:r>
              <a:rPr lang="ar-SA" b="1" dirty="0" err="1" smtClean="0"/>
              <a:t>التخاطب </a:t>
            </a:r>
            <a:r>
              <a:rPr lang="ar-SA" b="1" dirty="0" smtClean="0"/>
              <a:t>(بنية، وتركيبا، ودلالة) والتي تمكنه من انتاج عدد لا متناه من الجمل والتراكيب، وقدرته على </a:t>
            </a:r>
            <a:r>
              <a:rPr lang="ar-SA" b="1" dirty="0" smtClean="0">
                <a:solidFill>
                  <a:srgbClr val="FF0000"/>
                </a:solidFill>
              </a:rPr>
              <a:t>الأداء</a:t>
            </a:r>
            <a:r>
              <a:rPr lang="ar-SA" b="1" dirty="0" smtClean="0"/>
              <a:t> السليم </a:t>
            </a:r>
            <a:r>
              <a:rPr lang="ar-SA" b="1" dirty="0" err="1" smtClean="0"/>
              <a:t>للخطاب.</a:t>
            </a:r>
            <a:r>
              <a:rPr lang="ar-SA" b="1" dirty="0" smtClean="0"/>
              <a:t> </a:t>
            </a:r>
            <a:r>
              <a:rPr lang="ar-SA" dirty="0" smtClean="0"/>
              <a:t> </a:t>
            </a:r>
            <a:endParaRPr lang="fr-F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r>
              <a:rPr lang="ar-SA" b="1" dirty="0" smtClean="0">
                <a:solidFill>
                  <a:srgbClr val="FF0000"/>
                </a:solidFill>
              </a:rPr>
              <a:t>-ب- الكفاءة الثقافية: </a:t>
            </a:r>
            <a:r>
              <a:rPr lang="ar-SA" b="1" dirty="0" smtClean="0"/>
              <a:t>وهي حصيلة المعارف والمعلومات التي يمتلكها المتكلم، مع مجموع القيم </a:t>
            </a:r>
            <a:r>
              <a:rPr lang="ar-SA" b="1" dirty="0" err="1" smtClean="0"/>
              <a:t>والمبادىء</a:t>
            </a:r>
            <a:r>
              <a:rPr lang="ar-SA" b="1" dirty="0" smtClean="0"/>
              <a:t> التي تعبر عنها هذه المعارف.</a:t>
            </a:r>
          </a:p>
          <a:p>
            <a:r>
              <a:rPr lang="ar-SA" b="1" dirty="0" smtClean="0">
                <a:solidFill>
                  <a:srgbClr val="FF0000"/>
                </a:solidFill>
              </a:rPr>
              <a:t>-ج- الكفاية التواصلية: </a:t>
            </a:r>
            <a:r>
              <a:rPr lang="ar-SA" b="1" dirty="0" smtClean="0"/>
              <a:t>وهي قدرة المتكلم مراعاة خصوصيات الموقف، والأعراف والعادات والظروف التي يجري ضمنها الخطاب، بحيث يجعل خطابه متطابقا مع السياق الموقفي، والاجتماعي، والنفسي، والثقافي، مع القدرة على التكيف مع المتغيرات السياقية.</a:t>
            </a:r>
            <a:endParaRPr lang="fr-FR"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r>
              <a:rPr lang="ar-SA" b="1" i="1" dirty="0" smtClean="0">
                <a:solidFill>
                  <a:srgbClr val="00B0F0"/>
                </a:solidFill>
              </a:rPr>
              <a:t> -2- مراعاة قواعد التخاطب: </a:t>
            </a:r>
            <a:r>
              <a:rPr lang="ar-SA" b="1" dirty="0" smtClean="0"/>
              <a:t>بما أن المتكلم ليس هو العنصر الوحيد  في عملية الخطاب، وبما أنه المسئول </a:t>
            </a:r>
            <a:r>
              <a:rPr lang="ar-SA" b="1" dirty="0" err="1" smtClean="0"/>
              <a:t>الأول </a:t>
            </a:r>
            <a:r>
              <a:rPr lang="ar-SA" b="1" dirty="0" smtClean="0"/>
              <a:t>_ولكن ليس </a:t>
            </a:r>
            <a:r>
              <a:rPr lang="ar-SA" b="1" dirty="0" err="1" smtClean="0"/>
              <a:t>الوحيد </a:t>
            </a:r>
            <a:r>
              <a:rPr lang="ar-SA" b="1" dirty="0" smtClean="0"/>
              <a:t>_  عن إنجاح عملية التخاطب فأن اللسانيين أشاروا إلى مجموعة من القواعد لا بد أن يلتزم بها المتكلم حتى يحقق ما يهدف </a:t>
            </a:r>
            <a:r>
              <a:rPr lang="ar-SA" b="1" dirty="0" err="1" smtClean="0"/>
              <a:t>إليه </a:t>
            </a:r>
            <a:r>
              <a:rPr lang="ar-SA" b="1" dirty="0" smtClean="0"/>
              <a:t>، ولعل أبرز المحاولات لضبط وتحديد هذه القواعد، ما </a:t>
            </a:r>
            <a:r>
              <a:rPr lang="ar-SA" b="1" dirty="0" err="1" smtClean="0"/>
              <a:t>ذكره </a:t>
            </a:r>
            <a:r>
              <a:rPr lang="ar-SA" b="1" dirty="0" smtClean="0"/>
              <a:t>(</a:t>
            </a:r>
            <a:r>
              <a:rPr lang="ar-SA" b="1" dirty="0" smtClean="0">
                <a:solidFill>
                  <a:srgbClr val="FF0000"/>
                </a:solidFill>
              </a:rPr>
              <a:t>بول</a:t>
            </a:r>
            <a:r>
              <a:rPr lang="ar-SA" b="1" dirty="0" smtClean="0"/>
              <a:t> </a:t>
            </a:r>
            <a:r>
              <a:rPr lang="ar-SA" b="1" dirty="0" err="1" smtClean="0">
                <a:solidFill>
                  <a:srgbClr val="FF0000"/>
                </a:solidFill>
              </a:rPr>
              <a:t>غرايس</a:t>
            </a:r>
            <a:r>
              <a:rPr lang="ar-SA" b="1" dirty="0" smtClean="0">
                <a:solidFill>
                  <a:srgbClr val="FF0000"/>
                </a:solidFill>
              </a:rPr>
              <a:t> </a:t>
            </a:r>
            <a:r>
              <a:rPr lang="ar-SA" b="1" dirty="0" smtClean="0"/>
              <a:t>)، في مبدأ عام </a:t>
            </a:r>
            <a:r>
              <a:rPr lang="ar-SA" b="1" dirty="0" err="1" smtClean="0"/>
              <a:t>سماه </a:t>
            </a:r>
            <a:r>
              <a:rPr lang="ar-SA" b="1" dirty="0" smtClean="0"/>
              <a:t>(</a:t>
            </a:r>
            <a:r>
              <a:rPr lang="ar-SA" b="1" dirty="0" smtClean="0">
                <a:solidFill>
                  <a:srgbClr val="FF0000"/>
                </a:solidFill>
              </a:rPr>
              <a:t>التعاون</a:t>
            </a:r>
            <a:r>
              <a:rPr lang="ar-SA" b="1" dirty="0" smtClean="0"/>
              <a:t>)، ومفاده: </a:t>
            </a:r>
            <a:r>
              <a:rPr lang="ar-SA" b="1" dirty="0" smtClean="0">
                <a:solidFill>
                  <a:srgbClr val="00B050"/>
                </a:solidFill>
              </a:rPr>
              <a:t>اجعل مشاركتك على النحو الذي يتطلبه في مرحلة حصولها، الغرضُ، أو المآلُ المسلم به من التخاطب المعقود.</a:t>
            </a:r>
            <a:endParaRPr lang="fr-FR" b="1" dirty="0" smtClean="0">
              <a:solidFill>
                <a:srgbClr val="00B05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pPr>
              <a:lnSpc>
                <a:spcPct val="150000"/>
              </a:lnSpc>
            </a:pPr>
            <a:r>
              <a:rPr lang="ar-SA" b="1" dirty="0" smtClean="0"/>
              <a:t>وهناك </a:t>
            </a:r>
            <a:r>
              <a:rPr lang="ar-SA" b="1" dirty="0" smtClean="0">
                <a:solidFill>
                  <a:srgbClr val="FF0000"/>
                </a:solidFill>
              </a:rPr>
              <a:t>مجموعة من القواعد </a:t>
            </a:r>
            <a:r>
              <a:rPr lang="ar-SA" b="1" dirty="0" smtClean="0"/>
              <a:t>تندرج تحت هذا المبدأ </a:t>
            </a:r>
            <a:r>
              <a:rPr lang="ar-SA" b="1" dirty="0" err="1" smtClean="0"/>
              <a:t>وهي:</a:t>
            </a:r>
            <a:endParaRPr lang="ar-SA" b="1" dirty="0" smtClean="0"/>
          </a:p>
          <a:p>
            <a:pPr rtl="1">
              <a:lnSpc>
                <a:spcPct val="150000"/>
              </a:lnSpc>
              <a:buFont typeface="Wingdings" pitchFamily="2" charset="2"/>
              <a:buChar char="§"/>
            </a:pPr>
            <a:r>
              <a:rPr lang="ar-SA" b="1" dirty="0" smtClean="0">
                <a:solidFill>
                  <a:srgbClr val="00B050"/>
                </a:solidFill>
              </a:rPr>
              <a:t>مقولة الكمية.</a:t>
            </a:r>
          </a:p>
          <a:p>
            <a:pPr rtl="1">
              <a:lnSpc>
                <a:spcPct val="150000"/>
              </a:lnSpc>
              <a:buFont typeface="Wingdings" pitchFamily="2" charset="2"/>
              <a:buChar char="§"/>
            </a:pPr>
            <a:r>
              <a:rPr lang="ar-SA" b="1" dirty="0" smtClean="0">
                <a:solidFill>
                  <a:srgbClr val="00B050"/>
                </a:solidFill>
              </a:rPr>
              <a:t>مقولة الكيفية.</a:t>
            </a:r>
          </a:p>
          <a:p>
            <a:pPr rtl="1">
              <a:lnSpc>
                <a:spcPct val="150000"/>
              </a:lnSpc>
              <a:buFont typeface="Wingdings" pitchFamily="2" charset="2"/>
              <a:buChar char="§"/>
            </a:pPr>
            <a:r>
              <a:rPr lang="ar-SA" b="1" dirty="0" smtClean="0">
                <a:solidFill>
                  <a:srgbClr val="00B050"/>
                </a:solidFill>
              </a:rPr>
              <a:t>مقولة الإضافة.</a:t>
            </a:r>
          </a:p>
          <a:p>
            <a:pPr rtl="1">
              <a:lnSpc>
                <a:spcPct val="150000"/>
              </a:lnSpc>
              <a:buFont typeface="Wingdings" pitchFamily="2" charset="2"/>
              <a:buChar char="§"/>
            </a:pPr>
            <a:r>
              <a:rPr lang="ar-SA" b="1" dirty="0" smtClean="0">
                <a:solidFill>
                  <a:srgbClr val="00B050"/>
                </a:solidFill>
              </a:rPr>
              <a:t>مقولة الجهة</a:t>
            </a:r>
            <a:r>
              <a:rPr lang="ar-SA" dirty="0" smtClean="0">
                <a:solidFill>
                  <a:srgbClr val="009900"/>
                </a:solidFill>
              </a:rPr>
              <a:t>.</a:t>
            </a:r>
            <a:endParaRPr lang="fr-FR" dirty="0">
              <a:solidFill>
                <a:srgbClr val="0099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pPr>
              <a:lnSpc>
                <a:spcPct val="150000"/>
              </a:lnSpc>
            </a:pPr>
            <a:r>
              <a:rPr lang="ar-SA" b="1" dirty="0" smtClean="0">
                <a:solidFill>
                  <a:srgbClr val="00B050"/>
                </a:solidFill>
              </a:rPr>
              <a:t>مقولة الكمية: </a:t>
            </a:r>
            <a:r>
              <a:rPr lang="ar-SA" b="1" dirty="0" smtClean="0"/>
              <a:t>وتتعلق </a:t>
            </a:r>
            <a:r>
              <a:rPr lang="ar-SA" b="1" dirty="0" smtClean="0">
                <a:solidFill>
                  <a:srgbClr val="FF0000"/>
                </a:solidFill>
              </a:rPr>
              <a:t>بكمية</a:t>
            </a:r>
            <a:r>
              <a:rPr lang="ar-SA" b="1" dirty="0" smtClean="0"/>
              <a:t> </a:t>
            </a:r>
            <a:r>
              <a:rPr lang="ar-SA" b="1" dirty="0" smtClean="0"/>
              <a:t>المعلومات التي يجب توفيرها، وتؤدى بالقاعدتين الآتيتين:</a:t>
            </a:r>
          </a:p>
          <a:p>
            <a:pPr rtl="1">
              <a:lnSpc>
                <a:spcPct val="150000"/>
              </a:lnSpc>
              <a:buFont typeface="Wingdings" pitchFamily="2" charset="2"/>
              <a:buChar char="§"/>
            </a:pPr>
            <a:r>
              <a:rPr lang="ar-SA" b="1" dirty="0" smtClean="0"/>
              <a:t>اجعل مشاركتك تفيد على قدر ما هو مطلوب، من أجل تحقيق أغراض التخاطب الحالية(الاختصار</a:t>
            </a:r>
            <a:r>
              <a:rPr lang="ar-SA" b="1" dirty="0" err="1" smtClean="0"/>
              <a:t>).</a:t>
            </a:r>
            <a:endParaRPr lang="ar-SA" b="1" dirty="0" smtClean="0"/>
          </a:p>
          <a:p>
            <a:pPr rtl="1">
              <a:lnSpc>
                <a:spcPct val="150000"/>
              </a:lnSpc>
              <a:buFont typeface="Wingdings" pitchFamily="2" charset="2"/>
              <a:buChar char="§"/>
            </a:pPr>
            <a:r>
              <a:rPr lang="ar-SA" b="1" dirty="0" smtClean="0"/>
              <a:t>لا تجعل مشاركتك تفيد أكثر مما هو مطلوب(الإطناب</a:t>
            </a:r>
            <a:r>
              <a:rPr lang="ar-SA" b="1" dirty="0" err="1" smtClean="0"/>
              <a:t>).</a:t>
            </a:r>
            <a:endParaRPr lang="ar-SA" b="1" dirty="0" smtClean="0"/>
          </a:p>
          <a:p>
            <a:endParaRPr lang="fr-F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pPr>
              <a:lnSpc>
                <a:spcPct val="150000"/>
              </a:lnSpc>
            </a:pPr>
            <a:r>
              <a:rPr lang="ar-SA" b="1" dirty="0" smtClean="0">
                <a:solidFill>
                  <a:srgbClr val="00B050"/>
                </a:solidFill>
              </a:rPr>
              <a:t>مقولة الكيفية: </a:t>
            </a:r>
            <a:r>
              <a:rPr lang="ar-SA" b="1" dirty="0" smtClean="0"/>
              <a:t>وتتعلق بالقاعدة العامة: </a:t>
            </a:r>
            <a:r>
              <a:rPr lang="ar-SA" b="1" dirty="0" smtClean="0">
                <a:solidFill>
                  <a:srgbClr val="FF0000"/>
                </a:solidFill>
              </a:rPr>
              <a:t>حاول أن تكون مشاركتك </a:t>
            </a:r>
            <a:r>
              <a:rPr lang="ar-SA" b="1" dirty="0" err="1" smtClean="0">
                <a:solidFill>
                  <a:srgbClr val="FF0000"/>
                </a:solidFill>
              </a:rPr>
              <a:t>صادقة.</a:t>
            </a:r>
            <a:r>
              <a:rPr lang="ar-SA" b="1" dirty="0" smtClean="0">
                <a:solidFill>
                  <a:srgbClr val="FF0000"/>
                </a:solidFill>
              </a:rPr>
              <a:t> </a:t>
            </a:r>
            <a:r>
              <a:rPr lang="ar-SA" b="1" dirty="0" smtClean="0"/>
              <a:t>وتتخصص هذه المقولة بقاعدتين </a:t>
            </a:r>
            <a:r>
              <a:rPr lang="ar-SA" b="1" dirty="0" err="1" smtClean="0"/>
              <a:t>هما:</a:t>
            </a:r>
            <a:endParaRPr lang="ar-SA" b="1" dirty="0" smtClean="0"/>
          </a:p>
          <a:p>
            <a:pPr rtl="1">
              <a:lnSpc>
                <a:spcPct val="150000"/>
              </a:lnSpc>
              <a:buFont typeface="Wingdings" pitchFamily="2" charset="2"/>
              <a:buChar char="§"/>
            </a:pPr>
            <a:r>
              <a:rPr lang="ar-SA" b="1" dirty="0" smtClean="0"/>
              <a:t>لا تقل ما تعتقد أنه كاذب.</a:t>
            </a:r>
          </a:p>
          <a:p>
            <a:pPr rtl="1">
              <a:lnSpc>
                <a:spcPct val="150000"/>
              </a:lnSpc>
              <a:buFont typeface="Wingdings" pitchFamily="2" charset="2"/>
              <a:buChar char="§"/>
            </a:pPr>
            <a:r>
              <a:rPr lang="ar-SA" b="1" dirty="0" smtClean="0"/>
              <a:t>لا تقل ما يفتقر إلى دليل واضح.</a:t>
            </a:r>
          </a:p>
          <a:p>
            <a:endParaRPr lang="fr-F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pPr>
              <a:lnSpc>
                <a:spcPct val="200000"/>
              </a:lnSpc>
            </a:pPr>
            <a:r>
              <a:rPr lang="ar-SA" b="1" dirty="0" smtClean="0">
                <a:solidFill>
                  <a:srgbClr val="00B050"/>
                </a:solidFill>
              </a:rPr>
              <a:t>مقولة الإضافة: </a:t>
            </a:r>
            <a:r>
              <a:rPr lang="ar-SA" b="1" dirty="0" smtClean="0"/>
              <a:t>وتنفرد بقاعدة واحدة وهي: </a:t>
            </a:r>
            <a:r>
              <a:rPr lang="ar-SA" b="1" dirty="0" smtClean="0">
                <a:solidFill>
                  <a:srgbClr val="FF0000"/>
                </a:solidFill>
              </a:rPr>
              <a:t>اجعل مشاركتك ملائمة.</a:t>
            </a:r>
          </a:p>
          <a:p>
            <a:pPr>
              <a:lnSpc>
                <a:spcPct val="200000"/>
              </a:lnSpc>
            </a:pPr>
            <a:r>
              <a:rPr lang="ar-SA" b="1" dirty="0" smtClean="0"/>
              <a:t>هذه المقولة المجملة تخفي ولا شك كثيرا من المشاكل العويصة، </a:t>
            </a:r>
            <a:r>
              <a:rPr lang="ar-SA" b="1" dirty="0" smtClean="0">
                <a:solidFill>
                  <a:srgbClr val="0070C0"/>
                </a:solidFill>
              </a:rPr>
              <a:t>كمعرفة طرق افتتاح الكلام</a:t>
            </a:r>
            <a:r>
              <a:rPr lang="ar-SA" b="1" dirty="0" smtClean="0"/>
              <a:t>، و</a:t>
            </a:r>
            <a:r>
              <a:rPr lang="ar-SA" b="1" dirty="0" smtClean="0">
                <a:solidFill>
                  <a:srgbClr val="0070C0"/>
                </a:solidFill>
              </a:rPr>
              <a:t>أنواع التدخل المناسبة</a:t>
            </a:r>
            <a:r>
              <a:rPr lang="ar-SA" b="1" dirty="0" smtClean="0"/>
              <a:t>، و</a:t>
            </a:r>
            <a:r>
              <a:rPr lang="ar-SA" b="1" dirty="0" smtClean="0">
                <a:solidFill>
                  <a:srgbClr val="0070C0"/>
                </a:solidFill>
              </a:rPr>
              <a:t>تغيير موضوع المحادثة، </a:t>
            </a:r>
            <a:r>
              <a:rPr lang="ar-SA" b="1" dirty="0" smtClean="0"/>
              <a:t>و</a:t>
            </a:r>
            <a:r>
              <a:rPr lang="ar-SA" b="1" dirty="0" smtClean="0">
                <a:solidFill>
                  <a:srgbClr val="0070C0"/>
                </a:solidFill>
              </a:rPr>
              <a:t>حسن التخلص..</a:t>
            </a:r>
            <a:r>
              <a:rPr lang="ar-SA" b="1" dirty="0" err="1" smtClean="0"/>
              <a:t>الخ.</a:t>
            </a:r>
            <a:endParaRPr lang="ar-SA" b="1" dirty="0" smtClean="0"/>
          </a:p>
          <a:p>
            <a:endParaRPr lang="fr-F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r>
              <a:rPr lang="ar-SA" b="1" dirty="0" smtClean="0">
                <a:solidFill>
                  <a:schemeClr val="accent1"/>
                </a:solidFill>
              </a:rPr>
              <a:t>مقولة الجهة: </a:t>
            </a:r>
            <a:r>
              <a:rPr lang="ar-SA" b="1" dirty="0" smtClean="0"/>
              <a:t>وهي لا تهتم كسائر القواعد بما هو مقول أو منطوق، بل </a:t>
            </a:r>
            <a:r>
              <a:rPr lang="ar-SA" b="1" dirty="0" smtClean="0">
                <a:solidFill>
                  <a:srgbClr val="FF0000"/>
                </a:solidFill>
              </a:rPr>
              <a:t>بكيفية</a:t>
            </a:r>
            <a:r>
              <a:rPr lang="ar-SA" b="1" dirty="0" smtClean="0"/>
              <a:t> قوله، أو النطق به، قاعدتها العامة: </a:t>
            </a:r>
            <a:r>
              <a:rPr lang="ar-SA" b="1" dirty="0" smtClean="0">
                <a:solidFill>
                  <a:srgbClr val="FF0000"/>
                </a:solidFill>
              </a:rPr>
              <a:t>كن واضحا</a:t>
            </a:r>
            <a:r>
              <a:rPr lang="ar-SA" b="1" dirty="0" smtClean="0"/>
              <a:t>، وعنها تتفرع </a:t>
            </a:r>
            <a:r>
              <a:rPr lang="ar-SA" b="1" dirty="0" smtClean="0">
                <a:solidFill>
                  <a:srgbClr val="FF0000"/>
                </a:solidFill>
              </a:rPr>
              <a:t>أربع قواعد </a:t>
            </a:r>
            <a:r>
              <a:rPr lang="ar-SA" b="1" dirty="0" err="1" smtClean="0"/>
              <a:t>هي:</a:t>
            </a:r>
            <a:endParaRPr lang="ar-SA" b="1" dirty="0" smtClean="0"/>
          </a:p>
          <a:p>
            <a:pPr rtl="1">
              <a:buFont typeface="Wingdings" pitchFamily="2" charset="2"/>
              <a:buChar char="§"/>
            </a:pPr>
            <a:r>
              <a:rPr lang="ar-SA" b="1" dirty="0" smtClean="0"/>
              <a:t>احترز من الغموض.</a:t>
            </a:r>
          </a:p>
          <a:p>
            <a:pPr rtl="1">
              <a:buFont typeface="Wingdings" pitchFamily="2" charset="2"/>
              <a:buChar char="§"/>
            </a:pPr>
            <a:r>
              <a:rPr lang="ar-SA" b="1" dirty="0" smtClean="0"/>
              <a:t>احترز من الالتباس.</a:t>
            </a:r>
          </a:p>
          <a:p>
            <a:pPr rtl="1">
              <a:buFont typeface="Wingdings" pitchFamily="2" charset="2"/>
              <a:buChar char="§"/>
            </a:pPr>
            <a:r>
              <a:rPr lang="ar-SA" b="1" dirty="0" smtClean="0"/>
              <a:t>تحر الإيجاز.</a:t>
            </a:r>
          </a:p>
          <a:p>
            <a:pPr rtl="1">
              <a:buFont typeface="Wingdings" pitchFamily="2" charset="2"/>
              <a:buChar char="§"/>
            </a:pPr>
            <a:r>
              <a:rPr lang="ar-SA" b="1" dirty="0" smtClean="0"/>
              <a:t>تحر الترتيب.</a:t>
            </a:r>
          </a:p>
          <a:p>
            <a:pPr rtl="1">
              <a:buFont typeface="Wingdings" pitchFamily="2" charset="2"/>
              <a:buChar char="§"/>
            </a:pPr>
            <a:endParaRPr lang="fr-F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r>
              <a:rPr lang="ar-SA" b="1" dirty="0" smtClean="0"/>
              <a:t>هذه القواعد ترسم للمشاركين ما يجب عليهم أن يقوموا به لكي يتم التخاطب بالطريقة المثلى من التعاون والعقلانية والفاعلية، بالطبع هذا لا يعني أن عليهم أن يتبعوا القواعد المذكورة حرفيا في كل الأحوال والأوقات، إذ قلما يستمر التخاطب العادي على هذا المنوال، بل المقصود من ذلك أنه حتى عندما لا يجاري التخاطب ما ترسمه القواعد المذكورة، يظل السامع يفترض خلافا للظاهر، أن المتكلم ما زال يأخذ بهذه القواعد، ولو على مستوى أعمق، حتى يتسنى له التوصل إلى معنى ما، فمن دون تقدير هذه القواعد يستحيل التواصل بين الناس.</a:t>
            </a:r>
            <a:endParaRPr lang="fr-FR" b="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r>
              <a:rPr lang="ar-SA" sz="2800" b="1" dirty="0" smtClean="0"/>
              <a:t>وتوضيحا لذلك، إليك </a:t>
            </a:r>
            <a:r>
              <a:rPr lang="ar-SA" sz="2800" b="1" dirty="0" smtClean="0">
                <a:solidFill>
                  <a:srgbClr val="FF0000"/>
                </a:solidFill>
              </a:rPr>
              <a:t>المثال</a:t>
            </a:r>
            <a:r>
              <a:rPr lang="ar-SA" sz="2800" b="1" dirty="0" smtClean="0"/>
              <a:t> الآتي، وهو حوار بين </a:t>
            </a:r>
            <a:r>
              <a:rPr lang="ar-SA" sz="2800" b="1" dirty="0" smtClean="0">
                <a:solidFill>
                  <a:srgbClr val="FF0000"/>
                </a:solidFill>
              </a:rPr>
              <a:t>أ</a:t>
            </a:r>
            <a:r>
              <a:rPr lang="ar-SA" sz="2800" b="1" dirty="0" smtClean="0"/>
              <a:t> و </a:t>
            </a:r>
            <a:r>
              <a:rPr lang="ar-SA" sz="2800" b="1" dirty="0" smtClean="0">
                <a:solidFill>
                  <a:srgbClr val="FF0000"/>
                </a:solidFill>
              </a:rPr>
              <a:t>ب</a:t>
            </a:r>
            <a:r>
              <a:rPr lang="ar-SA" sz="2800" b="1" dirty="0" smtClean="0"/>
              <a:t>:</a:t>
            </a:r>
          </a:p>
          <a:p>
            <a:r>
              <a:rPr lang="ar-SA" sz="2800" b="1" dirty="0" smtClean="0"/>
              <a:t> </a:t>
            </a:r>
            <a:r>
              <a:rPr lang="ar-SA" sz="2800" b="1" dirty="0" err="1" smtClean="0">
                <a:solidFill>
                  <a:srgbClr val="FF0000"/>
                </a:solidFill>
              </a:rPr>
              <a:t>-أ- </a:t>
            </a:r>
            <a:r>
              <a:rPr lang="ar-SA" sz="2800" b="1" dirty="0" smtClean="0">
                <a:solidFill>
                  <a:srgbClr val="FF0000"/>
                </a:solidFill>
              </a:rPr>
              <a:t>: </a:t>
            </a:r>
            <a:r>
              <a:rPr lang="ar-SA" sz="2800" b="1" dirty="0" smtClean="0">
                <a:solidFill>
                  <a:srgbClr val="00B050"/>
                </a:solidFill>
              </a:rPr>
              <a:t>أين </a:t>
            </a:r>
            <a:r>
              <a:rPr lang="ar-SA" sz="2800" b="1" dirty="0" err="1" smtClean="0">
                <a:solidFill>
                  <a:srgbClr val="00B050"/>
                </a:solidFill>
              </a:rPr>
              <a:t>سمير؟</a:t>
            </a:r>
            <a:endParaRPr lang="ar-SA" sz="2800" b="1" dirty="0" smtClean="0">
              <a:solidFill>
                <a:srgbClr val="00B050"/>
              </a:solidFill>
            </a:endParaRPr>
          </a:p>
          <a:p>
            <a:r>
              <a:rPr lang="ar-SA" sz="2800" b="1" dirty="0" err="1" smtClean="0">
                <a:solidFill>
                  <a:srgbClr val="FF0000"/>
                </a:solidFill>
              </a:rPr>
              <a:t>-ب- </a:t>
            </a:r>
            <a:r>
              <a:rPr lang="ar-SA" sz="2800" b="1" dirty="0" smtClean="0">
                <a:solidFill>
                  <a:srgbClr val="FF0000"/>
                </a:solidFill>
              </a:rPr>
              <a:t>: </a:t>
            </a:r>
            <a:r>
              <a:rPr lang="ar-SA" sz="2800" b="1" dirty="0" smtClean="0">
                <a:solidFill>
                  <a:srgbClr val="00B050"/>
                </a:solidFill>
              </a:rPr>
              <a:t>هناك سيارة مرسيدس حمراء أمام بيت علي.</a:t>
            </a:r>
          </a:p>
          <a:p>
            <a:r>
              <a:rPr lang="ar-SA" sz="2800" b="1" dirty="0" smtClean="0"/>
              <a:t> </a:t>
            </a:r>
            <a:r>
              <a:rPr lang="ar-SA" sz="2800" b="1" dirty="0" err="1" smtClean="0"/>
              <a:t>فجواب </a:t>
            </a:r>
            <a:r>
              <a:rPr lang="ar-SA" sz="2800" b="1" dirty="0" smtClean="0"/>
              <a:t>(ب)، إذا أخذ حرفيا لا يفي </a:t>
            </a:r>
            <a:r>
              <a:rPr lang="ar-SA" sz="2800" b="1" dirty="0" err="1" smtClean="0"/>
              <a:t>بسؤال </a:t>
            </a:r>
            <a:r>
              <a:rPr lang="ar-SA" sz="2800" b="1" dirty="0" smtClean="0"/>
              <a:t>(أ)، فهو يبدو على الأقل أنه يخالف مقولتي الكمية، والإضافة، ولكن مع ذلك لا نعتبر </a:t>
            </a:r>
            <a:r>
              <a:rPr lang="ar-SA" sz="2800" b="1" dirty="0" err="1" smtClean="0"/>
              <a:t>أن </a:t>
            </a:r>
            <a:r>
              <a:rPr lang="ar-SA" sz="2800" b="1" dirty="0" smtClean="0"/>
              <a:t>(ب) بجوابه لا يعير اهتماما لما </a:t>
            </a:r>
            <a:r>
              <a:rPr lang="ar-SA" sz="2800" b="1" dirty="0" err="1" smtClean="0"/>
              <a:t>قاله </a:t>
            </a:r>
            <a:r>
              <a:rPr lang="ar-SA" sz="2800" b="1" dirty="0" smtClean="0"/>
              <a:t>(أ)، وبالتالي يرفض مبدأ التعاون، بل تقديرا منا بأن هذا المبدأ ما زال ساريا، نحاول أن نجد العلاقة بين مكان سمير ومكان المرسيدس الحمراء، فإذا افترضنا كما </a:t>
            </a:r>
            <a:r>
              <a:rPr lang="ar-SA" sz="2800" b="1" dirty="0" err="1" smtClean="0"/>
              <a:t>يعرف </a:t>
            </a:r>
            <a:r>
              <a:rPr lang="ar-SA" sz="2800" b="1" dirty="0" smtClean="0"/>
              <a:t>(أ) </a:t>
            </a:r>
            <a:r>
              <a:rPr lang="ar-SA" sz="2800" b="1" dirty="0" err="1" smtClean="0"/>
              <a:t>و </a:t>
            </a:r>
            <a:r>
              <a:rPr lang="ar-SA" sz="2800" b="1" dirty="0" smtClean="0"/>
              <a:t>(ب) أن سميرا يملك سيارة مرسيدس حمراء، اقتضى الجواب أن سميرا هو في بيت </a:t>
            </a:r>
            <a:r>
              <a:rPr lang="ar-SA" sz="2800" b="1" dirty="0" err="1" smtClean="0"/>
              <a:t>علي.</a:t>
            </a:r>
            <a:r>
              <a:rPr lang="ar-SA" sz="2800" dirty="0" smtClean="0"/>
              <a:t> </a:t>
            </a:r>
            <a:endParaRPr lang="fr-FR" sz="2800"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pPr>
              <a:lnSpc>
                <a:spcPct val="150000"/>
              </a:lnSpc>
            </a:pPr>
            <a:r>
              <a:rPr lang="ar-SA" b="1" dirty="0" smtClean="0"/>
              <a:t>ملاحظة: قد يلجأ المتكلم إلى خرق مقولة أو أكثر من هذه المقولات، بهدف تحقيق هدف تواصلي محدد، </a:t>
            </a:r>
            <a:r>
              <a:rPr lang="ar-SA" b="1" dirty="0" err="1" smtClean="0"/>
              <a:t>مثل:</a:t>
            </a:r>
            <a:endParaRPr lang="ar-SA" b="1" dirty="0" smtClean="0"/>
          </a:p>
          <a:p>
            <a:pPr rtl="1">
              <a:lnSpc>
                <a:spcPct val="150000"/>
              </a:lnSpc>
              <a:buFont typeface="Wingdings" pitchFamily="2" charset="2"/>
              <a:buChar char="ü"/>
            </a:pPr>
            <a:r>
              <a:rPr lang="ar-SA" b="1" dirty="0" smtClean="0"/>
              <a:t>خرق مقولة الكمية، قول النابغة </a:t>
            </a:r>
            <a:r>
              <a:rPr lang="ar-SA" b="1" dirty="0" err="1" smtClean="0"/>
              <a:t>الجعدي:</a:t>
            </a:r>
            <a:r>
              <a:rPr lang="ar-SA" b="1" dirty="0" smtClean="0"/>
              <a:t> </a:t>
            </a:r>
          </a:p>
          <a:p>
            <a:pPr>
              <a:lnSpc>
                <a:spcPct val="150000"/>
              </a:lnSpc>
            </a:pPr>
            <a:r>
              <a:rPr lang="ar-SA" b="1" dirty="0" smtClean="0"/>
              <a:t>لو أن الباخلين </a:t>
            </a:r>
            <a:r>
              <a:rPr lang="ar-SA" b="1" dirty="0" smtClean="0">
                <a:solidFill>
                  <a:srgbClr val="FF0000"/>
                </a:solidFill>
              </a:rPr>
              <a:t>وأنت منهم</a:t>
            </a:r>
            <a:r>
              <a:rPr lang="ar-SA" b="1" dirty="0" smtClean="0"/>
              <a:t>=  رأوك تعلموا منك </a:t>
            </a:r>
            <a:r>
              <a:rPr lang="ar-SA" b="1" dirty="0" err="1" smtClean="0"/>
              <a:t>المطالا</a:t>
            </a:r>
            <a:r>
              <a:rPr lang="ar-SA" dirty="0" smtClean="0"/>
              <a:t> 	</a:t>
            </a:r>
            <a:endParaRPr lang="fr-F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26</a:t>
            </a:fld>
            <a:endParaRPr lang="en-US" dirty="0" smtClean="0">
              <a:cs typeface="Arial" pitchFamily="34" charset="0"/>
            </a:endParaRPr>
          </a:p>
        </p:txBody>
      </p:sp>
      <p:sp>
        <p:nvSpPr>
          <p:cNvPr id="6146" name="Title 4"/>
          <p:cNvSpPr>
            <a:spLocks noGrp="1"/>
          </p:cNvSpPr>
          <p:nvPr>
            <p:ph type="ctrTitle"/>
          </p:nvPr>
        </p:nvSpPr>
        <p:spPr>
          <a:xfrm>
            <a:off x="762000" y="457200"/>
            <a:ext cx="8420100" cy="5257800"/>
          </a:xfrm>
        </p:spPr>
        <p:txBody>
          <a:bodyPr/>
          <a:lstStyle/>
          <a:p>
            <a:pPr rtl="1"/>
            <a:r>
              <a:rPr lang="ar-SA" sz="4800" spc="-150" dirty="0" smtClean="0">
                <a:solidFill>
                  <a:srgbClr val="376092"/>
                </a:solidFill>
                <a:latin typeface="ae_AlMateen" pitchFamily="2" charset="-78"/>
                <a:cs typeface="ae_AlMateen" pitchFamily="2" charset="-78"/>
              </a:rPr>
              <a:t/>
            </a:r>
            <a:br>
              <a:rPr lang="ar-SA" sz="4800" spc="-150" dirty="0" smtClean="0">
                <a:solidFill>
                  <a:srgbClr val="376092"/>
                </a:solidFill>
                <a:latin typeface="ae_AlMateen" pitchFamily="2" charset="-78"/>
                <a:cs typeface="ae_AlMateen" pitchFamily="2" charset="-78"/>
              </a:rPr>
            </a:br>
            <a:r>
              <a:rPr lang="ar-SA" sz="4800" spc="-150" dirty="0" smtClean="0">
                <a:solidFill>
                  <a:srgbClr val="376092"/>
                </a:solidFill>
                <a:latin typeface="ae_AlMateen" pitchFamily="2" charset="-78"/>
                <a:cs typeface="ae_AlMateen" pitchFamily="2" charset="-78"/>
              </a:rPr>
              <a:t/>
            </a:r>
            <a:br>
              <a:rPr lang="ar-SA" sz="4800" spc="-150" dirty="0" smtClean="0">
                <a:solidFill>
                  <a:srgbClr val="376092"/>
                </a:solidFill>
                <a:latin typeface="ae_AlMateen" pitchFamily="2" charset="-78"/>
                <a:cs typeface="ae_AlMateen" pitchFamily="2" charset="-78"/>
              </a:rPr>
            </a:br>
            <a:r>
              <a:rPr lang="ar-SA" sz="4800" spc="-150" dirty="0" smtClean="0">
                <a:solidFill>
                  <a:srgbClr val="376092"/>
                </a:solidFill>
                <a:latin typeface="ae_AlMateen" pitchFamily="2" charset="-78"/>
                <a:cs typeface="ae_AlMateen" pitchFamily="2" charset="-78"/>
              </a:rPr>
              <a:t>سنتحدث في المحاضرة اللاحقة</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عن </a:t>
            </a:r>
            <a:br>
              <a:rPr lang="ar-SA" spc="-150" dirty="0" smtClean="0">
                <a:solidFill>
                  <a:srgbClr val="376092"/>
                </a:solidFill>
                <a:latin typeface="ae_AlMateen" pitchFamily="2" charset="-78"/>
                <a:cs typeface="ae_AlMateen" pitchFamily="2" charset="-78"/>
              </a:rPr>
            </a:br>
            <a:r>
              <a:rPr lang="ar-SA" b="1" spc="-150" dirty="0" smtClean="0">
                <a:solidFill>
                  <a:srgbClr val="FF0000"/>
                </a:solidFill>
                <a:latin typeface="ae_AlMateen" pitchFamily="2" charset="-78"/>
                <a:cs typeface="ae_AlMateen" pitchFamily="2" charset="-78"/>
              </a:rPr>
              <a:t>استراتجيات الخطاب عند المتكلم</a:t>
            </a:r>
            <a:r>
              <a:rPr lang="en-US" b="1" spc="-150" dirty="0" smtClean="0">
                <a:solidFill>
                  <a:srgbClr val="FF0000"/>
                </a:solidFill>
                <a:latin typeface="ae_AlMateen" pitchFamily="2" charset="-78"/>
                <a:cs typeface="ae_AlMateen" pitchFamily="2" charset="-78"/>
              </a:rPr>
              <a:t/>
            </a:r>
            <a:br>
              <a:rPr lang="en-US" b="1" spc="-150" dirty="0" smtClean="0">
                <a:solidFill>
                  <a:srgbClr val="FF0000"/>
                </a:solidFill>
                <a:latin typeface="ae_AlMateen" pitchFamily="2" charset="-78"/>
                <a:cs typeface="ae_AlMateen" pitchFamily="2" charset="-78"/>
              </a:rPr>
            </a:br>
            <a:r>
              <a:rPr lang="ar-SA" b="1" spc="-150" smtClean="0">
                <a:solidFill>
                  <a:srgbClr val="FF0000"/>
                </a:solidFill>
                <a:latin typeface="ae_AlMateen" pitchFamily="2" charset="-78"/>
                <a:cs typeface="ae_AlMateen" pitchFamily="2" charset="-78"/>
              </a:rPr>
              <a:t>المفهوم والحدود</a:t>
            </a: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r>
              <a:rPr lang="ar-EG" sz="5400" b="1" dirty="0">
                <a:cs typeface="Arial" pitchFamily="34" charset="0"/>
              </a:rPr>
              <a:t/>
            </a:r>
            <a:br>
              <a:rPr lang="ar-EG" sz="5400" b="1" dirty="0">
                <a:cs typeface="Arial" pitchFamily="34" charset="0"/>
              </a:rPr>
            </a:br>
            <a:r>
              <a:rPr lang="ar-SA" spc="-150" dirty="0" smtClean="0">
                <a:solidFill>
                  <a:srgbClr val="376092"/>
                </a:solidFill>
                <a:latin typeface="ae_AlMateen" pitchFamily="2" charset="-78"/>
                <a:cs typeface="ae_AlMateen" pitchFamily="2" charset="-78"/>
              </a:rPr>
              <a:t/>
            </a:r>
            <a:br>
              <a:rPr lang="ar-SA" spc="-150" dirty="0" smtClean="0">
                <a:solidFill>
                  <a:srgbClr val="376092"/>
                </a:solidFill>
                <a:latin typeface="ae_AlMateen" pitchFamily="2" charset="-78"/>
                <a:cs typeface="ae_AlMateen" pitchFamily="2" charset="-78"/>
              </a:rPr>
            </a:br>
            <a:endParaRPr lang="en-US" spc="-150" dirty="0" smtClean="0">
              <a:solidFill>
                <a:srgbClr val="FF0000"/>
              </a:solidFill>
              <a:latin typeface="ae_AlMateen" pitchFamily="2" charset="-78"/>
              <a:cs typeface="ae_AlMateen" pitchFamily="2" charset="-78"/>
            </a:endParaRPr>
          </a:p>
        </p:txBody>
      </p:sp>
    </p:spTree>
    <p:extLst>
      <p:ext uri="{BB962C8B-B14F-4D97-AF65-F5344CB8AC3E}">
        <p14:creationId xmlns="" xmlns:p14="http://schemas.microsoft.com/office/powerpoint/2010/main" val="352444758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3183</TotalTime>
  <Words>1300</Words>
  <Application>Microsoft Office PowerPoint</Application>
  <PresentationFormat>A4 Paper (210x297 mm)‎</PresentationFormat>
  <Paragraphs>76</Paragraphs>
  <Slides>27</Slides>
  <Notes>0</Notes>
  <HiddenSlides>0</HiddenSlides>
  <MMClips>0</MMClips>
  <ScaleCrop>false</ScaleCrop>
  <HeadingPairs>
    <vt:vector size="4" baseType="variant">
      <vt:variant>
        <vt:lpstr>سمة</vt:lpstr>
      </vt:variant>
      <vt:variant>
        <vt:i4>1</vt:i4>
      </vt:variant>
      <vt:variant>
        <vt:lpstr>عناوين الشرائح</vt:lpstr>
      </vt:variant>
      <vt:variant>
        <vt:i4>27</vt:i4>
      </vt:variant>
    </vt:vector>
  </HeadingPairs>
  <TitlesOfParts>
    <vt:vector size="28" baseType="lpstr">
      <vt:lpstr>Office Theme</vt:lpstr>
      <vt:lpstr>الشريحة 1</vt:lpstr>
      <vt:lpstr>المحاضرة السادسة</vt:lpstr>
      <vt:lpstr> أطراف الخطاب أ_المتكلم:   المفهوم، الكفاءة، قواعد التخاطب  </vt:lpstr>
      <vt:lpstr>الشريحة 4</vt:lpstr>
      <vt:lpstr>مفهوم المتكلم: </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  سنتحدث في المحاضرة اللاحقة عن  استراتجيات الخطاب عند المتكلم المفهوم والحدود    </vt:lpstr>
      <vt:lpstr>الشريحة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balsabbgh</cp:lastModifiedBy>
  <cp:revision>349</cp:revision>
  <dcterms:created xsi:type="dcterms:W3CDTF">2009-10-14T19:14:34Z</dcterms:created>
  <dcterms:modified xsi:type="dcterms:W3CDTF">2013-02-25T14:07:06Z</dcterms:modified>
</cp:coreProperties>
</file>