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0" r:id="rId2"/>
    <p:sldId id="257" r:id="rId3"/>
    <p:sldId id="343" r:id="rId4"/>
    <p:sldId id="267" r:id="rId5"/>
    <p:sldId id="344" r:id="rId6"/>
    <p:sldId id="345" r:id="rId7"/>
    <p:sldId id="346" r:id="rId8"/>
    <p:sldId id="347" r:id="rId9"/>
    <p:sldId id="348" r:id="rId10"/>
    <p:sldId id="349" r:id="rId11"/>
    <p:sldId id="350" r:id="rId12"/>
    <p:sldId id="351" r:id="rId13"/>
    <p:sldId id="352" r:id="rId14"/>
    <p:sldId id="353" r:id="rId15"/>
    <p:sldId id="354" r:id="rId16"/>
    <p:sldId id="355" r:id="rId17"/>
    <p:sldId id="356" r:id="rId18"/>
    <p:sldId id="357" r:id="rId19"/>
    <p:sldId id="370" r:id="rId20"/>
    <p:sldId id="358" r:id="rId21"/>
    <p:sldId id="359" r:id="rId22"/>
    <p:sldId id="360" r:id="rId23"/>
    <p:sldId id="361" r:id="rId24"/>
    <p:sldId id="362" r:id="rId25"/>
    <p:sldId id="363" r:id="rId26"/>
    <p:sldId id="364" r:id="rId27"/>
    <p:sldId id="365" r:id="rId28"/>
    <p:sldId id="369"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9900"/>
    <a:srgbClr val="FF0066"/>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70" d="100"/>
          <a:sy n="70" d="100"/>
        </p:scale>
        <p:origin x="-1224"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xmlns=""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6600" b="1" spc="-150" dirty="0" smtClean="0">
                <a:solidFill>
                  <a:srgbClr val="FF0000"/>
                </a:solidFill>
                <a:latin typeface="ae_AlMateen" pitchFamily="2" charset="-78"/>
                <a:cs typeface="ae_AlMateen" pitchFamily="2" charset="-78"/>
              </a:rPr>
              <a:t>إستراتيجيات الخطاب</a:t>
            </a:r>
            <a:br>
              <a:rPr lang="ar-SA" sz="6600" b="1" spc="-150" dirty="0" smtClean="0">
                <a:solidFill>
                  <a:srgbClr val="FF0000"/>
                </a:solidFill>
                <a:latin typeface="ae_AlMateen" pitchFamily="2" charset="-78"/>
                <a:cs typeface="ae_AlMateen" pitchFamily="2" charset="-78"/>
              </a:rPr>
            </a:br>
            <a:r>
              <a:rPr lang="ar-SA" sz="6600" b="1" spc="-150" dirty="0" smtClean="0">
                <a:solidFill>
                  <a:srgbClr val="FF0000"/>
                </a:solidFill>
                <a:latin typeface="ae_AlMateen" pitchFamily="2" charset="-78"/>
                <a:cs typeface="ae_AlMateen" pitchFamily="2" charset="-78"/>
              </a:rPr>
              <a:t> عند المتكلم</a:t>
            </a:r>
            <a:r>
              <a:rPr lang="en-US" sz="6600" b="1" spc="-150" dirty="0" smtClean="0">
                <a:solidFill>
                  <a:srgbClr val="FF0000"/>
                </a:solidFill>
                <a:latin typeface="ae_AlMateen" pitchFamily="2" charset="-78"/>
                <a:cs typeface="ae_AlMateen" pitchFamily="2" charset="-78"/>
              </a:rPr>
              <a:t/>
            </a:r>
            <a:br>
              <a:rPr lang="en-US" sz="6600" b="1" spc="-150" dirty="0" smtClean="0">
                <a:solidFill>
                  <a:srgbClr val="FF0000"/>
                </a:solidFill>
                <a:latin typeface="ae_AlMateen" pitchFamily="2" charset="-78"/>
                <a:cs typeface="ae_AlMateen" pitchFamily="2" charset="-78"/>
              </a:rPr>
            </a:br>
            <a:r>
              <a:rPr lang="ar-SA" sz="6600" b="1" spc="-150" dirty="0" smtClean="0">
                <a:solidFill>
                  <a:srgbClr val="FF0000"/>
                </a:solidFill>
                <a:latin typeface="ae_AlMateen" pitchFamily="2" charset="-78"/>
                <a:cs typeface="ae_AlMateen" pitchFamily="2" charset="-78"/>
              </a:rPr>
              <a:t>المفهوم والحدود</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p14="http://schemas.microsoft.com/office/powerpoint/2010/main" xmlns=""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371600"/>
            <a:ext cx="8915400" cy="4953000"/>
          </a:xfrm>
        </p:spPr>
        <p:txBody>
          <a:bodyPr/>
          <a:lstStyle/>
          <a:p>
            <a:pPr rtl="1"/>
            <a:r>
              <a:rPr lang="ar-SA" sz="3600" b="1" dirty="0" smtClean="0">
                <a:cs typeface="Arial" pitchFamily="34" charset="0"/>
              </a:rPr>
              <a:t>		يسعى الخطاب من خلال وظيفته التعاملية والتفاعلية إلى التعبير عن </a:t>
            </a:r>
            <a:r>
              <a:rPr lang="ar-SA" sz="3600" b="1" dirty="0" smtClean="0">
                <a:solidFill>
                  <a:srgbClr val="FF0000"/>
                </a:solidFill>
                <a:cs typeface="Arial" pitchFamily="34" charset="0"/>
              </a:rPr>
              <a:t>مقاصد معينة</a:t>
            </a:r>
            <a:r>
              <a:rPr lang="ar-SA" sz="3600" b="1" dirty="0" smtClean="0">
                <a:cs typeface="Arial" pitchFamily="34" charset="0"/>
              </a:rPr>
              <a:t>، وتحقيق </a:t>
            </a:r>
            <a:r>
              <a:rPr lang="ar-SA" sz="3600" b="1" dirty="0" smtClean="0">
                <a:solidFill>
                  <a:srgbClr val="FF0000"/>
                </a:solidFill>
                <a:cs typeface="Arial" pitchFamily="34" charset="0"/>
              </a:rPr>
              <a:t>أهداف محددة</a:t>
            </a:r>
            <a:r>
              <a:rPr lang="ar-SA" sz="3600" b="1" dirty="0" smtClean="0">
                <a:cs typeface="Arial" pitchFamily="34" charset="0"/>
              </a:rPr>
              <a:t>، إذ يظهر في الخطاب مقاصد كثيرة، قد تبدو مباشرة من شكل الخطاب، وقد لا تبدو، وعندها يصبح الخطاب شكلا دالا يقود إلى المدلولات الثانوية خلفه، من خلال المعطيات السياقية، والعلامات </a:t>
            </a:r>
            <a:r>
              <a:rPr lang="ar-SA" sz="3600" b="1" dirty="0" err="1" smtClean="0">
                <a:cs typeface="Arial" pitchFamily="34" charset="0"/>
              </a:rPr>
              <a:t>التخاطبية</a:t>
            </a:r>
            <a:r>
              <a:rPr lang="ar-SA" sz="3600" b="1" dirty="0" smtClean="0">
                <a:cs typeface="Arial" pitchFamily="34" charset="0"/>
              </a:rPr>
              <a:t>، والافتراضات المسبقة، التي يدركها المرسل، أو يفترض وجودها، فيبني لغة خطابه عليها، كما يدركها المرسل إليه، ليستدل على المقاصد من خلالها.</a:t>
            </a:r>
            <a:endParaRPr lang="ar-EG" sz="3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a:lnSpc>
                <a:spcPct val="150000"/>
              </a:lnSpc>
            </a:pPr>
            <a:r>
              <a:rPr lang="ar-SA" sz="4000" dirty="0" smtClean="0"/>
              <a:t>		و</a:t>
            </a:r>
            <a:r>
              <a:rPr lang="ar-SA" sz="4000" b="1" dirty="0" smtClean="0"/>
              <a:t>يتوخى المتكلم لتحقيق ذلك </a:t>
            </a:r>
            <a:r>
              <a:rPr lang="ar-SA" sz="4000" b="1" dirty="0" smtClean="0">
                <a:solidFill>
                  <a:srgbClr val="FF0000"/>
                </a:solidFill>
              </a:rPr>
              <a:t>خططا</a:t>
            </a:r>
            <a:r>
              <a:rPr lang="ar-SA" sz="4000" b="1" dirty="0" smtClean="0"/>
              <a:t> معينة، هي التي يمكن أن نسميها </a:t>
            </a:r>
            <a:r>
              <a:rPr lang="ar-SA" sz="4000" b="1" dirty="0" smtClean="0">
                <a:solidFill>
                  <a:srgbClr val="FF0000"/>
                </a:solidFill>
              </a:rPr>
              <a:t>إستراتجيات</a:t>
            </a:r>
            <a:r>
              <a:rPr lang="ar-SA" sz="4000" b="1" dirty="0" smtClean="0"/>
              <a:t>، وهي </a:t>
            </a:r>
            <a:r>
              <a:rPr lang="ar-SA" sz="4000" b="1" dirty="0" err="1" smtClean="0"/>
              <a:t>المسؤولة</a:t>
            </a:r>
            <a:r>
              <a:rPr lang="ar-SA" sz="4000" b="1" dirty="0" smtClean="0"/>
              <a:t> عن توصيل مقاصده، وجعل خطابه يتوافق مع السياق، وتعتمد هذه الإستراتجيات على مهارة المتكلم، وكفاءته التداولية.</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685800" y="1600200"/>
            <a:ext cx="8915400" cy="4572000"/>
          </a:xfrm>
        </p:spPr>
        <p:txBody>
          <a:bodyPr/>
          <a:lstStyle/>
          <a:p>
            <a:r>
              <a:rPr lang="ar-SA" sz="4000" b="1" dirty="0" smtClean="0">
                <a:solidFill>
                  <a:srgbClr val="00B050"/>
                </a:solidFill>
              </a:rPr>
              <a:t>مفهوم </a:t>
            </a:r>
            <a:r>
              <a:rPr lang="ar-SA" sz="4000" b="1" dirty="0" err="1" smtClean="0">
                <a:solidFill>
                  <a:srgbClr val="00B050"/>
                </a:solidFill>
              </a:rPr>
              <a:t>الإستراتيجية:</a:t>
            </a:r>
            <a:endParaRPr lang="ar-SA" sz="4000" b="1" dirty="0" smtClean="0">
              <a:solidFill>
                <a:srgbClr val="00B050"/>
              </a:solidFill>
            </a:endParaRPr>
          </a:p>
          <a:p>
            <a:r>
              <a:rPr lang="ar-SA" sz="4000" b="1" dirty="0" smtClean="0"/>
              <a:t>هي طرق  محددة لتناول مشكلة ما، أو القيام بمهمة من المهمات، </a:t>
            </a:r>
            <a:r>
              <a:rPr lang="ar-SA" sz="4000" b="1" dirty="0" smtClean="0">
                <a:solidFill>
                  <a:srgbClr val="FF0000"/>
                </a:solidFill>
              </a:rPr>
              <a:t>أو</a:t>
            </a:r>
            <a:r>
              <a:rPr lang="ar-SA" sz="4000" b="1" dirty="0" smtClean="0"/>
              <a:t> </a:t>
            </a:r>
            <a:r>
              <a:rPr lang="ar-SA" sz="4000" b="1" dirty="0" smtClean="0">
                <a:solidFill>
                  <a:srgbClr val="0070C0"/>
                </a:solidFill>
              </a:rPr>
              <a:t>هي مجموعة عمليات تهدف إلى تبليغ غايات معينة من أجل ضبط معلومة محددة والتحكم فيها</a:t>
            </a:r>
            <a:r>
              <a:rPr lang="ar-SA" sz="4000" b="1" dirty="0" smtClean="0"/>
              <a:t>، وعليه فإن المتكلم ملزم </a:t>
            </a:r>
            <a:r>
              <a:rPr lang="ar-SA" sz="4000" b="1" dirty="0" smtClean="0">
                <a:solidFill>
                  <a:srgbClr val="FF0066"/>
                </a:solidFill>
              </a:rPr>
              <a:t>بتحليل السياق</a:t>
            </a:r>
            <a:r>
              <a:rPr lang="ar-SA" sz="4000" b="1" dirty="0" smtClean="0"/>
              <a:t>، و</a:t>
            </a:r>
            <a:r>
              <a:rPr lang="ar-SA" sz="4000" b="1" dirty="0" smtClean="0">
                <a:solidFill>
                  <a:srgbClr val="FF0066"/>
                </a:solidFill>
              </a:rPr>
              <a:t>تحديد هدفه، </a:t>
            </a:r>
            <a:r>
              <a:rPr lang="ar-SA" sz="4000" b="1" dirty="0" smtClean="0"/>
              <a:t>و</a:t>
            </a:r>
            <a:r>
              <a:rPr lang="ar-SA" sz="4000" b="1" dirty="0" smtClean="0">
                <a:solidFill>
                  <a:srgbClr val="FF0066"/>
                </a:solidFill>
              </a:rPr>
              <a:t>التخطيط </a:t>
            </a:r>
            <a:r>
              <a:rPr lang="ar-SA" sz="4000" b="1" dirty="0" err="1" smtClean="0">
                <a:solidFill>
                  <a:srgbClr val="FF0066"/>
                </a:solidFill>
              </a:rPr>
              <a:t>لبلوغه</a:t>
            </a:r>
            <a:r>
              <a:rPr lang="ar-SA" sz="4000" b="1" dirty="0" err="1" smtClean="0"/>
              <a:t>.</a:t>
            </a:r>
            <a:r>
              <a:rPr lang="ar-SA" sz="4000" b="1" dirty="0" smtClean="0"/>
              <a:t>(يمكن تشبيه حالة المتكلم بحالة البحَّار</a:t>
            </a:r>
            <a:r>
              <a:rPr lang="ar-SA" sz="4000" b="1" dirty="0" err="1" smtClean="0"/>
              <a:t>)</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4000" b="1" dirty="0" smtClean="0">
                <a:solidFill>
                  <a:srgbClr val="FF0000"/>
                </a:solidFill>
              </a:rPr>
              <a:t>وتعتمد</a:t>
            </a:r>
            <a:r>
              <a:rPr lang="ar-SA" sz="4000" b="1" dirty="0" smtClean="0"/>
              <a:t> إستراتجيات الخطاب على </a:t>
            </a:r>
            <a:r>
              <a:rPr lang="ar-SA" sz="4000" b="1" dirty="0" smtClean="0">
                <a:solidFill>
                  <a:srgbClr val="FF0000"/>
                </a:solidFill>
              </a:rPr>
              <a:t>كفاءة</a:t>
            </a:r>
            <a:r>
              <a:rPr lang="ar-SA" sz="4000" b="1" dirty="0" smtClean="0"/>
              <a:t> المتكلم </a:t>
            </a:r>
            <a:r>
              <a:rPr lang="ar-SA" sz="4000" b="1" dirty="0" smtClean="0">
                <a:solidFill>
                  <a:srgbClr val="FF0000"/>
                </a:solidFill>
              </a:rPr>
              <a:t>التداولية</a:t>
            </a:r>
            <a:r>
              <a:rPr lang="ar-SA" sz="4000" b="1" dirty="0" smtClean="0"/>
              <a:t>، وبما أن المتكلمين متفاوتون في هذه الكفاءة، فهم كذلك متفاوتون في اعتماد الإستراتجيات، على اعتبار أنها هي المسلك المناسب الذي يتخذه المرسل للتلفظ بخطابه، من أجل تنفيذ إرادته، والتعبير عن مقاصده، التي تؤدي إلى تحقيق </a:t>
            </a:r>
            <a:r>
              <a:rPr lang="ar-SA" sz="4000" b="1" dirty="0" err="1" smtClean="0"/>
              <a:t>أهدافه.</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lnSpc>
                <a:spcPct val="150000"/>
              </a:lnSpc>
            </a:pPr>
            <a:r>
              <a:rPr lang="ar-SA" sz="4000" b="1" dirty="0" smtClean="0"/>
              <a:t>ويتضح مما سبق أن إستراتجيات الخطاب نتاج </a:t>
            </a:r>
            <a:r>
              <a:rPr lang="ar-SA" sz="4000" b="1" dirty="0" smtClean="0">
                <a:solidFill>
                  <a:srgbClr val="FF0000"/>
                </a:solidFill>
              </a:rPr>
              <a:t>مرحلتين</a:t>
            </a:r>
            <a:r>
              <a:rPr lang="ar-SA" sz="4000" b="1" dirty="0" smtClean="0"/>
              <a:t> متكاملتين </a:t>
            </a:r>
            <a:r>
              <a:rPr lang="ar-SA" sz="4000" b="1" dirty="0" err="1" smtClean="0"/>
              <a:t>هما:</a:t>
            </a:r>
            <a:endParaRPr lang="ar-SA" sz="4000" b="1" dirty="0" smtClean="0"/>
          </a:p>
          <a:p>
            <a:pPr rtl="1">
              <a:lnSpc>
                <a:spcPct val="150000"/>
              </a:lnSpc>
              <a:buFontTx/>
              <a:buChar char="-"/>
            </a:pPr>
            <a:r>
              <a:rPr lang="ar-SA" sz="4000" b="1" dirty="0" smtClean="0"/>
              <a:t>المرحلة </a:t>
            </a:r>
            <a:r>
              <a:rPr lang="ar-SA" sz="4000" b="1" dirty="0" smtClean="0">
                <a:solidFill>
                  <a:srgbClr val="00B050"/>
                </a:solidFill>
              </a:rPr>
              <a:t>الذهنية</a:t>
            </a:r>
            <a:r>
              <a:rPr lang="ar-SA" sz="4000" b="1" dirty="0" smtClean="0"/>
              <a:t>.</a:t>
            </a:r>
          </a:p>
          <a:p>
            <a:pPr rtl="1">
              <a:lnSpc>
                <a:spcPct val="150000"/>
              </a:lnSpc>
              <a:buFontTx/>
              <a:buChar char="-"/>
            </a:pPr>
            <a:r>
              <a:rPr lang="ar-SA" sz="4000" b="1" dirty="0" smtClean="0"/>
              <a:t>- المرحلة </a:t>
            </a:r>
            <a:r>
              <a:rPr lang="ar-SA" sz="4000" b="1" dirty="0" err="1" smtClean="0">
                <a:solidFill>
                  <a:srgbClr val="00B050"/>
                </a:solidFill>
              </a:rPr>
              <a:t>الإنجازية</a:t>
            </a:r>
            <a:r>
              <a:rPr lang="ar-SA" sz="4000" b="1" dirty="0" err="1" smtClean="0"/>
              <a:t>.</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معايير تصنيف الإستراتجيات</a:t>
            </a:r>
            <a:endParaRPr lang="en-US" dirty="0">
              <a:solidFill>
                <a:srgbClr val="C00000"/>
              </a:solidFill>
            </a:endParaRPr>
          </a:p>
        </p:txBody>
      </p:sp>
      <p:sp>
        <p:nvSpPr>
          <p:cNvPr id="7171" name="Text Placeholder 5"/>
          <p:cNvSpPr>
            <a:spLocks noGrp="1"/>
          </p:cNvSpPr>
          <p:nvPr>
            <p:ph idx="1"/>
          </p:nvPr>
        </p:nvSpPr>
        <p:spPr>
          <a:xfrm>
            <a:off x="228600" y="1447800"/>
            <a:ext cx="9448800" cy="4800599"/>
          </a:xfrm>
        </p:spPr>
        <p:txBody>
          <a:bodyPr/>
          <a:lstStyle/>
          <a:p>
            <a:pPr rtl="1"/>
            <a:r>
              <a:rPr lang="ar-SA" sz="4000" dirty="0" smtClean="0"/>
              <a:t>	</a:t>
            </a:r>
            <a:r>
              <a:rPr lang="ar-SA" sz="4000" b="1" dirty="0" smtClean="0"/>
              <a:t>	وانطلاقا من مفهوم الخطاب بأنه كل منطوق موجه به إلى الغير للتعبير عن قصد المتكلم، لتحقيق هدفه، أصبح لدينا ثلاثة </a:t>
            </a:r>
            <a:r>
              <a:rPr lang="ar-SA" sz="4000" b="1" dirty="0" smtClean="0"/>
              <a:t>مفاهيم </a:t>
            </a:r>
            <a:r>
              <a:rPr lang="ar-SA" sz="4000" b="1" dirty="0" smtClean="0"/>
              <a:t>مهمة</a:t>
            </a:r>
            <a:r>
              <a:rPr lang="ar-SA" sz="4000" b="1" dirty="0" smtClean="0"/>
              <a:t>، </a:t>
            </a:r>
            <a:r>
              <a:rPr lang="ar-SA" sz="4000" b="1" dirty="0" err="1" smtClean="0"/>
              <a:t>هي:</a:t>
            </a:r>
            <a:endParaRPr lang="ar-SA" sz="4000" b="1" dirty="0" smtClean="0"/>
          </a:p>
          <a:p>
            <a:pPr rtl="1">
              <a:buFont typeface="Wingdings" pitchFamily="2" charset="2"/>
              <a:buChar char="§"/>
            </a:pPr>
            <a:r>
              <a:rPr lang="ar-SA" sz="4000" b="1" dirty="0" smtClean="0"/>
              <a:t>أن الخطاب يجري بين ذاتين.</a:t>
            </a:r>
          </a:p>
          <a:p>
            <a:pPr rtl="1">
              <a:buFont typeface="Wingdings" pitchFamily="2" charset="2"/>
              <a:buChar char="§"/>
            </a:pPr>
            <a:r>
              <a:rPr lang="ar-SA" sz="4000" b="1" dirty="0" smtClean="0"/>
              <a:t>وأنه يعبر به المتكلم عن مقصده.</a:t>
            </a:r>
          </a:p>
          <a:p>
            <a:pPr rtl="1">
              <a:buFont typeface="Wingdings" pitchFamily="2" charset="2"/>
              <a:buChar char="§"/>
            </a:pPr>
            <a:r>
              <a:rPr lang="ar-SA" sz="4000" b="1" dirty="0" smtClean="0"/>
              <a:t>وأنه يحقق هدفا.</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524000"/>
            <a:ext cx="8915400" cy="4648200"/>
          </a:xfrm>
        </p:spPr>
        <p:txBody>
          <a:bodyPr/>
          <a:lstStyle/>
          <a:p>
            <a:pPr rtl="1">
              <a:lnSpc>
                <a:spcPct val="150000"/>
              </a:lnSpc>
            </a:pPr>
            <a:r>
              <a:rPr lang="ar-SA" sz="4000" dirty="0" smtClean="0"/>
              <a:t>	</a:t>
            </a:r>
            <a:r>
              <a:rPr lang="ar-SA" sz="4000" b="1" dirty="0" smtClean="0"/>
              <a:t>من هنا كانت هذه </a:t>
            </a:r>
            <a:r>
              <a:rPr lang="ar-SA" sz="4000" b="1" dirty="0" smtClean="0"/>
              <a:t>المفاهيم الثلاثة </a:t>
            </a:r>
            <a:r>
              <a:rPr lang="ar-SA" sz="4000" b="1" dirty="0" smtClean="0"/>
              <a:t>هي معايير تحديد الإستراتجيات عند المرسل، والذي ينطلق من مجموعة من </a:t>
            </a:r>
            <a:r>
              <a:rPr lang="ar-SA" sz="4000" b="1" dirty="0" smtClean="0">
                <a:solidFill>
                  <a:srgbClr val="C00000"/>
                </a:solidFill>
              </a:rPr>
              <a:t>المسلمات</a:t>
            </a:r>
            <a:r>
              <a:rPr lang="ar-SA" sz="4000" b="1" dirty="0" smtClean="0"/>
              <a:t> يراعيها في اختيار استراتيجية معينة، وتفضيلها على غيرها، وهذه المسلمات هي:</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371600"/>
            <a:ext cx="8915400" cy="4800599"/>
          </a:xfrm>
        </p:spPr>
        <p:txBody>
          <a:bodyPr/>
          <a:lstStyle/>
          <a:p>
            <a:pPr rtl="1">
              <a:buFont typeface="Wingdings" pitchFamily="2" charset="2"/>
              <a:buChar char="q"/>
            </a:pPr>
            <a:r>
              <a:rPr lang="ar-SA" b="1" dirty="0" smtClean="0"/>
              <a:t>مسلمة </a:t>
            </a:r>
            <a:r>
              <a:rPr lang="ar-SA" b="1" dirty="0" smtClean="0">
                <a:solidFill>
                  <a:srgbClr val="C00000"/>
                </a:solidFill>
              </a:rPr>
              <a:t>الحوارية</a:t>
            </a:r>
            <a:r>
              <a:rPr lang="ar-SA" b="1" dirty="0" smtClean="0"/>
              <a:t>: ومقتضاها أن لا كلام مفيد إلا بين اثنين، لكل منهما مقامه، مع وجود علاقة </a:t>
            </a:r>
            <a:r>
              <a:rPr lang="ar-SA" b="1" dirty="0" err="1" smtClean="0"/>
              <a:t>تربطهما.</a:t>
            </a:r>
            <a:r>
              <a:rPr lang="ar-SA" b="1" dirty="0" smtClean="0"/>
              <a:t> (قد تكون هناك علاقة مسبقة وقد لا تكون</a:t>
            </a:r>
            <a:r>
              <a:rPr lang="ar-SA" b="1" dirty="0" err="1" smtClean="0"/>
              <a:t>)</a:t>
            </a:r>
            <a:endParaRPr lang="ar-SA" b="1" dirty="0" smtClean="0"/>
          </a:p>
          <a:p>
            <a:pPr rtl="1">
              <a:buFont typeface="Wingdings" pitchFamily="2" charset="2"/>
              <a:buChar char="q"/>
            </a:pPr>
            <a:r>
              <a:rPr lang="ar-SA" b="1" dirty="0" smtClean="0"/>
              <a:t>المسلمة الثانية تقول: </a:t>
            </a:r>
            <a:r>
              <a:rPr lang="ar-SA" b="1" dirty="0" smtClean="0">
                <a:solidFill>
                  <a:srgbClr val="C00000"/>
                </a:solidFill>
              </a:rPr>
              <a:t>إن علاقة الخطاب الرئيسة هي اللغة الطبيعية.</a:t>
            </a:r>
          </a:p>
          <a:p>
            <a:pPr rtl="1">
              <a:buFont typeface="Wingdings" pitchFamily="2" charset="2"/>
              <a:buChar char="q"/>
            </a:pPr>
            <a:r>
              <a:rPr lang="ar-SA" b="1" dirty="0" smtClean="0"/>
              <a:t>المسلمة الثالثة: </a:t>
            </a:r>
            <a:r>
              <a:rPr lang="ar-SA" b="1" dirty="0" smtClean="0">
                <a:solidFill>
                  <a:srgbClr val="C00000"/>
                </a:solidFill>
              </a:rPr>
              <a:t>إن انتاج الخطاب لا يكون إلا بقصد ما، ولهدف معين.</a:t>
            </a:r>
          </a:p>
          <a:p>
            <a:pPr rtl="1">
              <a:buFont typeface="Wingdings" pitchFamily="2" charset="2"/>
              <a:buChar char="q"/>
            </a:pPr>
            <a:r>
              <a:rPr lang="ar-SA" b="1" dirty="0" smtClean="0"/>
              <a:t>المسلمة الرابعة: </a:t>
            </a:r>
            <a:r>
              <a:rPr lang="ar-SA" b="1" dirty="0" smtClean="0">
                <a:solidFill>
                  <a:srgbClr val="C00000"/>
                </a:solidFill>
              </a:rPr>
              <a:t>إن الدلالة المباشرة هي دلالة الخطاب الرئيسة على قصد المتكلم.</a:t>
            </a:r>
            <a:endParaRPr lang="en-US" b="1" dirty="0">
              <a:solidFill>
                <a:srgbClr val="C0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524000"/>
            <a:ext cx="8915400" cy="4800600"/>
          </a:xfrm>
        </p:spPr>
        <p:txBody>
          <a:bodyPr/>
          <a:lstStyle/>
          <a:p>
            <a:pPr rtl="1">
              <a:lnSpc>
                <a:spcPct val="150000"/>
              </a:lnSpc>
            </a:pPr>
            <a:r>
              <a:rPr lang="ar-SA" sz="4000" dirty="0" smtClean="0"/>
              <a:t>	</a:t>
            </a:r>
            <a:r>
              <a:rPr lang="ar-SA" sz="4000" b="1" dirty="0" smtClean="0"/>
              <a:t>ووفقا لهذه المسلمات يمكن للمتكلم أن يبلور الإستراتجيات في خطابه، اقتضاء لإحداها، إذ كل منها يسهم بدوره المستقل في تشكيل الخطاب ذاته، كما أن إحداها قد يؤثر في مسلمة أخرى، مما ينتج عنه اختيار إستراتيجية خطابية </a:t>
            </a:r>
            <a:r>
              <a:rPr lang="ar-SA" sz="4000" b="1" dirty="0" err="1" smtClean="0"/>
              <a:t>معينة.</a:t>
            </a:r>
            <a:r>
              <a:rPr lang="ar-SA" sz="4000" b="1" dirty="0" smtClean="0"/>
              <a:t>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lnSpc>
                <a:spcPct val="150000"/>
              </a:lnSpc>
            </a:pPr>
            <a:r>
              <a:rPr lang="ar-SA" sz="4000" b="1" dirty="0" smtClean="0"/>
              <a:t>ومما يتحكم في تصنيف الإستراتجيات في الخطاب ما </a:t>
            </a:r>
            <a:r>
              <a:rPr lang="ar-SA" sz="4000" b="1" dirty="0" err="1" smtClean="0"/>
              <a:t>يأتي:</a:t>
            </a:r>
            <a:endParaRPr lang="ar-SA" sz="4000" b="1" dirty="0" smtClean="0"/>
          </a:p>
          <a:p>
            <a:pPr rtl="1">
              <a:lnSpc>
                <a:spcPct val="150000"/>
              </a:lnSpc>
              <a:buFont typeface="Courier New" pitchFamily="49" charset="0"/>
              <a:buChar char="o"/>
            </a:pPr>
            <a:r>
              <a:rPr lang="ar-SA" sz="4000" b="1" dirty="0" smtClean="0">
                <a:solidFill>
                  <a:schemeClr val="accent6">
                    <a:lumMod val="50000"/>
                  </a:schemeClr>
                </a:solidFill>
              </a:rPr>
              <a:t>محور العلاقة بين الطرفين.</a:t>
            </a:r>
          </a:p>
          <a:p>
            <a:pPr rtl="1">
              <a:lnSpc>
                <a:spcPct val="150000"/>
              </a:lnSpc>
              <a:buFont typeface="Courier New" pitchFamily="49" charset="0"/>
              <a:buChar char="o"/>
            </a:pPr>
            <a:r>
              <a:rPr lang="ar-SA" sz="4000" b="1" dirty="0" smtClean="0">
                <a:solidFill>
                  <a:schemeClr val="accent6">
                    <a:lumMod val="50000"/>
                  </a:schemeClr>
                </a:solidFill>
              </a:rPr>
              <a:t>شكل الخطاب.</a:t>
            </a:r>
            <a:endParaRPr lang="en-US" sz="4000" b="1" dirty="0">
              <a:solidFill>
                <a:schemeClr val="accent6">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b="1" dirty="0" smtClean="0">
                <a:solidFill>
                  <a:schemeClr val="accent6">
                    <a:lumMod val="50000"/>
                  </a:schemeClr>
                </a:solidFill>
              </a:rPr>
              <a:t>1- محور العلاقة بين </a:t>
            </a:r>
            <a:r>
              <a:rPr lang="ar-SA" b="1" dirty="0" err="1" smtClean="0">
                <a:solidFill>
                  <a:schemeClr val="accent6">
                    <a:lumMod val="50000"/>
                  </a:schemeClr>
                </a:solidFill>
              </a:rPr>
              <a:t>الطرفين:</a:t>
            </a:r>
            <a:r>
              <a:rPr lang="ar-SA" b="1" dirty="0" smtClean="0">
                <a:solidFill>
                  <a:schemeClr val="accent6">
                    <a:lumMod val="50000"/>
                  </a:schemeClr>
                </a:solidFill>
              </a:rPr>
              <a:t/>
            </a:r>
            <a:br>
              <a:rPr lang="ar-SA" b="1" dirty="0" smtClean="0">
                <a:solidFill>
                  <a:schemeClr val="accent6">
                    <a:lumMod val="50000"/>
                  </a:schemeClr>
                </a:solidFill>
              </a:rPr>
            </a:br>
            <a:endParaRPr lang="en-US" dirty="0" smtClean="0"/>
          </a:p>
        </p:txBody>
      </p:sp>
      <p:sp>
        <p:nvSpPr>
          <p:cNvPr id="7171" name="Text Placeholder 5"/>
          <p:cNvSpPr>
            <a:spLocks noGrp="1"/>
          </p:cNvSpPr>
          <p:nvPr>
            <p:ph idx="1"/>
          </p:nvPr>
        </p:nvSpPr>
        <p:spPr>
          <a:xfrm>
            <a:off x="533400" y="1524000"/>
            <a:ext cx="8915400" cy="4724399"/>
          </a:xfrm>
        </p:spPr>
        <p:txBody>
          <a:bodyPr/>
          <a:lstStyle/>
          <a:p>
            <a:pPr algn="just" rtl="1"/>
            <a:r>
              <a:rPr lang="ar-SA" sz="3600" b="1" dirty="0" smtClean="0"/>
              <a:t>تستقر العلاقة بين الطرفين على محورين هما: محور العلاقة المسبقة </a:t>
            </a:r>
            <a:r>
              <a:rPr lang="ar-SA" sz="3600" b="1" dirty="0" smtClean="0">
                <a:solidFill>
                  <a:srgbClr val="FF0000"/>
                </a:solidFill>
              </a:rPr>
              <a:t>الأفقية</a:t>
            </a:r>
            <a:r>
              <a:rPr lang="ar-SA" sz="3600" b="1" dirty="0" smtClean="0"/>
              <a:t>، ومحور العلاقة المسبقة  </a:t>
            </a:r>
            <a:r>
              <a:rPr lang="ar-SA" sz="3600" b="1" dirty="0" smtClean="0">
                <a:solidFill>
                  <a:srgbClr val="FF0000"/>
                </a:solidFill>
              </a:rPr>
              <a:t>العمودية، </a:t>
            </a:r>
            <a:r>
              <a:rPr lang="ar-SA" sz="3600" b="1" dirty="0" smtClean="0"/>
              <a:t>وتظهر في أكثر من </a:t>
            </a:r>
            <a:r>
              <a:rPr lang="ar-SA" sz="3600" b="1" dirty="0" err="1" smtClean="0"/>
              <a:t>خصيصة</a:t>
            </a:r>
            <a:r>
              <a:rPr lang="ar-SA" sz="3600" b="1" dirty="0" smtClean="0"/>
              <a:t>، من ذلك: </a:t>
            </a:r>
            <a:r>
              <a:rPr lang="ar-SA" sz="3600" b="1" dirty="0" smtClean="0">
                <a:solidFill>
                  <a:srgbClr val="FF0000"/>
                </a:solidFill>
              </a:rPr>
              <a:t>خصائص </a:t>
            </a:r>
            <a:r>
              <a:rPr lang="ar-SA" sz="3600" b="1" dirty="0" err="1" smtClean="0">
                <a:solidFill>
                  <a:srgbClr val="FF0000"/>
                </a:solidFill>
              </a:rPr>
              <a:t>الدين </a:t>
            </a:r>
            <a:r>
              <a:rPr lang="ar-SA" sz="3600" b="1" dirty="0" smtClean="0"/>
              <a:t>(مسلم وغير مسلم)، </a:t>
            </a:r>
            <a:r>
              <a:rPr lang="ar-SA" sz="3600" b="1" dirty="0" smtClean="0">
                <a:solidFill>
                  <a:srgbClr val="FF0000"/>
                </a:solidFill>
              </a:rPr>
              <a:t>خصائص </a:t>
            </a:r>
            <a:r>
              <a:rPr lang="ar-SA" sz="3600" b="1" dirty="0" err="1" smtClean="0">
                <a:solidFill>
                  <a:srgbClr val="FF0000"/>
                </a:solidFill>
              </a:rPr>
              <a:t>الجنس </a:t>
            </a:r>
            <a:r>
              <a:rPr lang="ar-SA" sz="3600" b="1" dirty="0" smtClean="0"/>
              <a:t>(الذكورة والأنوثة)، </a:t>
            </a:r>
            <a:r>
              <a:rPr lang="ar-SA" sz="3600" b="1" dirty="0" smtClean="0">
                <a:solidFill>
                  <a:srgbClr val="FF0000"/>
                </a:solidFill>
              </a:rPr>
              <a:t>خصائص </a:t>
            </a:r>
            <a:r>
              <a:rPr lang="ar-SA" sz="3600" b="1" dirty="0" err="1" smtClean="0">
                <a:solidFill>
                  <a:srgbClr val="FF0000"/>
                </a:solidFill>
              </a:rPr>
              <a:t>السن </a:t>
            </a:r>
            <a:r>
              <a:rPr lang="ar-SA" sz="3600" b="1" dirty="0" smtClean="0"/>
              <a:t>(صغار، كبار، </a:t>
            </a:r>
            <a:r>
              <a:rPr lang="ar-SA" sz="3600" b="1" dirty="0" err="1" smtClean="0"/>
              <a:t>شيوخ </a:t>
            </a:r>
            <a:r>
              <a:rPr lang="ar-SA" sz="3600" b="1" dirty="0" smtClean="0"/>
              <a:t>)،</a:t>
            </a:r>
            <a:r>
              <a:rPr lang="ar-SA" sz="3600" b="1" dirty="0" smtClean="0">
                <a:solidFill>
                  <a:srgbClr val="FF0000"/>
                </a:solidFill>
              </a:rPr>
              <a:t> خصائص </a:t>
            </a:r>
            <a:r>
              <a:rPr lang="ar-SA" sz="3600" b="1" dirty="0" err="1" smtClean="0">
                <a:solidFill>
                  <a:srgbClr val="FF0000"/>
                </a:solidFill>
              </a:rPr>
              <a:t>المهنة </a:t>
            </a:r>
            <a:r>
              <a:rPr lang="ar-SA" sz="3600" b="1" dirty="0" smtClean="0"/>
              <a:t>(أساتذة، طلاب، ضباط، عمال)،</a:t>
            </a:r>
            <a:r>
              <a:rPr lang="ar-SA" sz="3600" b="1" dirty="0" smtClean="0">
                <a:solidFill>
                  <a:srgbClr val="FF0000"/>
                </a:solidFill>
              </a:rPr>
              <a:t> خصائص </a:t>
            </a:r>
            <a:r>
              <a:rPr lang="ar-SA" sz="3600" b="1" dirty="0" err="1" smtClean="0">
                <a:solidFill>
                  <a:srgbClr val="FF0000"/>
                </a:solidFill>
              </a:rPr>
              <a:t>العرق </a:t>
            </a:r>
            <a:r>
              <a:rPr lang="ar-SA" sz="3600" b="1" dirty="0" smtClean="0"/>
              <a:t>(عربي، غير عربي</a:t>
            </a:r>
            <a:r>
              <a:rPr lang="ar-SA" sz="3600" b="1" dirty="0" err="1" smtClean="0"/>
              <a:t>)</a:t>
            </a:r>
            <a:endParaRPr lang="ar-SA" sz="3600" b="1" dirty="0" smtClean="0"/>
          </a:p>
          <a:p>
            <a:pPr lvl="0" algn="just"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3700" b="1" dirty="0" err="1" smtClean="0">
                <a:solidFill>
                  <a:srgbClr val="FF0000"/>
                </a:solidFill>
              </a:rPr>
              <a:t>خصيصة</a:t>
            </a:r>
            <a:r>
              <a:rPr lang="ar-SA" sz="3700" b="1" dirty="0" smtClean="0">
                <a:solidFill>
                  <a:srgbClr val="FF0000"/>
                </a:solidFill>
              </a:rPr>
              <a:t> </a:t>
            </a:r>
            <a:r>
              <a:rPr lang="ar-SA" sz="3700" b="1" dirty="0" err="1" smtClean="0">
                <a:solidFill>
                  <a:srgbClr val="FF0000"/>
                </a:solidFill>
              </a:rPr>
              <a:t>الجنسية</a:t>
            </a:r>
            <a:r>
              <a:rPr lang="ar-SA" sz="3700" b="1" dirty="0" err="1" smtClean="0"/>
              <a:t> </a:t>
            </a:r>
            <a:r>
              <a:rPr lang="ar-SA" sz="3700" b="1" dirty="0" smtClean="0"/>
              <a:t>(سعودي، يمني، قطري، </a:t>
            </a:r>
            <a:r>
              <a:rPr lang="ar-SA" sz="3700" b="1" dirty="0" err="1" smtClean="0"/>
              <a:t>سوري...</a:t>
            </a:r>
            <a:r>
              <a:rPr lang="ar-SA" sz="3700" b="1" dirty="0" smtClean="0"/>
              <a:t>)، </a:t>
            </a:r>
            <a:r>
              <a:rPr lang="ar-SA" sz="3700" b="1" dirty="0" smtClean="0">
                <a:solidFill>
                  <a:srgbClr val="FF0000"/>
                </a:solidFill>
              </a:rPr>
              <a:t>خصائص الحالة الاجتماعية</a:t>
            </a:r>
            <a:r>
              <a:rPr lang="ar-SA" sz="3700" b="1" dirty="0" smtClean="0"/>
              <a:t>، ومنها حالة </a:t>
            </a:r>
            <a:r>
              <a:rPr lang="ar-SA" sz="3700" b="1" dirty="0" err="1" smtClean="0"/>
              <a:t>المعيشة </a:t>
            </a:r>
            <a:r>
              <a:rPr lang="ar-SA" sz="3700" b="1" dirty="0" smtClean="0"/>
              <a:t>(عزاب، متزوجون، فقراء، أغنياء</a:t>
            </a:r>
            <a:r>
              <a:rPr lang="ar-SA" sz="3700" b="1" dirty="0" err="1" smtClean="0"/>
              <a:t>).</a:t>
            </a:r>
            <a:endParaRPr lang="ar-SA" sz="3700" b="1" dirty="0" smtClean="0"/>
          </a:p>
          <a:p>
            <a:pPr lvl="0" algn="just" rtl="1"/>
            <a:r>
              <a:rPr lang="ar-SA" sz="3700" b="1" dirty="0" smtClean="0"/>
              <a:t>وتندرج العلاقات العاطفية تحت هذا </a:t>
            </a:r>
            <a:r>
              <a:rPr lang="ar-SA" sz="3700" b="1" dirty="0" err="1" smtClean="0"/>
              <a:t>الصنف </a:t>
            </a:r>
            <a:r>
              <a:rPr lang="ar-SA" sz="3700" b="1" dirty="0" smtClean="0"/>
              <a:t>(الود، الكره، القرب، البعد)، </a:t>
            </a:r>
            <a:r>
              <a:rPr lang="ar-SA" sz="3700" b="1" dirty="0" smtClean="0">
                <a:solidFill>
                  <a:srgbClr val="FFC000"/>
                </a:solidFill>
              </a:rPr>
              <a:t>كما يندرج تحتها عدم وجود علاقة أصلا.</a:t>
            </a:r>
          </a:p>
          <a:p>
            <a:pPr lvl="0" algn="just" rtl="1"/>
            <a:r>
              <a:rPr lang="ar-SA" sz="3700" b="1" dirty="0" smtClean="0"/>
              <a:t>وكل ما سبق يسهم في توجيه المتكلم لاختيار إستراتيجية الخطاب المناسبة للسياق.</a:t>
            </a:r>
            <a:endParaRPr lang="en-US" sz="37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lnSpc>
                <a:spcPct val="200000"/>
              </a:lnSpc>
            </a:pPr>
            <a:r>
              <a:rPr lang="ar-SA" sz="4000" b="1" dirty="0" smtClean="0">
                <a:solidFill>
                  <a:srgbClr val="009900"/>
                </a:solidFill>
              </a:rPr>
              <a:t>فعلى المتكلم مثلا أن يراعي مراتب المخاطبين في الكتابات الإدارية، ويستعمل الألقاب المناسبة للسلم الإداري للمتلقي.</a:t>
            </a:r>
            <a:endParaRPr lang="en-US" sz="4000" b="1" dirty="0">
              <a:solidFill>
                <a:srgbClr val="0099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القواعد التي تحكم هذا المحور</a:t>
            </a:r>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3600" b="1" dirty="0" smtClean="0"/>
              <a:t>ويخضع محور العلاقة هذا، إلى مجموعة من المبادئ أكد عليها علماء تحليل الخطاب: </a:t>
            </a:r>
            <a:r>
              <a:rPr lang="ar-SA" sz="3600" b="1" dirty="0" err="1" smtClean="0"/>
              <a:t>وهي:</a:t>
            </a:r>
            <a:endParaRPr lang="ar-SA" sz="3600" b="1" dirty="0" smtClean="0"/>
          </a:p>
          <a:p>
            <a:pPr lvl="0" algn="just" rtl="1"/>
            <a:r>
              <a:rPr lang="ar-SA" sz="3600" b="1" dirty="0" smtClean="0">
                <a:solidFill>
                  <a:schemeClr val="accent3">
                    <a:lumMod val="75000"/>
                  </a:schemeClr>
                </a:solidFill>
              </a:rPr>
              <a:t>مبدأ التأدب: </a:t>
            </a:r>
            <a:r>
              <a:rPr lang="ar-SA" sz="3600" b="1" dirty="0" smtClean="0"/>
              <a:t>وتكون بمقادير مختلفة، حسب طبيعة العلاقة مع المتلقي، فمثلا نحن نتوقع من شخص لا نعرفه جيدا أن يقول لنا: </a:t>
            </a:r>
            <a:r>
              <a:rPr lang="ar-SA" sz="3600" b="1" dirty="0" smtClean="0">
                <a:solidFill>
                  <a:srgbClr val="00B050"/>
                </a:solidFill>
              </a:rPr>
              <a:t>هل يمكنني أن أستعير قطعة صغيرة من الورق؟</a:t>
            </a:r>
            <a:r>
              <a:rPr lang="ar-SA" sz="3600" b="1" dirty="0" smtClean="0"/>
              <a:t>، في حين قد يصوغها شخص آخر، وليكن الأخ الأكبر بطريقة مباشرة، مثل: </a:t>
            </a:r>
            <a:r>
              <a:rPr lang="ar-SA" sz="3600" b="1" dirty="0" smtClean="0">
                <a:solidFill>
                  <a:srgbClr val="FF0000"/>
                </a:solidFill>
              </a:rPr>
              <a:t>أعطني قطعة من الورق.</a:t>
            </a:r>
            <a:endParaRPr lang="en-US" sz="3600" b="1" dirty="0">
              <a:solidFill>
                <a:srgbClr val="FF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b="1" dirty="0" smtClean="0"/>
              <a:t>ومن نماذجها في القرآن الكريم، ما ورد على لسان سيدنا </a:t>
            </a:r>
            <a:r>
              <a:rPr lang="ar-SA" b="1" dirty="0" err="1" smtClean="0"/>
              <a:t>إبراهيم : </a:t>
            </a:r>
            <a:r>
              <a:rPr lang="ar-SA" b="1" dirty="0" smtClean="0">
                <a:sym typeface="AGA Arabesque"/>
              </a:rPr>
              <a:t></a:t>
            </a:r>
            <a:r>
              <a:rPr lang="ar-SA" b="1" dirty="0" smtClean="0">
                <a:solidFill>
                  <a:srgbClr val="FF0000"/>
                </a:solidFill>
              </a:rPr>
              <a:t>وَإِذَا مَرِضْتُ فَهُوَ </a:t>
            </a:r>
            <a:r>
              <a:rPr lang="ar-SA" b="1" dirty="0" err="1" smtClean="0">
                <a:solidFill>
                  <a:srgbClr val="FF0000"/>
                </a:solidFill>
              </a:rPr>
              <a:t>يَشْفِينِ</a:t>
            </a:r>
            <a:r>
              <a:rPr lang="ar-SA" b="1" dirty="0" err="1" smtClean="0">
                <a:sym typeface="AGA Arabesque"/>
              </a:rPr>
              <a:t></a:t>
            </a:r>
            <a:r>
              <a:rPr lang="ar-SA" b="1" dirty="0" err="1" smtClean="0">
                <a:solidFill>
                  <a:srgbClr val="FF0000"/>
                </a:solidFill>
              </a:rPr>
              <a:t> </a:t>
            </a:r>
            <a:r>
              <a:rPr lang="ar-SA" sz="2000" b="1" dirty="0" smtClean="0"/>
              <a:t>(الشعراء 80</a:t>
            </a:r>
            <a:r>
              <a:rPr lang="ar-SA" sz="2000" b="1" dirty="0" err="1" smtClean="0"/>
              <a:t>).</a:t>
            </a:r>
            <a:r>
              <a:rPr lang="ar-SA" sz="2000" b="1" dirty="0" smtClean="0"/>
              <a:t> </a:t>
            </a:r>
            <a:r>
              <a:rPr lang="ar-SA" b="1" dirty="0" smtClean="0"/>
              <a:t>ولم يقل أمرضني، وكان قبل ذلك ينسب الأشياء إلى الله تعالى: الذي خلقني فهو يهدين، والذي هو يطعمني </a:t>
            </a:r>
            <a:r>
              <a:rPr lang="ar-SA" b="1" dirty="0" err="1" smtClean="0"/>
              <a:t>ويسقين.</a:t>
            </a:r>
            <a:r>
              <a:rPr lang="ar-SA" b="1" dirty="0" smtClean="0"/>
              <a:t> </a:t>
            </a:r>
          </a:p>
          <a:p>
            <a:pPr algn="just" rtl="1"/>
            <a:r>
              <a:rPr lang="ar-SA" b="1" dirty="0" smtClean="0"/>
              <a:t>وقول </a:t>
            </a:r>
            <a:r>
              <a:rPr lang="ar-SA" b="1" dirty="0" err="1" smtClean="0"/>
              <a:t>النبي </a:t>
            </a:r>
            <a:r>
              <a:rPr lang="ar-SA" b="1" dirty="0" smtClean="0">
                <a:sym typeface="AGA Arabesque"/>
              </a:rPr>
              <a:t>: </a:t>
            </a:r>
            <a:r>
              <a:rPr lang="ar-SA" b="1" dirty="0" smtClean="0">
                <a:solidFill>
                  <a:srgbClr val="FF0000"/>
                </a:solidFill>
              </a:rPr>
              <a:t>ما بال أقوام </a:t>
            </a:r>
            <a:r>
              <a:rPr lang="ar-SA" b="1" dirty="0" smtClean="0"/>
              <a:t>لا يفقهون جيرانهم ولا يعلمونهم ولا يعظونهم ولا يأمرونهم ولا ينهونهم وما بال أقوام لا يتعلمون من جيرانهم ولا يتفقهون ولا يتعظون، وقد كان النبي صلى الله عليه </a:t>
            </a:r>
            <a:r>
              <a:rPr lang="ar-SA" b="1" dirty="0" err="1" smtClean="0"/>
              <a:t>وسلم </a:t>
            </a:r>
            <a:r>
              <a:rPr lang="ar-SA" b="1" dirty="0" smtClean="0"/>
              <a:t>، إذا بلغه عن الرجل </a:t>
            </a:r>
            <a:r>
              <a:rPr lang="ar-SA" b="1" dirty="0" err="1" smtClean="0"/>
              <a:t>الشيء </a:t>
            </a:r>
            <a:r>
              <a:rPr lang="ar-SA" b="1" dirty="0" smtClean="0"/>
              <a:t>، لم </a:t>
            </a:r>
            <a:r>
              <a:rPr lang="ar-SA" b="1" dirty="0" err="1" smtClean="0"/>
              <a:t>يقل </a:t>
            </a:r>
            <a:r>
              <a:rPr lang="ar-SA" b="1" dirty="0" smtClean="0"/>
              <a:t>: ما بًال فلان </a:t>
            </a:r>
            <a:r>
              <a:rPr lang="ar-SA" b="1" dirty="0" err="1" smtClean="0"/>
              <a:t>يقول ؟</a:t>
            </a:r>
            <a:r>
              <a:rPr lang="ar-SA" b="1" dirty="0" smtClean="0"/>
              <a:t> ولكن </a:t>
            </a:r>
            <a:r>
              <a:rPr lang="ar-SA" b="1" dirty="0" err="1" smtClean="0"/>
              <a:t>يقول </a:t>
            </a:r>
            <a:r>
              <a:rPr lang="ar-SA" b="1" dirty="0" smtClean="0"/>
              <a:t>: ما بًال أقوام يقولون كذا </a:t>
            </a:r>
            <a:r>
              <a:rPr lang="ar-SA" b="1" dirty="0" err="1" smtClean="0"/>
              <a:t>وكذا !</a:t>
            </a:r>
            <a:r>
              <a:rPr lang="ar-SA" b="1" dirty="0" smtClean="0"/>
              <a:t> </a:t>
            </a:r>
          </a:p>
          <a:p>
            <a:pPr lvl="0" algn="just" rtl="1"/>
            <a:r>
              <a:rPr lang="ar-SA" sz="3600" b="1" dirty="0" smtClean="0"/>
              <a:t> </a:t>
            </a:r>
            <a:endParaRPr lang="en-US" sz="3600" b="1" dirty="0">
              <a:solidFill>
                <a:srgbClr val="FF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t>ومن نماذجها كذلك هذا الحوار، الذي دار بين جارين، إذ وجد أحد الساكنين سيارة جاره أمام بيته، فقال </a:t>
            </a:r>
            <a:r>
              <a:rPr lang="ar-SA" b="1" dirty="0" err="1" smtClean="0"/>
              <a:t>له:</a:t>
            </a:r>
            <a:endParaRPr lang="ar-SA" b="1" dirty="0" smtClean="0"/>
          </a:p>
          <a:p>
            <a:r>
              <a:rPr lang="ar-SA" b="1" dirty="0" smtClean="0">
                <a:solidFill>
                  <a:srgbClr val="FF0000"/>
                </a:solidFill>
              </a:rPr>
              <a:t>الساكن</a:t>
            </a:r>
            <a:r>
              <a:rPr lang="ar-SA" b="1" dirty="0" smtClean="0"/>
              <a:t>: أعان الله سكان هذا الحي، فالشوارع ضيقة، والمواقف قليلة.</a:t>
            </a:r>
          </a:p>
          <a:p>
            <a:r>
              <a:rPr lang="ar-SA" b="1" dirty="0" smtClean="0">
                <a:solidFill>
                  <a:srgbClr val="7030A0"/>
                </a:solidFill>
              </a:rPr>
              <a:t>الجار</a:t>
            </a:r>
            <a:r>
              <a:rPr lang="ar-SA" b="1" dirty="0" smtClean="0"/>
              <a:t>: أرجو أن لا يضيق صدرك بنا، سأبحث عن موقف لسيارتي.</a:t>
            </a:r>
          </a:p>
          <a:p>
            <a:r>
              <a:rPr lang="ar-SA" b="1" dirty="0" smtClean="0">
                <a:solidFill>
                  <a:srgbClr val="FF0000"/>
                </a:solidFill>
              </a:rPr>
              <a:t>الساكن</a:t>
            </a:r>
            <a:r>
              <a:rPr lang="ar-SA" b="1" dirty="0" smtClean="0"/>
              <a:t>: لا تحركها في الوقت الحالي، فأنا لا أقصد ذلك.</a:t>
            </a:r>
          </a:p>
          <a:p>
            <a:r>
              <a:rPr lang="ar-SA" b="1" dirty="0" smtClean="0">
                <a:solidFill>
                  <a:srgbClr val="7030A0"/>
                </a:solidFill>
              </a:rPr>
              <a:t>الجار</a:t>
            </a:r>
            <a:r>
              <a:rPr lang="ar-SA" b="1" dirty="0" smtClean="0"/>
              <a:t>: حتى لو قصدت، فالحق معك.</a:t>
            </a:r>
            <a:endParaRPr lang="fr-FR"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algn="just" rtl="1">
              <a:lnSpc>
                <a:spcPct val="150000"/>
              </a:lnSpc>
            </a:pPr>
            <a:r>
              <a:rPr lang="ar-SA" sz="4000" b="1" dirty="0" smtClean="0">
                <a:solidFill>
                  <a:schemeClr val="accent3">
                    <a:lumMod val="75000"/>
                  </a:schemeClr>
                </a:solidFill>
              </a:rPr>
              <a:t>مبدأ التصديق: </a:t>
            </a:r>
            <a:r>
              <a:rPr lang="ar-SA" sz="4000" b="1" dirty="0" smtClean="0"/>
              <a:t>ويصوغها الدكتور طه عبد الرحمن كالآتي: لا تقل لغيرك قولا لا يصدقه </a:t>
            </a:r>
            <a:r>
              <a:rPr lang="ar-SA" sz="4000" b="1" dirty="0" err="1" smtClean="0"/>
              <a:t>فعلك.</a:t>
            </a:r>
            <a:r>
              <a:rPr lang="ar-SA" sz="4000" b="1" dirty="0" smtClean="0"/>
              <a:t> </a:t>
            </a:r>
          </a:p>
          <a:p>
            <a:pPr algn="just" rtl="1">
              <a:lnSpc>
                <a:spcPct val="150000"/>
              </a:lnSpc>
            </a:pPr>
            <a:r>
              <a:rPr lang="ar-SA" sz="4000" b="1" dirty="0" smtClean="0">
                <a:solidFill>
                  <a:schemeClr val="accent3">
                    <a:lumMod val="75000"/>
                  </a:schemeClr>
                </a:solidFill>
              </a:rPr>
              <a:t>مبدأ التعاون: </a:t>
            </a:r>
            <a:r>
              <a:rPr lang="ar-SA" sz="4000" b="1" dirty="0" smtClean="0"/>
              <a:t>ليكن إسهامك في الخطاب بالقدر الذي يتطلبه سياق الحوار.</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sz="4000" b="1" dirty="0" smtClean="0">
                <a:solidFill>
                  <a:schemeClr val="accent6">
                    <a:lumMod val="50000"/>
                  </a:schemeClr>
                </a:solidFill>
              </a:rPr>
              <a:t>2- محور شكل </a:t>
            </a:r>
            <a:r>
              <a:rPr lang="ar-SA" sz="4000" b="1" dirty="0" err="1" smtClean="0">
                <a:solidFill>
                  <a:schemeClr val="accent6">
                    <a:lumMod val="50000"/>
                  </a:schemeClr>
                </a:solidFill>
              </a:rPr>
              <a:t>الخطاب:</a:t>
            </a:r>
            <a:r>
              <a:rPr lang="ar-SA" sz="4000" b="1" dirty="0" smtClean="0">
                <a:solidFill>
                  <a:schemeClr val="accent6">
                    <a:lumMod val="50000"/>
                  </a:schemeClr>
                </a:solidFill>
              </a:rPr>
              <a:t/>
            </a:r>
            <a:br>
              <a:rPr lang="ar-SA" sz="4000" b="1" dirty="0" smtClean="0">
                <a:solidFill>
                  <a:schemeClr val="accent6">
                    <a:lumMod val="50000"/>
                  </a:schemeClr>
                </a:solidFill>
              </a:rPr>
            </a:br>
            <a:endParaRPr lang="en-US" sz="4000" dirty="0" smtClean="0"/>
          </a:p>
        </p:txBody>
      </p:sp>
      <p:sp>
        <p:nvSpPr>
          <p:cNvPr id="7171" name="Text Placeholder 5"/>
          <p:cNvSpPr>
            <a:spLocks noGrp="1"/>
          </p:cNvSpPr>
          <p:nvPr>
            <p:ph idx="1"/>
          </p:nvPr>
        </p:nvSpPr>
        <p:spPr>
          <a:xfrm>
            <a:off x="609600" y="1447800"/>
            <a:ext cx="8915400" cy="4572000"/>
          </a:xfrm>
        </p:spPr>
        <p:txBody>
          <a:bodyPr/>
          <a:lstStyle/>
          <a:p>
            <a:pPr rtl="1">
              <a:lnSpc>
                <a:spcPct val="150000"/>
              </a:lnSpc>
            </a:pPr>
            <a:r>
              <a:rPr lang="ar-SA" sz="4000" b="1" dirty="0" smtClean="0"/>
              <a:t>		يتجلى </a:t>
            </a:r>
            <a:r>
              <a:rPr lang="ar-SA" sz="4000" b="1" dirty="0" smtClean="0"/>
              <a:t>الخطاب في معظم حالاته في شكل لغوي، ولا شك أن هناك علاقة بين هذا الشكل اللغوي، وبين معناه، مما يلزم عنه الربط بين قصد المتكلم وشكل اللغة الدالة عليه، وللمتكلم </a:t>
            </a:r>
            <a:r>
              <a:rPr lang="ar-SA" sz="4000" b="1" dirty="0" smtClean="0">
                <a:solidFill>
                  <a:srgbClr val="FF0000"/>
                </a:solidFill>
              </a:rPr>
              <a:t>إستراتجيتان</a:t>
            </a:r>
            <a:r>
              <a:rPr lang="ar-SA" sz="4000" b="1" dirty="0" smtClean="0"/>
              <a:t> في </a:t>
            </a:r>
            <a:r>
              <a:rPr lang="ar-SA" sz="4000" b="1" dirty="0" err="1" smtClean="0"/>
              <a:t>التعبيرعن</a:t>
            </a:r>
            <a:r>
              <a:rPr lang="ar-SA" sz="4000" b="1" dirty="0" smtClean="0"/>
              <a:t> قصده، </a:t>
            </a:r>
            <a:r>
              <a:rPr lang="ar-SA" sz="4000" b="1" dirty="0" err="1" smtClean="0"/>
              <a:t>هما:</a:t>
            </a:r>
            <a:r>
              <a:rPr lang="ar-SA" sz="4000" b="1" dirty="0" smtClean="0"/>
              <a:t> </a:t>
            </a:r>
            <a:endParaRPr lang="en-US" sz="40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447800"/>
            <a:ext cx="8915400" cy="4800599"/>
          </a:xfrm>
        </p:spPr>
        <p:txBody>
          <a:bodyPr/>
          <a:lstStyle/>
          <a:p>
            <a:pPr algn="just" rtl="1">
              <a:lnSpc>
                <a:spcPct val="150000"/>
              </a:lnSpc>
              <a:buFont typeface="Wingdings" pitchFamily="2" charset="2"/>
              <a:buChar char="ü"/>
            </a:pPr>
            <a:r>
              <a:rPr lang="ar-SA" sz="3600" b="1" dirty="0" smtClean="0">
                <a:solidFill>
                  <a:srgbClr val="00B0F0"/>
                </a:solidFill>
              </a:rPr>
              <a:t>الإستراتيجية الأولى: </a:t>
            </a:r>
            <a:r>
              <a:rPr lang="ar-SA" sz="3600" b="1" dirty="0" smtClean="0">
                <a:solidFill>
                  <a:srgbClr val="7030A0"/>
                </a:solidFill>
              </a:rPr>
              <a:t>إجراء الخطاب على </a:t>
            </a:r>
            <a:r>
              <a:rPr lang="ar-SA" sz="3600" b="1" dirty="0" err="1" smtClean="0">
                <a:solidFill>
                  <a:srgbClr val="7030A0"/>
                </a:solidFill>
              </a:rPr>
              <a:t>أصله </a:t>
            </a:r>
            <a:r>
              <a:rPr lang="ar-SA" sz="3600" b="1" dirty="0" smtClean="0"/>
              <a:t>(المعنى الحرفي</a:t>
            </a:r>
            <a:r>
              <a:rPr lang="ar-SA" sz="3600" b="1" dirty="0" err="1" smtClean="0"/>
              <a:t>) </a:t>
            </a:r>
            <a:r>
              <a:rPr lang="ar-SA" sz="3600" b="1" dirty="0" smtClean="0"/>
              <a:t>: كقول الضابط مخاطبا الجندي: </a:t>
            </a:r>
            <a:r>
              <a:rPr lang="ar-SA" sz="3600" b="1" dirty="0" smtClean="0">
                <a:solidFill>
                  <a:srgbClr val="00B050"/>
                </a:solidFill>
              </a:rPr>
              <a:t>انقل هذا العتاد إلى </a:t>
            </a:r>
            <a:r>
              <a:rPr lang="ar-SA" sz="3600" b="1" dirty="0" err="1" smtClean="0">
                <a:solidFill>
                  <a:srgbClr val="00B050"/>
                </a:solidFill>
              </a:rPr>
              <a:t>المستودع</a:t>
            </a:r>
            <a:r>
              <a:rPr lang="ar-SA" sz="3600" b="1" dirty="0" err="1" smtClean="0"/>
              <a:t>.</a:t>
            </a:r>
            <a:r>
              <a:rPr lang="ar-SA" sz="3600" b="1" dirty="0" smtClean="0"/>
              <a:t> (أمر</a:t>
            </a:r>
            <a:r>
              <a:rPr lang="ar-SA" sz="3600" b="1" dirty="0" err="1" smtClean="0"/>
              <a:t>)</a:t>
            </a:r>
            <a:endParaRPr lang="ar-SA" sz="3600" b="1" dirty="0" smtClean="0"/>
          </a:p>
          <a:p>
            <a:pPr algn="just" rtl="1">
              <a:lnSpc>
                <a:spcPct val="150000"/>
              </a:lnSpc>
              <a:buFont typeface="Wingdings" pitchFamily="2" charset="2"/>
              <a:buChar char="ü"/>
            </a:pPr>
            <a:r>
              <a:rPr lang="ar-SA" sz="3600" b="1" dirty="0" smtClean="0">
                <a:solidFill>
                  <a:srgbClr val="00B0F0"/>
                </a:solidFill>
              </a:rPr>
              <a:t>الإستراتيجية الثانية: </a:t>
            </a:r>
            <a:r>
              <a:rPr lang="ar-SA" sz="3600" b="1" dirty="0" smtClean="0">
                <a:solidFill>
                  <a:srgbClr val="7030A0"/>
                </a:solidFill>
              </a:rPr>
              <a:t>إجراء الخطاب مع العدول عن الأصل: كقول الجندي للضابط: </a:t>
            </a:r>
            <a:r>
              <a:rPr lang="ar-SA" sz="3600" b="1" dirty="0" smtClean="0">
                <a:solidFill>
                  <a:srgbClr val="00B050"/>
                </a:solidFill>
              </a:rPr>
              <a:t>امنحني </a:t>
            </a:r>
            <a:r>
              <a:rPr lang="ar-SA" sz="3600" b="1" dirty="0" err="1" smtClean="0">
                <a:solidFill>
                  <a:srgbClr val="00B050"/>
                </a:solidFill>
              </a:rPr>
              <a:t>إجازة</a:t>
            </a:r>
            <a:r>
              <a:rPr lang="ar-SA" sz="3600" b="1" dirty="0" err="1" smtClean="0">
                <a:solidFill>
                  <a:srgbClr val="7030A0"/>
                </a:solidFill>
              </a:rPr>
              <a:t>.</a:t>
            </a:r>
            <a:r>
              <a:rPr lang="ar-SA" sz="3600" b="1" dirty="0" smtClean="0">
                <a:solidFill>
                  <a:srgbClr val="7030A0"/>
                </a:solidFill>
              </a:rPr>
              <a:t>(رجاء</a:t>
            </a:r>
            <a:r>
              <a:rPr lang="ar-SA" sz="3600" b="1" dirty="0" err="1" smtClean="0">
                <a:solidFill>
                  <a:srgbClr val="7030A0"/>
                </a:solidFill>
              </a:rPr>
              <a:t>)</a:t>
            </a:r>
            <a:endParaRPr lang="en-US" sz="3600" b="1" dirty="0">
              <a:solidFill>
                <a:srgbClr val="7030A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rtl="1"/>
            <a:r>
              <a:rPr lang="ar-SA" sz="4000" b="1" dirty="0" err="1" smtClean="0"/>
              <a:t>ملاحظتان:</a:t>
            </a:r>
            <a:endParaRPr lang="ar-SA" sz="4000" b="1" dirty="0" smtClean="0"/>
          </a:p>
          <a:p>
            <a:pPr rtl="1">
              <a:buFontTx/>
              <a:buChar char="-"/>
            </a:pPr>
            <a:r>
              <a:rPr lang="ar-SA" sz="4000" b="1" dirty="0" smtClean="0"/>
              <a:t>من الخطابات ما يحتمل المعنى الحرفي، والمعنى غير الحرفي، والسياق هو الذي يحدد المقصود، كجملة </a:t>
            </a:r>
            <a:r>
              <a:rPr lang="ar-SA" sz="4000" b="1" dirty="0" smtClean="0">
                <a:solidFill>
                  <a:srgbClr val="00B050"/>
                </a:solidFill>
              </a:rPr>
              <a:t>إن السماء تمطر</a:t>
            </a:r>
            <a:r>
              <a:rPr lang="ar-SA" sz="4000" b="1" dirty="0" smtClean="0"/>
              <a:t>(</a:t>
            </a:r>
            <a:r>
              <a:rPr lang="ar-SA" sz="4000" b="1" dirty="0" smtClean="0">
                <a:solidFill>
                  <a:srgbClr val="C00000"/>
                </a:solidFill>
              </a:rPr>
              <a:t>إخبار</a:t>
            </a:r>
            <a:r>
              <a:rPr lang="ar-SA" sz="4000" b="1" dirty="0" smtClean="0"/>
              <a:t>، أو </a:t>
            </a:r>
            <a:r>
              <a:rPr lang="ar-SA" sz="4000" b="1" dirty="0" smtClean="0">
                <a:solidFill>
                  <a:srgbClr val="FFC000"/>
                </a:solidFill>
              </a:rPr>
              <a:t>أمر</a:t>
            </a:r>
            <a:r>
              <a:rPr lang="ar-SA" sz="4000" b="1" dirty="0" smtClean="0"/>
              <a:t>، أو, </a:t>
            </a:r>
            <a:r>
              <a:rPr lang="ar-SA" sz="4000" b="1" dirty="0" err="1" smtClean="0">
                <a:solidFill>
                  <a:srgbClr val="0070C0"/>
                </a:solidFill>
              </a:rPr>
              <a:t>نهي</a:t>
            </a:r>
            <a:r>
              <a:rPr lang="ar-SA" sz="4000" b="1" dirty="0" err="1" smtClean="0"/>
              <a:t>...).</a:t>
            </a:r>
            <a:endParaRPr lang="ar-SA" sz="4000" b="1" dirty="0" smtClean="0"/>
          </a:p>
          <a:p>
            <a:pPr rtl="1">
              <a:buFontTx/>
              <a:buChar char="-"/>
            </a:pPr>
            <a:r>
              <a:rPr lang="ar-SA" sz="4000" b="1" dirty="0" smtClean="0"/>
              <a:t>- بعض الخطابات لا تتحمل إلا المعنى الحرفي، مثل العبارة الآتية المكتوبة على بطاقة الدعوى: </a:t>
            </a:r>
            <a:r>
              <a:rPr lang="ar-SA" sz="4000" b="1" dirty="0" smtClean="0">
                <a:solidFill>
                  <a:srgbClr val="00B050"/>
                </a:solidFill>
              </a:rPr>
              <a:t>ممنوع اصطحاب الأطفال.</a:t>
            </a:r>
            <a:endParaRPr lang="en-US" sz="40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600200"/>
            <a:ext cx="8915400" cy="4572000"/>
          </a:xfrm>
        </p:spPr>
        <p:txBody>
          <a:bodyPr/>
          <a:lstStyle/>
          <a:p>
            <a:pPr rtl="1"/>
            <a:r>
              <a:rPr lang="ar-SA" sz="3600" b="1" dirty="0" smtClean="0"/>
              <a:t>يستطيع المتكلم استغلال آليات كثيرة للعدول بخطابه عن الظاهر، ومن مظاهر هذا </a:t>
            </a:r>
            <a:r>
              <a:rPr lang="ar-SA" sz="3600" b="1" dirty="0" err="1" smtClean="0"/>
              <a:t>العدول:</a:t>
            </a:r>
            <a:endParaRPr lang="ar-SA" sz="3600" b="1" dirty="0" smtClean="0"/>
          </a:p>
          <a:p>
            <a:pPr rtl="1"/>
            <a:r>
              <a:rPr lang="ar-SA" sz="3600" b="1" dirty="0" smtClean="0">
                <a:solidFill>
                  <a:srgbClr val="FF3300"/>
                </a:solidFill>
              </a:rPr>
              <a:t>أ-</a:t>
            </a:r>
            <a:r>
              <a:rPr lang="ar-SA" sz="3600" b="1" dirty="0" smtClean="0"/>
              <a:t> </a:t>
            </a:r>
            <a:r>
              <a:rPr lang="ar-SA" sz="3600" b="1" dirty="0" smtClean="0">
                <a:solidFill>
                  <a:srgbClr val="0070C0"/>
                </a:solidFill>
              </a:rPr>
              <a:t>استغلال اختلاف مرجع </a:t>
            </a:r>
            <a:r>
              <a:rPr lang="ar-SA" sz="3600" b="1" dirty="0" err="1" smtClean="0">
                <a:solidFill>
                  <a:srgbClr val="0070C0"/>
                </a:solidFill>
              </a:rPr>
              <a:t>الإشاريات</a:t>
            </a:r>
            <a:r>
              <a:rPr lang="ar-SA" sz="3600" b="1" dirty="0" smtClean="0"/>
              <a:t>، على اعتبار أن لكل خطاب مدلولا ومرجعا يحيل عليه المتكلم، وهذا ما يساعد على تأويل الخطاب، ومعرفة القصد منه،  إلا أن هناك بعض الدوال التي لا تختص بمرجع معين ثابت، ومنها </a:t>
            </a:r>
            <a:r>
              <a:rPr lang="ar-SA" sz="3600" b="1" dirty="0" err="1" smtClean="0"/>
              <a:t>الإشاريات</a:t>
            </a:r>
            <a:r>
              <a:rPr lang="ar-SA" sz="3600" b="1" dirty="0" smtClean="0"/>
              <a:t>، وهي </a:t>
            </a:r>
            <a:r>
              <a:rPr lang="ar-SA" sz="3600" b="1" dirty="0" err="1" smtClean="0"/>
              <a:t>الخصيصة</a:t>
            </a:r>
            <a:r>
              <a:rPr lang="ar-SA" sz="3600" b="1" dirty="0" smtClean="0"/>
              <a:t> التي يستغلها المتكلم في بعض خطاباته، كما حدث في السياق التالي</a:t>
            </a:r>
            <a:r>
              <a:rPr lang="en-US" sz="3600" b="1" dirty="0" smtClean="0"/>
              <a:t> </a:t>
            </a:r>
            <a:r>
              <a:rPr lang="ar-SA" sz="3600" b="1" dirty="0" smtClean="0"/>
              <a:t> بين </a:t>
            </a:r>
            <a:endParaRPr lang="en-US" sz="36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lvl="0" algn="just" rtl="1">
              <a:lnSpc>
                <a:spcPct val="150000"/>
              </a:lnSpc>
            </a:pPr>
            <a:r>
              <a:rPr lang="ar-SA" sz="4000" b="1" dirty="0" smtClean="0"/>
              <a:t>الواثق والحارث بن مسكين، حيث أراد الواثق أن يتأكد من كون الحارث يقول بخلق القرآن والحارث على غير ذلك الرأي، فلما سأله الواثق، أجابه: أشهد أن التوراة، والإنجيل </a:t>
            </a:r>
            <a:r>
              <a:rPr lang="ar-SA" sz="4000" b="1" dirty="0" err="1" smtClean="0"/>
              <a:t>والزبور</a:t>
            </a:r>
            <a:r>
              <a:rPr lang="ar-SA" sz="4000" b="1" dirty="0" smtClean="0"/>
              <a:t> والقرآن، هذه الأربعة مخلوقة ومدّ أصابعه </a:t>
            </a:r>
            <a:r>
              <a:rPr lang="ar-SA" sz="4000" b="1" dirty="0" err="1" smtClean="0"/>
              <a:t>الأربعة.</a:t>
            </a:r>
            <a:r>
              <a:rPr lang="ar-SA" sz="4000" b="1" dirty="0" smtClean="0"/>
              <a:t>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152400" y="1447800"/>
            <a:ext cx="9296400" cy="4800599"/>
          </a:xfrm>
        </p:spPr>
        <p:txBody>
          <a:bodyPr/>
          <a:lstStyle/>
          <a:p>
            <a:pPr rtl="1"/>
            <a:r>
              <a:rPr lang="ar-SA" sz="4000" b="1" dirty="0" smtClean="0">
                <a:solidFill>
                  <a:srgbClr val="FF3300"/>
                </a:solidFill>
              </a:rPr>
              <a:t>ب-</a:t>
            </a:r>
            <a:r>
              <a:rPr lang="ar-SA" sz="4000" b="1" dirty="0" smtClean="0">
                <a:solidFill>
                  <a:srgbClr val="00B0F0"/>
                </a:solidFill>
              </a:rPr>
              <a:t>التنغيم: </a:t>
            </a:r>
            <a:r>
              <a:rPr lang="ar-SA" sz="4000" b="1" dirty="0" smtClean="0"/>
              <a:t>وهو من الوسائل التي تمكن المتكلم من تبليغ مقصوده، ويعرفه </a:t>
            </a:r>
            <a:r>
              <a:rPr lang="ar-SA" sz="4000" b="1" dirty="0" smtClean="0">
                <a:solidFill>
                  <a:srgbClr val="00B050"/>
                </a:solidFill>
              </a:rPr>
              <a:t>جونز </a:t>
            </a:r>
            <a:r>
              <a:rPr lang="ar-SA" sz="4000" b="1" dirty="0" smtClean="0"/>
              <a:t>بقوله: </a:t>
            </a:r>
            <a:r>
              <a:rPr lang="ar-SA" sz="4000" b="1" dirty="0" smtClean="0">
                <a:solidFill>
                  <a:srgbClr val="00B050"/>
                </a:solidFill>
              </a:rPr>
              <a:t>التنغيم يعرّف بأنه التغيرات التي تحدث في درجة نغمة الصوت في الكلام والحديث المتواصل، هذا الاختلاف في النغمة يحدث نتيجة لتذبذب الأوتار الصوتية</a:t>
            </a:r>
            <a:r>
              <a:rPr lang="ar-SA" sz="4000" b="1" dirty="0" smtClean="0"/>
              <a:t>، وللتنغيم أثر كبير على توجيه المعني، بعيدا حتى عن دلالة اللفظ، ومنه الصاعد والهابط، ومن نماذجه الحوار الآتي:</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85800" y="1447800"/>
            <a:ext cx="8915400" cy="4800599"/>
          </a:xfrm>
        </p:spPr>
        <p:txBody>
          <a:bodyPr/>
          <a:lstStyle/>
          <a:p>
            <a:pPr rtl="1"/>
            <a:r>
              <a:rPr lang="ar-SA" sz="3600" b="1" dirty="0" smtClean="0"/>
              <a:t>نموذج </a:t>
            </a:r>
            <a:r>
              <a:rPr lang="ar-SA" sz="3600" b="1" smtClean="0"/>
              <a:t>بين متحاورين </a:t>
            </a:r>
            <a:r>
              <a:rPr lang="ar-SA" sz="3600" b="1" dirty="0" smtClean="0"/>
              <a:t>لا يتفقان في </a:t>
            </a:r>
            <a:r>
              <a:rPr lang="ar-SA" sz="3600" b="1" smtClean="0"/>
              <a:t>وجهة نظريهما </a:t>
            </a:r>
            <a:r>
              <a:rPr lang="ar-SA" sz="3600" b="1" dirty="0" smtClean="0"/>
              <a:t>حول دور البلدان العربية في الصراع العربي الإسرائيلي، إذ يدافع كل منهما عن موقف بلده، فيخاطب أحدهما </a:t>
            </a:r>
            <a:r>
              <a:rPr lang="ar-SA" sz="3600" b="1" dirty="0" err="1" smtClean="0"/>
              <a:t>الآخر:</a:t>
            </a:r>
            <a:endParaRPr lang="ar-SA" sz="3600" b="1" dirty="0" smtClean="0"/>
          </a:p>
          <a:p>
            <a:pPr rtl="1">
              <a:buFont typeface="Arial" pitchFamily="34" charset="0"/>
              <a:buChar char="•"/>
            </a:pPr>
            <a:r>
              <a:rPr lang="ar-SA" sz="3600" b="1" dirty="0" smtClean="0">
                <a:solidFill>
                  <a:srgbClr val="FF0000"/>
                </a:solidFill>
              </a:rPr>
              <a:t>الله يحميك، ويحمي أولادك، ويحمي بلدك!</a:t>
            </a:r>
          </a:p>
          <a:p>
            <a:pPr rtl="1">
              <a:buFont typeface="Arial" pitchFamily="34" charset="0"/>
              <a:buChar char="•"/>
            </a:pPr>
            <a:r>
              <a:rPr lang="ar-SA" sz="3600" b="1" dirty="0" smtClean="0">
                <a:solidFill>
                  <a:srgbClr val="0070C0"/>
                </a:solidFill>
              </a:rPr>
              <a:t>إنه </a:t>
            </a:r>
            <a:r>
              <a:rPr lang="ar-SA" sz="3600" b="1" dirty="0" err="1" smtClean="0">
                <a:solidFill>
                  <a:srgbClr val="0070C0"/>
                </a:solidFill>
              </a:rPr>
              <a:t>يهدد...</a:t>
            </a:r>
            <a:endParaRPr lang="ar-SA" sz="3600" b="1" dirty="0" smtClean="0">
              <a:solidFill>
                <a:srgbClr val="0070C0"/>
              </a:solidFill>
            </a:endParaRPr>
          </a:p>
          <a:p>
            <a:pPr rtl="1">
              <a:buFont typeface="Arial" pitchFamily="34" charset="0"/>
              <a:buChar char="•"/>
            </a:pPr>
            <a:r>
              <a:rPr lang="ar-SA" sz="3600" b="1" dirty="0" smtClean="0">
                <a:solidFill>
                  <a:srgbClr val="FF0000"/>
                </a:solidFill>
              </a:rPr>
              <a:t>نعم أردد الله </a:t>
            </a:r>
            <a:r>
              <a:rPr lang="ar-SA" sz="3600" b="1" dirty="0" err="1" smtClean="0">
                <a:solidFill>
                  <a:srgbClr val="FF0000"/>
                </a:solidFill>
              </a:rPr>
              <a:t>يحيك </a:t>
            </a:r>
            <a:r>
              <a:rPr lang="ar-SA" sz="3600" b="1" dirty="0" smtClean="0">
                <a:solidFill>
                  <a:srgbClr val="FF0000"/>
                </a:solidFill>
              </a:rPr>
              <a:t>، ويحمي أولادك، ويحمي بلدك!</a:t>
            </a:r>
          </a:p>
          <a:p>
            <a:pPr rtl="1">
              <a:buFont typeface="Arial" pitchFamily="34" charset="0"/>
              <a:buChar char="•"/>
            </a:pPr>
            <a:r>
              <a:rPr lang="ar-SA" sz="3600" b="1" dirty="0" smtClean="0">
                <a:solidFill>
                  <a:srgbClr val="0070C0"/>
                </a:solidFill>
              </a:rPr>
              <a:t>لقد تغيرت لغته.</a:t>
            </a:r>
            <a:endParaRPr lang="en-US" sz="3600" b="1" dirty="0">
              <a:solidFill>
                <a:srgbClr val="0070C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28</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lnSpc>
                <a:spcPct val="150000"/>
              </a:lnSpc>
            </a:pP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سنتحدث في المحاضرة اللاحقة</a:t>
            </a:r>
            <a:r>
              <a:rPr lang="ar-SA" b="1" spc="-150" dirty="0" smtClean="0">
                <a:solidFill>
                  <a:srgbClr val="FF0000"/>
                </a:solidFill>
                <a:latin typeface="ae_AlMateen" pitchFamily="2" charset="-78"/>
                <a:cs typeface="ae_AlMateen" pitchFamily="2" charset="-78"/>
              </a:rPr>
              <a:t/>
            </a:r>
            <a:br>
              <a:rPr lang="ar-SA" b="1" spc="-150" dirty="0" smtClean="0">
                <a:solidFill>
                  <a:srgbClr val="FF0000"/>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عن</a:t>
            </a:r>
            <a:r>
              <a:rPr lang="en-US" b="1" spc="-150" dirty="0" smtClean="0">
                <a:solidFill>
                  <a:srgbClr val="FF0000"/>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 </a:t>
            </a:r>
            <a:r>
              <a:rPr lang="ar-SA" b="1" spc="-150" dirty="0" smtClean="0">
                <a:solidFill>
                  <a:srgbClr val="0070C0"/>
                </a:solidFill>
                <a:latin typeface="ae_AlMateen" pitchFamily="2" charset="-78"/>
                <a:cs typeface="ae_AlMateen" pitchFamily="2" charset="-78"/>
              </a:rPr>
              <a:t>أنواع الإستراتجيات</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p14="http://schemas.microsoft.com/office/powerpoint/2010/main" xmlns="" val="35244475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2940</TotalTime>
  <Words>1042</Words>
  <Application>Microsoft Office PowerPoint</Application>
  <PresentationFormat>A4 Paper (210x297 mm)‎</PresentationFormat>
  <Paragraphs>95</Paragraphs>
  <Slides>29</Slides>
  <Notes>0</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Office Theme</vt:lpstr>
      <vt:lpstr>الشريحة 1</vt:lpstr>
      <vt:lpstr>المحاضرة السابعة</vt:lpstr>
      <vt:lpstr> إستراتيجيات الخطاب  عند المتكلم المفهوم والحدود  </vt:lpstr>
      <vt:lpstr>الشريحة 4</vt:lpstr>
      <vt:lpstr>الشريحة 5</vt:lpstr>
      <vt:lpstr>الشريحة 6</vt:lpstr>
      <vt:lpstr>الشريحة 7</vt:lpstr>
      <vt:lpstr>الشريحة 8</vt:lpstr>
      <vt:lpstr>معايير تصنيف الإستراتجيات</vt:lpstr>
      <vt:lpstr>الشريحة 10</vt:lpstr>
      <vt:lpstr>الشريحة 11</vt:lpstr>
      <vt:lpstr>الشريحة 12</vt:lpstr>
      <vt:lpstr>الشريحة 13</vt:lpstr>
      <vt:lpstr>1- محور العلاقة بين الطرفين: </vt:lpstr>
      <vt:lpstr>الشريحة 15</vt:lpstr>
      <vt:lpstr>الشريحة 16</vt:lpstr>
      <vt:lpstr>القواعد التي تحكم هذا المحور</vt:lpstr>
      <vt:lpstr>الشريحة 18</vt:lpstr>
      <vt:lpstr>الشريحة 19</vt:lpstr>
      <vt:lpstr>الشريحة 20</vt:lpstr>
      <vt:lpstr>2- محور شكل الخطاب: </vt:lpstr>
      <vt:lpstr>الشريحة 22</vt:lpstr>
      <vt:lpstr>الشريحة 23</vt:lpstr>
      <vt:lpstr>الشريحة 24</vt:lpstr>
      <vt:lpstr>الشريحة 25</vt:lpstr>
      <vt:lpstr>الشريحة 26</vt:lpstr>
      <vt:lpstr>الشريحة 27</vt:lpstr>
      <vt:lpstr>    سنتحدث في المحاضرة اللاحقة عن  أنواع الإستراتجيات    </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341</cp:revision>
  <dcterms:created xsi:type="dcterms:W3CDTF">2009-10-14T19:14:34Z</dcterms:created>
  <dcterms:modified xsi:type="dcterms:W3CDTF">2013-03-04T04:26:27Z</dcterms:modified>
</cp:coreProperties>
</file>