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0" r:id="rId2"/>
    <p:sldId id="257" r:id="rId3"/>
    <p:sldId id="343" r:id="rId4"/>
    <p:sldId id="267" r:id="rId5"/>
    <p:sldId id="344" r:id="rId6"/>
    <p:sldId id="345" r:id="rId7"/>
    <p:sldId id="346" r:id="rId8"/>
    <p:sldId id="347" r:id="rId9"/>
    <p:sldId id="348" r:id="rId10"/>
    <p:sldId id="349" r:id="rId11"/>
    <p:sldId id="350" r:id="rId12"/>
    <p:sldId id="351" r:id="rId13"/>
    <p:sldId id="352" r:id="rId14"/>
    <p:sldId id="353" r:id="rId15"/>
    <p:sldId id="354" r:id="rId16"/>
    <p:sldId id="355" r:id="rId17"/>
    <p:sldId id="356" r:id="rId18"/>
    <p:sldId id="357" r:id="rId19"/>
    <p:sldId id="358" r:id="rId20"/>
    <p:sldId id="359" r:id="rId21"/>
    <p:sldId id="360" r:id="rId22"/>
    <p:sldId id="361" r:id="rId23"/>
    <p:sldId id="362" r:id="rId24"/>
    <p:sldId id="363" r:id="rId25"/>
    <p:sldId id="364" r:id="rId26"/>
    <p:sldId id="365" r:id="rId27"/>
    <p:sldId id="366" r:id="rId28"/>
    <p:sldId id="367" r:id="rId29"/>
    <p:sldId id="370" r:id="rId30"/>
    <p:sldId id="371" r:id="rId31"/>
    <p:sldId id="372" r:id="rId32"/>
    <p:sldId id="373" r:id="rId33"/>
    <p:sldId id="374" r:id="rId34"/>
    <p:sldId id="375" r:id="rId35"/>
    <p:sldId id="376" r:id="rId36"/>
    <p:sldId id="377" r:id="rId37"/>
    <p:sldId id="378" r:id="rId38"/>
    <p:sldId id="369" r:id="rId39"/>
    <p:sldId id="266" r:id="rId4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FF0066"/>
    <a:srgbClr val="0099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99" d="100"/>
          <a:sy n="99" d="100"/>
        </p:scale>
        <p:origin x="-96" y="-12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xmlns=""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6600" b="1" spc="-150" dirty="0" smtClean="0">
                <a:solidFill>
                  <a:srgbClr val="FF0000"/>
                </a:solidFill>
                <a:latin typeface="ae_AlMateen" pitchFamily="2" charset="-78"/>
                <a:cs typeface="ae_AlMateen" pitchFamily="2" charset="-78"/>
              </a:rPr>
              <a:t>أنواع الإستراتجيات</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cs typeface="Arial" pitchFamily="34" charset="0"/>
              </a:rPr>
              <a:t>	</a:t>
            </a:r>
            <a:r>
              <a:rPr lang="en-US" sz="4000" b="1" dirty="0" smtClean="0">
                <a:cs typeface="Arial" pitchFamily="34" charset="0"/>
              </a:rPr>
              <a:t>	</a:t>
            </a:r>
            <a:r>
              <a:rPr lang="ar-SA" sz="4000" b="1" dirty="0" smtClean="0">
                <a:cs typeface="Arial" pitchFamily="34" charset="0"/>
              </a:rPr>
              <a:t>ذكرنا في المحاضرة الماضية أن الإستراتجيات هي </a:t>
            </a:r>
            <a:r>
              <a:rPr lang="ar-SA" sz="4000" b="1" dirty="0" smtClean="0">
                <a:solidFill>
                  <a:srgbClr val="0070C0"/>
                </a:solidFill>
              </a:rPr>
              <a:t>مجموعة العمليات التي يهدف من خلالها المتكلم إلى تبليغ غايات معينة من أجل ضبط معلومة محددة والتحكم فيها</a:t>
            </a:r>
            <a:r>
              <a:rPr lang="ar-SA" sz="4000" b="1" dirty="0" smtClean="0"/>
              <a:t>، ونقلها إلى المتلقي بقصد التأثير فيه، وبما أن ظروف الخطاب وأطرافـَه تتغير باستمرار، فإن المتكلم يجد نفسه مجبرا على تغيير إستراتيجية تواصله، تبعا لتغير المتلقي، أو ظروف المقام، وما إلى </a:t>
            </a:r>
            <a:r>
              <a:rPr lang="ar-SA" sz="4000" b="1" dirty="0" err="1" smtClean="0"/>
              <a:t>ذلك.</a:t>
            </a:r>
            <a:r>
              <a:rPr lang="ar-SA" sz="4000" b="1" dirty="0" smtClean="0"/>
              <a:t> </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b="1" dirty="0" smtClean="0"/>
              <a:t>ويمكن اعتماد تقسيم هذه الإستراتجيات باعتبار النقطتين </a:t>
            </a:r>
            <a:r>
              <a:rPr lang="ar-SA" sz="4000" b="1" dirty="0" err="1" smtClean="0"/>
              <a:t>الآتيتين:</a:t>
            </a:r>
            <a:r>
              <a:rPr lang="ar-SA" sz="4000" b="1" dirty="0" smtClean="0"/>
              <a:t> </a:t>
            </a:r>
          </a:p>
          <a:p>
            <a:pPr rtl="1">
              <a:buFont typeface="Wingdings" pitchFamily="2" charset="2"/>
              <a:buChar char="Ø"/>
            </a:pPr>
            <a:r>
              <a:rPr lang="ar-SA" sz="4000" b="1" dirty="0" smtClean="0">
                <a:solidFill>
                  <a:srgbClr val="00B0F0"/>
                </a:solidFill>
              </a:rPr>
              <a:t>طبيعة العلاقة بين المتكلم </a:t>
            </a:r>
            <a:r>
              <a:rPr lang="ar-SA" sz="4000" b="1" dirty="0" err="1" smtClean="0">
                <a:solidFill>
                  <a:srgbClr val="00B0F0"/>
                </a:solidFill>
              </a:rPr>
              <a:t>والمتلقي </a:t>
            </a:r>
            <a:r>
              <a:rPr lang="ar-SA" sz="4000" b="1" dirty="0" smtClean="0"/>
              <a:t>(هل هي موجودة مسبقا أو لا، وما هي درجتها من </a:t>
            </a:r>
            <a:r>
              <a:rPr lang="ar-SA" sz="4000" b="1" dirty="0" err="1" smtClean="0"/>
              <a:t>الحميمية</a:t>
            </a:r>
            <a:r>
              <a:rPr lang="ar-SA" sz="4000" b="1" dirty="0" smtClean="0"/>
              <a:t> والسطحية</a:t>
            </a:r>
            <a:r>
              <a:rPr lang="ar-SA" sz="4000" b="1" dirty="0" err="1" smtClean="0"/>
              <a:t>).</a:t>
            </a:r>
            <a:endParaRPr lang="ar-SA" sz="4000" b="1" dirty="0" smtClean="0"/>
          </a:p>
          <a:p>
            <a:pPr rtl="1">
              <a:buFont typeface="Wingdings" pitchFamily="2" charset="2"/>
              <a:buChar char="Ø"/>
            </a:pPr>
            <a:r>
              <a:rPr lang="ar-SA" sz="4000" b="1" dirty="0" smtClean="0">
                <a:solidFill>
                  <a:srgbClr val="00B0F0"/>
                </a:solidFill>
              </a:rPr>
              <a:t>سلطة أطراف الخطاب: </a:t>
            </a:r>
            <a:r>
              <a:rPr lang="ar-SA" sz="4000" b="1" dirty="0" smtClean="0"/>
              <a:t>أي مكانة كل طرف من الآخر في السلم </a:t>
            </a:r>
            <a:r>
              <a:rPr lang="ar-SA" sz="4000" b="1" dirty="0" err="1" smtClean="0"/>
              <a:t>التراتبي</a:t>
            </a:r>
            <a:r>
              <a:rPr lang="ar-SA" sz="4000" b="1" dirty="0" smtClean="0"/>
              <a:t>، علوا وانحدارا وتساويا.</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524000"/>
            <a:ext cx="8915400" cy="4572000"/>
          </a:xfrm>
        </p:spPr>
        <p:txBody>
          <a:bodyPr/>
          <a:lstStyle/>
          <a:p>
            <a:pPr>
              <a:lnSpc>
                <a:spcPct val="150000"/>
              </a:lnSpc>
            </a:pPr>
            <a:r>
              <a:rPr lang="ar-SA" sz="4000" b="1" dirty="0" smtClean="0"/>
              <a:t>فتكون </a:t>
            </a:r>
            <a:r>
              <a:rPr lang="ar-SA" sz="4000" b="1" dirty="0" smtClean="0">
                <a:solidFill>
                  <a:srgbClr val="FF0066"/>
                </a:solidFill>
              </a:rPr>
              <a:t>أنواع</a:t>
            </a:r>
            <a:r>
              <a:rPr lang="ar-SA" sz="4000" b="1" dirty="0" smtClean="0"/>
              <a:t> الإستراتجيات </a:t>
            </a:r>
            <a:r>
              <a:rPr lang="ar-SA" sz="4000" b="1" dirty="0" err="1" smtClean="0"/>
              <a:t>كالآتي:</a:t>
            </a:r>
            <a:endParaRPr lang="ar-SA" sz="4000" b="1" dirty="0" smtClean="0"/>
          </a:p>
          <a:p>
            <a:pPr rtl="1">
              <a:lnSpc>
                <a:spcPct val="150000"/>
              </a:lnSpc>
              <a:buFont typeface="Wingdings" pitchFamily="2" charset="2"/>
              <a:buChar char="q"/>
            </a:pPr>
            <a:r>
              <a:rPr lang="ar-SA" sz="4000" b="1" dirty="0" smtClean="0"/>
              <a:t>الإستراتيجية </a:t>
            </a:r>
            <a:r>
              <a:rPr lang="ar-SA" sz="4000" b="1" dirty="0" smtClean="0">
                <a:solidFill>
                  <a:srgbClr val="FF0066"/>
                </a:solidFill>
              </a:rPr>
              <a:t>التضامنية</a:t>
            </a:r>
            <a:r>
              <a:rPr lang="ar-SA" sz="4000" b="1" dirty="0" smtClean="0"/>
              <a:t>.</a:t>
            </a:r>
          </a:p>
          <a:p>
            <a:pPr rtl="1">
              <a:lnSpc>
                <a:spcPct val="150000"/>
              </a:lnSpc>
              <a:buFont typeface="Wingdings" pitchFamily="2" charset="2"/>
              <a:buChar char="q"/>
            </a:pPr>
            <a:r>
              <a:rPr lang="ar-SA" sz="4000" b="1" dirty="0" smtClean="0"/>
              <a:t>الإستراتيجية </a:t>
            </a:r>
            <a:r>
              <a:rPr lang="ar-SA" sz="4000" b="1" dirty="0" smtClean="0">
                <a:solidFill>
                  <a:srgbClr val="FF0066"/>
                </a:solidFill>
              </a:rPr>
              <a:t>التوجيهية</a:t>
            </a:r>
            <a:r>
              <a:rPr lang="ar-SA" sz="4000" b="1" dirty="0" smtClean="0"/>
              <a:t>.</a:t>
            </a:r>
          </a:p>
          <a:p>
            <a:pPr rtl="1">
              <a:lnSpc>
                <a:spcPct val="150000"/>
              </a:lnSpc>
              <a:buFont typeface="Wingdings" pitchFamily="2" charset="2"/>
              <a:buChar char="q"/>
            </a:pPr>
            <a:r>
              <a:rPr lang="ar-SA" sz="4000" b="1" dirty="0" smtClean="0"/>
              <a:t>والإستراتيجية </a:t>
            </a:r>
            <a:r>
              <a:rPr lang="ar-SA" sz="4000" b="1" dirty="0" smtClean="0">
                <a:solidFill>
                  <a:srgbClr val="FF0066"/>
                </a:solidFill>
              </a:rPr>
              <a:t>التلميحية</a:t>
            </a:r>
            <a:r>
              <a:rPr lang="ar-SA" sz="4000" b="1" dirty="0" smtClean="0"/>
              <a:t>.</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b="1" dirty="0" smtClean="0"/>
              <a:t>1- الإستراتيجية </a:t>
            </a:r>
            <a:r>
              <a:rPr lang="ar-SA" sz="4000" b="1" dirty="0" err="1" smtClean="0">
                <a:solidFill>
                  <a:srgbClr val="FF0000"/>
                </a:solidFill>
              </a:rPr>
              <a:t>التضامنية</a:t>
            </a:r>
            <a:r>
              <a:rPr lang="ar-SA" sz="4000" b="1" dirty="0" err="1" smtClean="0"/>
              <a:t>:</a:t>
            </a:r>
            <a:endParaRPr lang="ar-SA" sz="4000" b="1" dirty="0" smtClean="0"/>
          </a:p>
          <a:p>
            <a:r>
              <a:rPr lang="ar-SA" sz="4000" b="1" dirty="0" smtClean="0">
                <a:solidFill>
                  <a:srgbClr val="00B050"/>
                </a:solidFill>
              </a:rPr>
              <a:t>وهي الإستراتيجية التي يحاول المتكلم أن يجسد بها درجة علاقته بالمتلقي ونوعها، ويعبر عن مدى احترامه لها، ورغبته في المحافظة عليها، أو تطويرها</a:t>
            </a:r>
            <a:r>
              <a:rPr lang="ar-SA" sz="4000" b="1" dirty="0" smtClean="0"/>
              <a:t>، وذلك بإزالة معالم الفروق </a:t>
            </a:r>
            <a:r>
              <a:rPr lang="ar-SA" sz="4000" b="1" dirty="0" err="1" smtClean="0"/>
              <a:t>بينهما </a:t>
            </a:r>
            <a:r>
              <a:rPr lang="ar-SA" sz="4000" b="1" dirty="0" smtClean="0">
                <a:solidFill>
                  <a:srgbClr val="00B0F0"/>
                </a:solidFill>
              </a:rPr>
              <a:t>(محاولة التقرب من المرسل إليه، ومرحلة التأسيس في حالة كونها </a:t>
            </a:r>
            <a:r>
              <a:rPr lang="ar-SA" sz="4000" b="1" dirty="0" err="1" smtClean="0">
                <a:solidFill>
                  <a:srgbClr val="00B0F0"/>
                </a:solidFill>
              </a:rPr>
              <a:t>غائبة </a:t>
            </a:r>
            <a:r>
              <a:rPr lang="ar-SA" sz="4000" b="1" dirty="0" smtClean="0">
                <a:solidFill>
                  <a:srgbClr val="00B0F0"/>
                </a:solidFill>
              </a:rPr>
              <a:t>– ويغلب عليها في هذا المستوى مبدأ </a:t>
            </a:r>
            <a:r>
              <a:rPr lang="ar-SA" sz="4000" b="1" dirty="0" err="1" smtClean="0">
                <a:solidFill>
                  <a:srgbClr val="00B0F0"/>
                </a:solidFill>
              </a:rPr>
              <a:t>التأدب-)</a:t>
            </a:r>
            <a:endParaRPr lang="ar-SA" sz="4000" b="1" dirty="0">
              <a:solidFill>
                <a:srgbClr val="00B0F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b="1" dirty="0" smtClean="0">
                <a:solidFill>
                  <a:srgbClr val="FF0000"/>
                </a:solidFill>
              </a:rPr>
              <a:t>عناصرها</a:t>
            </a:r>
            <a:r>
              <a:rPr lang="ar-SA" b="1" dirty="0" smtClean="0"/>
              <a:t>: وتعتمد هذه الإستراتجية </a:t>
            </a:r>
            <a:r>
              <a:rPr lang="ar-SA" b="1" dirty="0" err="1" smtClean="0"/>
              <a:t>على:</a:t>
            </a:r>
            <a:r>
              <a:rPr lang="ar-SA" b="1" dirty="0" smtClean="0"/>
              <a:t/>
            </a:r>
            <a:br>
              <a:rPr lang="ar-SA" b="1" dirty="0" smtClean="0"/>
            </a:b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buFont typeface="Wingdings" pitchFamily="2" charset="2"/>
              <a:buChar char="v"/>
            </a:pPr>
            <a:r>
              <a:rPr lang="ar-SA" sz="3600" b="1" dirty="0" smtClean="0">
                <a:solidFill>
                  <a:srgbClr val="00B050"/>
                </a:solidFill>
              </a:rPr>
              <a:t>مدى التشابه والاختلاف الاجتماعي.</a:t>
            </a:r>
          </a:p>
          <a:p>
            <a:pPr rtl="1">
              <a:buFont typeface="Wingdings" pitchFamily="2" charset="2"/>
              <a:buChar char="v"/>
            </a:pPr>
            <a:r>
              <a:rPr lang="ar-SA" sz="3600" b="1" dirty="0" smtClean="0">
                <a:solidFill>
                  <a:srgbClr val="00B050"/>
                </a:solidFill>
              </a:rPr>
              <a:t>مدى تكرار الاتصال.</a:t>
            </a:r>
          </a:p>
          <a:p>
            <a:pPr rtl="1">
              <a:buFont typeface="Wingdings" pitchFamily="2" charset="2"/>
              <a:buChar char="v"/>
            </a:pPr>
            <a:r>
              <a:rPr lang="ar-SA" sz="3600" b="1" dirty="0" smtClean="0">
                <a:solidFill>
                  <a:srgbClr val="00B050"/>
                </a:solidFill>
              </a:rPr>
              <a:t>مدى امتداد المعرفة الشخصية.</a:t>
            </a:r>
          </a:p>
          <a:p>
            <a:pPr rtl="1">
              <a:buFont typeface="Wingdings" pitchFamily="2" charset="2"/>
              <a:buChar char="v"/>
            </a:pPr>
            <a:r>
              <a:rPr lang="ar-SA" sz="3600" b="1" dirty="0" smtClean="0">
                <a:solidFill>
                  <a:srgbClr val="00B050"/>
                </a:solidFill>
              </a:rPr>
              <a:t>درجة التآلف، أو كيفية معرفة طرفي الخطاب لكل منها.</a:t>
            </a:r>
          </a:p>
          <a:p>
            <a:pPr rtl="1">
              <a:buFont typeface="Wingdings" pitchFamily="2" charset="2"/>
              <a:buChar char="v"/>
            </a:pPr>
            <a:r>
              <a:rPr lang="ar-SA" sz="3600" b="1" dirty="0" smtClean="0">
                <a:solidFill>
                  <a:srgbClr val="00B050"/>
                </a:solidFill>
              </a:rPr>
              <a:t>مدى الشعور بتطابق المزاج أو الهدف أو التفكير.</a:t>
            </a:r>
          </a:p>
          <a:p>
            <a:pPr rtl="1">
              <a:buFont typeface="Wingdings" pitchFamily="2" charset="2"/>
              <a:buChar char="v"/>
            </a:pPr>
            <a:r>
              <a:rPr lang="ar-SA" sz="3600" b="1" dirty="0" err="1" smtClean="0">
                <a:solidFill>
                  <a:srgbClr val="00B050"/>
                </a:solidFill>
              </a:rPr>
              <a:t>الأثر </a:t>
            </a:r>
            <a:r>
              <a:rPr lang="ar-SA" sz="3600" b="1" dirty="0" smtClean="0">
                <a:solidFill>
                  <a:srgbClr val="00B050"/>
                </a:solidFill>
              </a:rPr>
              <a:t>(الإيجابي\السلبي</a:t>
            </a:r>
            <a:r>
              <a:rPr lang="ar-SA" sz="3600" b="1" dirty="0" err="1" smtClean="0">
                <a:solidFill>
                  <a:srgbClr val="00B050"/>
                </a:solidFill>
              </a:rPr>
              <a:t>).</a:t>
            </a:r>
            <a:endParaRPr lang="en-US" sz="40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lnSpc>
                <a:spcPct val="200000"/>
              </a:lnSpc>
            </a:pPr>
            <a:r>
              <a:rPr lang="ar-SA" sz="4000" b="1" dirty="0" smtClean="0">
                <a:solidFill>
                  <a:srgbClr val="FFC000"/>
                </a:solidFill>
              </a:rPr>
              <a:t>ومن </a:t>
            </a:r>
            <a:r>
              <a:rPr lang="ar-SA" sz="4000" b="1" dirty="0" err="1" smtClean="0">
                <a:solidFill>
                  <a:srgbClr val="FFC000"/>
                </a:solidFill>
              </a:rPr>
              <a:t>أمثلتها </a:t>
            </a:r>
            <a:r>
              <a:rPr lang="ar-SA" sz="4000" b="1" dirty="0" smtClean="0">
                <a:solidFill>
                  <a:srgbClr val="FFC000"/>
                </a:solidFill>
              </a:rPr>
              <a:t>: </a:t>
            </a:r>
            <a:r>
              <a:rPr lang="ar-SA" sz="4000" b="1" dirty="0" smtClean="0">
                <a:solidFill>
                  <a:srgbClr val="7030A0"/>
                </a:solidFill>
              </a:rPr>
              <a:t>مدير شركة يتبنى الخطاب الرسمي مع </a:t>
            </a:r>
            <a:r>
              <a:rPr lang="ar-SA" sz="4000" b="1" dirty="0" err="1" smtClean="0">
                <a:solidFill>
                  <a:srgbClr val="7030A0"/>
                </a:solidFill>
              </a:rPr>
              <a:t>الموظيفين</a:t>
            </a:r>
            <a:r>
              <a:rPr lang="ar-SA" sz="4000" b="1" dirty="0" smtClean="0">
                <a:solidFill>
                  <a:srgbClr val="7030A0"/>
                </a:solidFill>
              </a:rPr>
              <a:t> لكونه جديدا على المؤسسة، ثم يتغير اتجاه الخطاب بعد تعرفه عليهم، كأن يناديهم بأسمائهم، أو يجالسهم خارج العمل.</a:t>
            </a:r>
            <a:endParaRPr lang="en-US" sz="4000" b="1" dirty="0">
              <a:solidFill>
                <a:srgbClr val="7030A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457200" y="1447800"/>
            <a:ext cx="8915400" cy="4648200"/>
          </a:xfrm>
        </p:spPr>
        <p:txBody>
          <a:bodyPr/>
          <a:lstStyle/>
          <a:p>
            <a:pPr rtl="1"/>
            <a:r>
              <a:rPr lang="ar-SA" sz="4000" b="1" dirty="0" smtClean="0"/>
              <a:t>2- الإستراتيجية </a:t>
            </a:r>
            <a:r>
              <a:rPr lang="ar-SA" sz="4000" b="1" dirty="0" err="1" smtClean="0">
                <a:solidFill>
                  <a:srgbClr val="FF0000"/>
                </a:solidFill>
              </a:rPr>
              <a:t>التوجيهية</a:t>
            </a:r>
            <a:r>
              <a:rPr lang="ar-SA" sz="4000" b="1" dirty="0" err="1" smtClean="0"/>
              <a:t>:</a:t>
            </a:r>
            <a:endParaRPr lang="ar-SA" sz="4000" b="1" dirty="0" smtClean="0"/>
          </a:p>
          <a:p>
            <a:pPr rtl="1"/>
            <a:r>
              <a:rPr lang="ar-SA" sz="4000" b="1" dirty="0" smtClean="0"/>
              <a:t>وهي التي تعتمد الضغط على المتلقي لتوجيهه لفعل مستقبلي معين، وهي ناتجة عن علاقة سلطوية بين طرفي الخطاب، وكثيرا ما تحيل هذه الاستراتيجية على ضمير المتكلم لتبيين </a:t>
            </a:r>
            <a:r>
              <a:rPr lang="ar-SA" sz="4000" b="1" dirty="0" err="1" smtClean="0"/>
              <a:t>سلطته:</a:t>
            </a:r>
            <a:endParaRPr lang="ar-SA" sz="4000" b="1" dirty="0" smtClean="0"/>
          </a:p>
          <a:p>
            <a:pPr rtl="1"/>
            <a:r>
              <a:rPr lang="ar-SA" sz="4000" b="1" dirty="0" smtClean="0">
                <a:solidFill>
                  <a:srgbClr val="FF0000"/>
                </a:solidFill>
              </a:rPr>
              <a:t>سوف أعاقب كل المخالفين للنظام</a:t>
            </a:r>
            <a:r>
              <a:rPr lang="ar-SA" sz="4000" b="1" dirty="0" smtClean="0"/>
              <a:t>، أكثر </a:t>
            </a:r>
            <a:r>
              <a:rPr lang="ar-SA" sz="4000" b="1" dirty="0" err="1" smtClean="0"/>
              <a:t>حدة</a:t>
            </a:r>
            <a:r>
              <a:rPr lang="ar-SA" sz="4000" b="1" dirty="0" smtClean="0"/>
              <a:t> من: </a:t>
            </a:r>
            <a:r>
              <a:rPr lang="ar-SA" sz="4000" b="1" dirty="0" smtClean="0">
                <a:solidFill>
                  <a:srgbClr val="FFC000"/>
                </a:solidFill>
              </a:rPr>
              <a:t>سوف يعاقب كل المخالفين </a:t>
            </a:r>
            <a:r>
              <a:rPr lang="ar-SA" sz="4000" b="1" dirty="0" err="1" smtClean="0">
                <a:solidFill>
                  <a:srgbClr val="FFC000"/>
                </a:solidFill>
              </a:rPr>
              <a:t>للنظام.</a:t>
            </a:r>
            <a:r>
              <a:rPr lang="ar-SA" sz="4000" b="1" dirty="0" smtClean="0"/>
              <a:t> </a:t>
            </a: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dirty="0" smtClean="0">
                <a:solidFill>
                  <a:srgbClr val="C00000"/>
                </a:solidFill>
              </a:rPr>
              <a:t>مبررات استعمال هذه الاستراتيجية</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t>هناك مسوغات كثيرة </a:t>
            </a:r>
            <a:r>
              <a:rPr lang="ar-SA" sz="4000" b="1" dirty="0" err="1" smtClean="0"/>
              <a:t>تلجىء</a:t>
            </a:r>
            <a:r>
              <a:rPr lang="ar-SA" sz="4000" b="1" dirty="0" smtClean="0"/>
              <a:t> المتكلم إلى اعتماد هذه الإستراتيجية من </a:t>
            </a:r>
            <a:r>
              <a:rPr lang="ar-SA" sz="4000" b="1" dirty="0" err="1" smtClean="0"/>
              <a:t>مثل:</a:t>
            </a:r>
            <a:endParaRPr lang="ar-SA" sz="4000" b="1" dirty="0" smtClean="0"/>
          </a:p>
          <a:p>
            <a:pPr rtl="1">
              <a:buFont typeface="Wingdings" pitchFamily="2" charset="2"/>
              <a:buChar char="Ø"/>
            </a:pPr>
            <a:r>
              <a:rPr lang="ar-SA" sz="4000" b="1" dirty="0" smtClean="0">
                <a:solidFill>
                  <a:srgbClr val="92D050"/>
                </a:solidFill>
              </a:rPr>
              <a:t>عدم التشابه في عدد من السمات</a:t>
            </a:r>
            <a:r>
              <a:rPr lang="ar-SA" sz="4000" b="1" dirty="0" smtClean="0"/>
              <a:t>، كالسمة المعرفية (أستاذ\طالب، خاصة المبتدىء الذي يحتاج إلى توجيهه أكثر من ملاطفته، أو المقصِّر..).</a:t>
            </a:r>
          </a:p>
          <a:p>
            <a:pPr rtl="1">
              <a:buFont typeface="Wingdings" pitchFamily="2" charset="2"/>
              <a:buChar char="Ø"/>
            </a:pPr>
            <a:r>
              <a:rPr lang="ar-SA" sz="4000" b="1" dirty="0" smtClean="0">
                <a:solidFill>
                  <a:srgbClr val="92D050"/>
                </a:solidFill>
              </a:rPr>
              <a:t>عدم وجود تكرار في الاتصال بين طرفي الخطاب، </a:t>
            </a:r>
            <a:r>
              <a:rPr lang="ar-SA" sz="4000" b="1" dirty="0" smtClean="0"/>
              <a:t>إذ ينحصر في اللقاءات </a:t>
            </a:r>
            <a:r>
              <a:rPr lang="ar-SA" sz="4000" b="1" dirty="0" err="1" smtClean="0"/>
              <a:t>الرسمية.</a:t>
            </a:r>
            <a:r>
              <a:rPr lang="ar-SA" sz="4000" b="1" dirty="0" smtClean="0">
                <a:solidFill>
                  <a:srgbClr val="92D050"/>
                </a:solidFill>
              </a:rPr>
              <a:t> </a:t>
            </a:r>
            <a:endParaRPr lang="ar-SA" sz="40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600200"/>
            <a:ext cx="8915400" cy="4343399"/>
          </a:xfrm>
        </p:spPr>
        <p:txBody>
          <a:bodyPr/>
          <a:lstStyle/>
          <a:p>
            <a:pPr rtl="1">
              <a:buFont typeface="Wingdings" pitchFamily="2" charset="2"/>
              <a:buChar char="Ø"/>
            </a:pPr>
            <a:r>
              <a:rPr lang="ar-SA" sz="4000" b="1" dirty="0" smtClean="0">
                <a:solidFill>
                  <a:srgbClr val="92D050"/>
                </a:solidFill>
              </a:rPr>
              <a:t>الشعور بالتفاوت في مستوى التفكير بين الطرفين</a:t>
            </a:r>
            <a:r>
              <a:rPr lang="ar-SA" sz="4000" b="1" dirty="0" smtClean="0"/>
              <a:t>، إذ قد يستعمل المتكلم  الإستراتيجية التضامنية بالرغم من سلطته، فيحملها المتلقى على أنها ضعف، فيضطر المرسل إلى استعمال التوجيه بدءا، لأن ذلك أسلم إستراتيجية، وأضمنها </a:t>
            </a:r>
            <a:r>
              <a:rPr lang="ar-SA" sz="4000" b="1" dirty="0" err="1" smtClean="0"/>
              <a:t>نتيجة </a:t>
            </a:r>
            <a:r>
              <a:rPr lang="ar-SA" sz="4000" b="1" dirty="0" smtClean="0"/>
              <a:t>(العلاقات العسكرية</a:t>
            </a:r>
            <a:r>
              <a:rPr lang="ar-SA" sz="4000" b="1" dirty="0" err="1" smtClean="0"/>
              <a:t>).</a:t>
            </a:r>
            <a:endParaRPr lang="en-US" sz="4000" b="1" dirty="0" smtClean="0"/>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buFont typeface="Wingdings" pitchFamily="2" charset="2"/>
              <a:buChar char="Ø"/>
            </a:pPr>
            <a:r>
              <a:rPr lang="ar-SA" sz="4000" b="1" dirty="0" smtClean="0">
                <a:solidFill>
                  <a:srgbClr val="92D050"/>
                </a:solidFill>
              </a:rPr>
              <a:t>تصحيح العلاقة بين الطرفين غير المتكافئين في المرتبة </a:t>
            </a:r>
            <a:r>
              <a:rPr lang="ar-SA" sz="4000" b="1" dirty="0" smtClean="0"/>
              <a:t>وإعادتها إلى سيرتها الأولى.</a:t>
            </a:r>
          </a:p>
          <a:p>
            <a:pPr rtl="1">
              <a:buFont typeface="Wingdings" pitchFamily="2" charset="2"/>
              <a:buChar char="Ø"/>
            </a:pPr>
            <a:r>
              <a:rPr lang="ar-SA" sz="4000" b="1" dirty="0" smtClean="0">
                <a:solidFill>
                  <a:srgbClr val="92D050"/>
                </a:solidFill>
              </a:rPr>
              <a:t>رغبة المتكلم في الاستعلاء، أو الارتفاع بمنزلته الذاتية</a:t>
            </a:r>
            <a:r>
              <a:rPr lang="ar-SA" sz="4000" b="1" dirty="0" smtClean="0"/>
              <a:t>، ويتضح هذا في خطاب </a:t>
            </a:r>
            <a:r>
              <a:rPr lang="ar-SA" sz="4000" b="1" dirty="0" smtClean="0">
                <a:solidFill>
                  <a:srgbClr val="FFC000"/>
                </a:solidFill>
              </a:rPr>
              <a:t>المظلوم</a:t>
            </a:r>
            <a:r>
              <a:rPr lang="ar-SA" sz="4000" b="1" dirty="0" smtClean="0"/>
              <a:t> الذي يطلب من </a:t>
            </a:r>
            <a:r>
              <a:rPr lang="ar-SA" sz="4000" b="1" dirty="0" smtClean="0">
                <a:solidFill>
                  <a:srgbClr val="FFC000"/>
                </a:solidFill>
              </a:rPr>
              <a:t>القاضي</a:t>
            </a:r>
            <a:r>
              <a:rPr lang="ar-SA" sz="4000" b="1" dirty="0" smtClean="0"/>
              <a:t>، أو من </a:t>
            </a:r>
            <a:r>
              <a:rPr lang="ar-SA" sz="4000" b="1" dirty="0" smtClean="0">
                <a:solidFill>
                  <a:srgbClr val="FFC000"/>
                </a:solidFill>
              </a:rPr>
              <a:t>الموظف</a:t>
            </a:r>
            <a:r>
              <a:rPr lang="ar-SA" sz="4000" b="1" dirty="0" smtClean="0"/>
              <a:t> أن يمنحه حقوقه، بقوله: </a:t>
            </a:r>
            <a:r>
              <a:rPr lang="ar-SA" sz="3600" b="1" dirty="0" smtClean="0">
                <a:solidFill>
                  <a:srgbClr val="FF0000"/>
                </a:solidFill>
              </a:rPr>
              <a:t>أنصفني، وأعرني سمعك لتنصت لدعواي، فإن لم تفعل فمن تريد أن </a:t>
            </a:r>
            <a:r>
              <a:rPr lang="ar-SA" sz="3600" b="1" dirty="0" err="1" smtClean="0">
                <a:solidFill>
                  <a:srgbClr val="FF0000"/>
                </a:solidFill>
              </a:rPr>
              <a:t>يفعل؟</a:t>
            </a:r>
            <a:r>
              <a:rPr lang="ar-SA" sz="3600" b="1" dirty="0" smtClean="0">
                <a:solidFill>
                  <a:srgbClr val="FF0000"/>
                </a:solidFill>
              </a:rPr>
              <a:t> </a:t>
            </a:r>
            <a:r>
              <a:rPr lang="ar-SA" b="1" dirty="0" smtClean="0"/>
              <a:t>(ولكنه لا يمتلك السلطة لا بعد القول ولا قبله</a:t>
            </a:r>
            <a:r>
              <a:rPr lang="ar-SA" b="1" dirty="0" err="1" smtClean="0"/>
              <a:t>)</a:t>
            </a:r>
            <a:r>
              <a:rPr lang="ar-SA"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524000"/>
            <a:ext cx="8915400" cy="4495800"/>
          </a:xfrm>
        </p:spPr>
        <p:txBody>
          <a:bodyPr/>
          <a:lstStyle/>
          <a:p>
            <a:pPr lvl="0" algn="just" rtl="1">
              <a:buFont typeface="Wingdings" pitchFamily="2" charset="2"/>
              <a:buChar char="Ø"/>
            </a:pPr>
            <a:r>
              <a:rPr lang="ar-SA" sz="4000" b="1" dirty="0" smtClean="0">
                <a:solidFill>
                  <a:srgbClr val="92D050"/>
                </a:solidFill>
              </a:rPr>
              <a:t>إصرار المتكلم على تنفيذ قصده عند إنجاز الفعل</a:t>
            </a:r>
            <a:r>
              <a:rPr lang="ar-SA" sz="4000" b="1" dirty="0" smtClean="0"/>
              <a:t>، وحصول أقصى مقتضى خطابه، والتأكيد على أنه لا يتوانى عن تعقب خطابه والتمسك بمدلوله، فمدلوله الحرفي هو الفيصل عند اللبس في ذهن المتلقي، وبالتالي فإن استعمال هذه الاستراتيجية يعد احترازا من سوء الفهم والتأويل </a:t>
            </a:r>
            <a:r>
              <a:rPr lang="ar-SA" sz="4000" b="1" dirty="0" err="1" smtClean="0"/>
              <a:t>الخاطىء.</a:t>
            </a:r>
            <a:r>
              <a:rPr lang="ar-SA" sz="4000" b="1" dirty="0" smtClean="0"/>
              <a:t>(الدلالة على الالزام لا الإباحة والتخيير</a:t>
            </a:r>
            <a:r>
              <a:rPr lang="ar-SA" sz="4000" b="1" dirty="0" err="1" smtClean="0"/>
              <a:t>)،</a:t>
            </a:r>
            <a:r>
              <a:rPr lang="ar-SA" sz="4000"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buFont typeface="Wingdings" pitchFamily="2" charset="2"/>
              <a:buChar char="Ø"/>
            </a:pPr>
            <a:r>
              <a:rPr lang="ar-SA" sz="4000" b="1" dirty="0" smtClean="0">
                <a:solidFill>
                  <a:srgbClr val="92D050"/>
                </a:solidFill>
              </a:rPr>
              <a:t>حصول تحد واضح للمرسل أو لتعليماته</a:t>
            </a:r>
            <a:r>
              <a:rPr lang="ar-SA" sz="4000" b="1" dirty="0" smtClean="0"/>
              <a:t>، أو الإساءة إليه رغم سلطته، </a:t>
            </a:r>
            <a:r>
              <a:rPr lang="ar-SA" sz="4000" b="1" dirty="0" smtClean="0">
                <a:solidFill>
                  <a:srgbClr val="00B0F0"/>
                </a:solidFill>
              </a:rPr>
              <a:t>كأن يتجاوز موظف رئيسه المباشر، بأمر زملائه بعدم قراءة الجرائد في المكاتب، مما يدعو رئيسه إلى المبادرة بإبراز حقه السلطوي في خطابه، مستعملا الإستراتيجية التوجيهية ليجعل المرسل إليه يتراجع عما قاله.</a:t>
            </a:r>
            <a:endParaRPr lang="en-US" sz="4000" b="1" dirty="0">
              <a:solidFill>
                <a:srgbClr val="00B0F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buFont typeface="Wingdings" pitchFamily="2" charset="2"/>
              <a:buChar char="Ø"/>
            </a:pPr>
            <a:r>
              <a:rPr lang="ar-SA" sz="4000" b="1" dirty="0" smtClean="0">
                <a:solidFill>
                  <a:srgbClr val="92D050"/>
                </a:solidFill>
              </a:rPr>
              <a:t>مناسبة السياق التفاعلي لاستعمال هذا النوع من الإستراتجيات</a:t>
            </a:r>
            <a:r>
              <a:rPr lang="ar-SA" sz="4000" b="1" dirty="0" smtClean="0"/>
              <a:t>، كما هو الحال مثلا بين طبيب ومريض، فلا يراعى كون المريض مديرا أو وزيرا، أو غير ذلك مما يتميز به المرسل إليه...كما يفعل طبيب الأسنان في أوامره: </a:t>
            </a:r>
            <a:r>
              <a:rPr lang="ar-SA" sz="4000" b="1" dirty="0" smtClean="0">
                <a:solidFill>
                  <a:srgbClr val="FF3300"/>
                </a:solidFill>
              </a:rPr>
              <a:t>افتح </a:t>
            </a:r>
            <a:r>
              <a:rPr lang="ar-SA" sz="4000" b="1" dirty="0" err="1" smtClean="0">
                <a:solidFill>
                  <a:srgbClr val="FF3300"/>
                </a:solidFill>
              </a:rPr>
              <a:t>فمك </a:t>
            </a:r>
            <a:r>
              <a:rPr lang="ar-SA" sz="4000" b="1" dirty="0" smtClean="0">
                <a:solidFill>
                  <a:srgbClr val="FF3300"/>
                </a:solidFill>
              </a:rPr>
              <a:t>_ أمل رأسك </a:t>
            </a:r>
            <a:r>
              <a:rPr lang="ar-SA" sz="4000" b="1" dirty="0" err="1" smtClean="0">
                <a:solidFill>
                  <a:srgbClr val="FF3300"/>
                </a:solidFill>
              </a:rPr>
              <a:t>قليلا </a:t>
            </a:r>
            <a:r>
              <a:rPr lang="ar-SA" sz="4000" b="1" dirty="0" smtClean="0">
                <a:solidFill>
                  <a:srgbClr val="FF3300"/>
                </a:solidFill>
              </a:rPr>
              <a:t>_ لا </a:t>
            </a:r>
            <a:r>
              <a:rPr lang="ar-SA" sz="4000" b="1" dirty="0" err="1" smtClean="0">
                <a:solidFill>
                  <a:srgbClr val="FF3300"/>
                </a:solidFill>
              </a:rPr>
              <a:t>تتحرك.</a:t>
            </a:r>
            <a:r>
              <a:rPr lang="ar-SA" sz="4000" b="1" dirty="0" smtClean="0">
                <a:solidFill>
                  <a:srgbClr val="FF3300"/>
                </a:solidFill>
              </a:rPr>
              <a:t> </a:t>
            </a:r>
            <a:endParaRPr lang="en-US" sz="4000" b="1" dirty="0">
              <a:solidFill>
                <a:srgbClr val="FF33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000" b="1" dirty="0" smtClean="0"/>
              <a:t>ولقد درس العلماء هذا النوع من الاستراتجيات في تخصصات مختلفة، </a:t>
            </a:r>
            <a:r>
              <a:rPr lang="ar-SA" sz="4000" b="1" dirty="0" smtClean="0">
                <a:solidFill>
                  <a:srgbClr val="FF3300"/>
                </a:solidFill>
              </a:rPr>
              <a:t>فعلماء البلاغة </a:t>
            </a:r>
            <a:r>
              <a:rPr lang="ar-SA" sz="4000" b="1" dirty="0" smtClean="0"/>
              <a:t>درسوها حين تعرضوا إلى تحليل الأساليب </a:t>
            </a:r>
            <a:r>
              <a:rPr lang="ar-SA" sz="4000" b="1" dirty="0" err="1" smtClean="0"/>
              <a:t>الطلبية</a:t>
            </a:r>
            <a:r>
              <a:rPr lang="ar-SA" sz="4000" b="1" dirty="0" smtClean="0"/>
              <a:t>، كما درسها </a:t>
            </a:r>
            <a:r>
              <a:rPr lang="ar-SA" sz="4000" b="1" dirty="0" smtClean="0">
                <a:solidFill>
                  <a:srgbClr val="FF3300"/>
                </a:solidFill>
              </a:rPr>
              <a:t>علماء أصول الفقه </a:t>
            </a:r>
            <a:r>
              <a:rPr lang="ar-SA" sz="4000" b="1" dirty="0" smtClean="0"/>
              <a:t>في المباحث اللغويه التمهيدية عندما ركزوا على دلالات الأمر والنهي في الخطاب الشرعي، كما درستها </a:t>
            </a:r>
            <a:r>
              <a:rPr lang="ar-SA" sz="4000" b="1" dirty="0" smtClean="0">
                <a:solidFill>
                  <a:srgbClr val="FF3300"/>
                </a:solidFill>
              </a:rPr>
              <a:t>لسانيات تحليل الخطاب </a:t>
            </a:r>
            <a:r>
              <a:rPr lang="ar-SA" sz="4000" b="1" dirty="0" smtClean="0"/>
              <a:t>حديثا في </a:t>
            </a:r>
            <a:r>
              <a:rPr lang="ar-SA" sz="4000" b="1" dirty="0" err="1" smtClean="0"/>
              <a:t>كيفيات</a:t>
            </a:r>
            <a:r>
              <a:rPr lang="ar-SA" sz="4000" b="1" dirty="0" smtClean="0"/>
              <a:t> التلفظ، و</a:t>
            </a:r>
            <a:r>
              <a:rPr lang="ar-SA" sz="4000" b="1" dirty="0" smtClean="0">
                <a:solidFill>
                  <a:srgbClr val="FF3300"/>
                </a:solidFill>
              </a:rPr>
              <a:t>منهم</a:t>
            </a:r>
            <a:r>
              <a:rPr lang="ar-SA" sz="4000" b="1" dirty="0" smtClean="0"/>
              <a:t>: </a:t>
            </a:r>
            <a:r>
              <a:rPr lang="ar-SA" sz="4000" b="1" dirty="0" err="1" smtClean="0">
                <a:solidFill>
                  <a:srgbClr val="7030A0"/>
                </a:solidFill>
              </a:rPr>
              <a:t>جرايس</a:t>
            </a:r>
            <a:r>
              <a:rPr lang="ar-SA" sz="4000" b="1" dirty="0" smtClean="0">
                <a:solidFill>
                  <a:srgbClr val="7030A0"/>
                </a:solidFill>
              </a:rPr>
              <a:t>، </a:t>
            </a:r>
            <a:r>
              <a:rPr lang="ar-SA" sz="4000" b="1" dirty="0" err="1" smtClean="0"/>
              <a:t>و</a:t>
            </a:r>
            <a:r>
              <a:rPr lang="ar-SA" sz="4000" b="1" dirty="0" err="1" smtClean="0">
                <a:solidFill>
                  <a:srgbClr val="7030A0"/>
                </a:solidFill>
              </a:rPr>
              <a:t>سيرل</a:t>
            </a:r>
            <a:r>
              <a:rPr lang="ar-SA" sz="4000" b="1" dirty="0" smtClean="0">
                <a:solidFill>
                  <a:srgbClr val="7030A0"/>
                </a:solidFill>
              </a:rPr>
              <a:t>، </a:t>
            </a:r>
            <a:r>
              <a:rPr lang="ar-SA" sz="4000" b="1" dirty="0" err="1" smtClean="0"/>
              <a:t>و</a:t>
            </a:r>
            <a:r>
              <a:rPr lang="ar-SA" sz="4000" b="1" dirty="0" err="1" smtClean="0">
                <a:solidFill>
                  <a:srgbClr val="7030A0"/>
                </a:solidFill>
              </a:rPr>
              <a:t>ليفنسون</a:t>
            </a:r>
            <a:r>
              <a:rPr lang="ar-SA" sz="4000" b="1" dirty="0" smtClean="0">
                <a:solidFill>
                  <a:srgbClr val="7030A0"/>
                </a:solidFill>
              </a:rPr>
              <a:t>، </a:t>
            </a:r>
            <a:r>
              <a:rPr lang="ar-SA" sz="4000" b="1" dirty="0" smtClean="0"/>
              <a:t>و</a:t>
            </a:r>
            <a:r>
              <a:rPr lang="ar-SA" sz="4000" b="1" dirty="0" smtClean="0">
                <a:solidFill>
                  <a:srgbClr val="7030A0"/>
                </a:solidFill>
              </a:rPr>
              <a:t>باخ.</a:t>
            </a:r>
            <a:endParaRPr lang="en-US" sz="4000" b="1" dirty="0">
              <a:solidFill>
                <a:srgbClr val="7030A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تصنيف </a:t>
            </a:r>
            <a:r>
              <a:rPr lang="ar-SA" dirty="0" smtClean="0">
                <a:solidFill>
                  <a:srgbClr val="FF0000"/>
                </a:solidFill>
              </a:rPr>
              <a:t>باخ</a:t>
            </a:r>
            <a:r>
              <a:rPr lang="ar-SA" dirty="0" smtClean="0"/>
              <a:t> للأفعال التوجيهية</a:t>
            </a:r>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000" b="1" dirty="0" smtClean="0"/>
              <a:t>	</a:t>
            </a:r>
            <a:r>
              <a:rPr lang="ar-SA" sz="3600" b="1" dirty="0" smtClean="0"/>
              <a:t>لقد صنف العالم اللساني </a:t>
            </a:r>
            <a:r>
              <a:rPr lang="ar-SA" sz="3600" b="1" dirty="0" smtClean="0">
                <a:solidFill>
                  <a:srgbClr val="FF0000"/>
                </a:solidFill>
              </a:rPr>
              <a:t>باخ</a:t>
            </a:r>
            <a:r>
              <a:rPr lang="ar-SA" sz="3600" b="1" dirty="0" smtClean="0"/>
              <a:t> أفعال التوجيه إلى عدة أصناف، هي:</a:t>
            </a:r>
          </a:p>
          <a:p>
            <a:pPr lvl="0" algn="just" rtl="1">
              <a:buFont typeface="Wingdings" pitchFamily="2" charset="2"/>
              <a:buChar char="q"/>
            </a:pPr>
            <a:r>
              <a:rPr lang="ar-SA" sz="3600" b="1" dirty="0" smtClean="0">
                <a:solidFill>
                  <a:srgbClr val="C00000"/>
                </a:solidFill>
              </a:rPr>
              <a:t>الطلبات</a:t>
            </a:r>
            <a:r>
              <a:rPr lang="ar-SA" sz="3600" b="1" dirty="0" smtClean="0"/>
              <a:t>، ومنها: السؤال، والتوسل، والتضرع، والإلحاح، والدعوة، والطلب، والحث، والابتهال، والحجاج.</a:t>
            </a:r>
          </a:p>
          <a:p>
            <a:pPr lvl="0" algn="just" rtl="1">
              <a:buFont typeface="Wingdings" pitchFamily="2" charset="2"/>
              <a:buChar char="q"/>
            </a:pPr>
            <a:r>
              <a:rPr lang="ar-SA" sz="3600" b="1" dirty="0" smtClean="0">
                <a:solidFill>
                  <a:srgbClr val="C00000"/>
                </a:solidFill>
              </a:rPr>
              <a:t>المتطلبات</a:t>
            </a:r>
            <a:r>
              <a:rPr lang="ar-SA" sz="3600" b="1" dirty="0" smtClean="0"/>
              <a:t>، ومن أشكالها: العرض، والتكليف، والأوامر السلطوية، المنع، التعليم.</a:t>
            </a:r>
          </a:p>
          <a:p>
            <a:pPr lvl="0" algn="just" rtl="1">
              <a:buFont typeface="Wingdings" pitchFamily="2" charset="2"/>
              <a:buChar char="q"/>
            </a:pPr>
            <a:r>
              <a:rPr lang="ar-SA" sz="3600" b="1" dirty="0" err="1" smtClean="0">
                <a:solidFill>
                  <a:srgbClr val="C00000"/>
                </a:solidFill>
              </a:rPr>
              <a:t>التحريمات</a:t>
            </a:r>
            <a:r>
              <a:rPr lang="ar-SA" sz="3600" b="1" dirty="0" smtClean="0"/>
              <a:t>، ومنها: التحريم، والتقييد.</a:t>
            </a:r>
            <a:endParaRPr lang="en-US"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الوسائل اللغوية في الإستراتيجية التوجيهية</a:t>
            </a:r>
            <a:endParaRPr lang="en-US" dirty="0" smtClean="0"/>
          </a:p>
        </p:txBody>
      </p:sp>
      <p:sp>
        <p:nvSpPr>
          <p:cNvPr id="7171" name="Text Placeholder 5"/>
          <p:cNvSpPr>
            <a:spLocks noGrp="1"/>
          </p:cNvSpPr>
          <p:nvPr>
            <p:ph idx="1"/>
          </p:nvPr>
        </p:nvSpPr>
        <p:spPr>
          <a:xfrm>
            <a:off x="609600" y="1524000"/>
            <a:ext cx="8915400" cy="4800599"/>
          </a:xfrm>
        </p:spPr>
        <p:txBody>
          <a:bodyPr/>
          <a:lstStyle/>
          <a:p>
            <a:pPr algn="just" rtl="1"/>
            <a:r>
              <a:rPr lang="ar-SA" sz="4000" b="1" dirty="0" smtClean="0"/>
              <a:t>لهذه الإستراتيجية عدة </a:t>
            </a:r>
            <a:r>
              <a:rPr lang="ar-SA" sz="4000" b="1" dirty="0" smtClean="0">
                <a:solidFill>
                  <a:srgbClr val="FFFF00"/>
                </a:solidFill>
              </a:rPr>
              <a:t>وسائل لغوية </a:t>
            </a:r>
            <a:r>
              <a:rPr lang="ar-SA" sz="4000" b="1" dirty="0" err="1" smtClean="0"/>
              <a:t>منها:</a:t>
            </a:r>
            <a:endParaRPr lang="ar-SA" sz="4000" b="1" dirty="0" smtClean="0"/>
          </a:p>
          <a:p>
            <a:pPr algn="ctr" rtl="1">
              <a:buFont typeface="Wingdings" pitchFamily="2" charset="2"/>
              <a:buChar char="ü"/>
            </a:pPr>
            <a:r>
              <a:rPr lang="ar-SA" sz="2800" b="1" dirty="0" smtClean="0">
                <a:solidFill>
                  <a:srgbClr val="C00000"/>
                </a:solidFill>
              </a:rPr>
              <a:t>الأمر بأدواته </a:t>
            </a:r>
            <a:r>
              <a:rPr lang="ar-SA" sz="2800" b="1" dirty="0" err="1" smtClean="0">
                <a:solidFill>
                  <a:srgbClr val="C00000"/>
                </a:solidFill>
              </a:rPr>
              <a:t>المختلفة،</a:t>
            </a:r>
            <a:r>
              <a:rPr lang="ar-SA" sz="2800" b="1" dirty="0" smtClean="0">
                <a:solidFill>
                  <a:srgbClr val="C00000"/>
                </a:solidFill>
              </a:rPr>
              <a:t> </a:t>
            </a:r>
          </a:p>
          <a:p>
            <a:pPr algn="ctr" rtl="1">
              <a:buFont typeface="Wingdings" pitchFamily="2" charset="2"/>
              <a:buChar char="ü"/>
            </a:pPr>
            <a:r>
              <a:rPr lang="ar-SA" sz="2800" b="1" dirty="0" smtClean="0">
                <a:solidFill>
                  <a:srgbClr val="C00000"/>
                </a:solidFill>
              </a:rPr>
              <a:t>النهي.</a:t>
            </a:r>
          </a:p>
          <a:p>
            <a:pPr algn="ctr" rtl="1">
              <a:buFont typeface="Wingdings" pitchFamily="2" charset="2"/>
              <a:buChar char="ü"/>
            </a:pPr>
            <a:r>
              <a:rPr lang="ar-SA" sz="2800" b="1" dirty="0" smtClean="0">
                <a:solidFill>
                  <a:srgbClr val="C00000"/>
                </a:solidFill>
              </a:rPr>
              <a:t> </a:t>
            </a:r>
            <a:r>
              <a:rPr lang="ar-SA" sz="2800" b="1" dirty="0" err="1" smtClean="0">
                <a:solidFill>
                  <a:srgbClr val="C00000"/>
                </a:solidFill>
              </a:rPr>
              <a:t>الاستفهام،</a:t>
            </a:r>
            <a:r>
              <a:rPr lang="ar-SA" sz="2800" b="1" dirty="0" smtClean="0">
                <a:solidFill>
                  <a:srgbClr val="C00000"/>
                </a:solidFill>
              </a:rPr>
              <a:t> </a:t>
            </a:r>
          </a:p>
          <a:p>
            <a:pPr algn="ctr" rtl="1">
              <a:buFont typeface="Wingdings" pitchFamily="2" charset="2"/>
              <a:buChar char="ü"/>
            </a:pPr>
            <a:r>
              <a:rPr lang="ar-SA" sz="2800" b="1" dirty="0" err="1" smtClean="0">
                <a:solidFill>
                  <a:srgbClr val="C00000"/>
                </a:solidFill>
              </a:rPr>
              <a:t>التحذير،</a:t>
            </a:r>
            <a:r>
              <a:rPr lang="ar-SA" sz="2800" b="1" dirty="0" smtClean="0">
                <a:solidFill>
                  <a:srgbClr val="C00000"/>
                </a:solidFill>
              </a:rPr>
              <a:t> </a:t>
            </a:r>
          </a:p>
          <a:p>
            <a:pPr algn="ctr" rtl="1">
              <a:buFont typeface="Wingdings" pitchFamily="2" charset="2"/>
              <a:buChar char="ü"/>
            </a:pPr>
            <a:r>
              <a:rPr lang="ar-SA" sz="2800" b="1" dirty="0" err="1" smtClean="0">
                <a:solidFill>
                  <a:srgbClr val="C00000"/>
                </a:solidFill>
              </a:rPr>
              <a:t>الإغراء،</a:t>
            </a:r>
            <a:r>
              <a:rPr lang="ar-SA" sz="2800" b="1" dirty="0" smtClean="0">
                <a:solidFill>
                  <a:srgbClr val="92D050"/>
                </a:solidFill>
              </a:rPr>
              <a:t> </a:t>
            </a:r>
          </a:p>
          <a:p>
            <a:pPr algn="ctr" rtl="1">
              <a:buFont typeface="Wingdings" pitchFamily="2" charset="2"/>
              <a:buChar char="ü"/>
            </a:pPr>
            <a:r>
              <a:rPr lang="ar-SA" sz="2800" b="1" dirty="0" smtClean="0">
                <a:solidFill>
                  <a:srgbClr val="92D050"/>
                </a:solidFill>
              </a:rPr>
              <a:t>ألفاظ المعجم.</a:t>
            </a:r>
            <a:endParaRPr lang="en-US" sz="2800" b="1" dirty="0" smtClean="0">
              <a:solidFill>
                <a:srgbClr val="92D050"/>
              </a:solidFill>
            </a:endParaRPr>
          </a:p>
          <a:p>
            <a:pPr algn="ctr" rtl="1">
              <a:buFont typeface="Wingdings" pitchFamily="2" charset="2"/>
              <a:buChar char="ü"/>
            </a:pPr>
            <a:r>
              <a:rPr lang="ar-SA" sz="2800" b="1" dirty="0" smtClean="0">
                <a:solidFill>
                  <a:srgbClr val="C00000"/>
                </a:solidFill>
              </a:rPr>
              <a:t>ذكر العواقب.</a:t>
            </a:r>
          </a:p>
          <a:p>
            <a:pPr algn="ctr" rtl="1">
              <a:buFont typeface="Wingdings" pitchFamily="2" charset="2"/>
              <a:buChar char="ü"/>
            </a:pPr>
            <a:r>
              <a:rPr lang="ar-SA" sz="2800" b="1" dirty="0" smtClean="0">
                <a:solidFill>
                  <a:srgbClr val="FF0000"/>
                </a:solidFill>
              </a:rPr>
              <a:t>التوجيه المركب.</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524000"/>
            <a:ext cx="8915400" cy="4190999"/>
          </a:xfrm>
        </p:spPr>
        <p:txBody>
          <a:bodyPr/>
          <a:lstStyle/>
          <a:p>
            <a:pPr rtl="1"/>
            <a:r>
              <a:rPr lang="ar-SA" sz="3600" b="1" u="sng" dirty="0" smtClean="0">
                <a:solidFill>
                  <a:srgbClr val="00B0F0"/>
                </a:solidFill>
              </a:rPr>
              <a:t>الأمر:</a:t>
            </a:r>
            <a:r>
              <a:rPr lang="ar-SA" sz="3600" b="1" dirty="0" smtClean="0"/>
              <a:t>  ويتحقق بصور عدة: منها </a:t>
            </a:r>
            <a:r>
              <a:rPr lang="ar-SA" sz="3600" b="1" dirty="0" smtClean="0">
                <a:solidFill>
                  <a:srgbClr val="FF0000"/>
                </a:solidFill>
              </a:rPr>
              <a:t>صيغته </a:t>
            </a:r>
            <a:r>
              <a:rPr lang="ar-SA" sz="3600" b="1" dirty="0" err="1" smtClean="0">
                <a:solidFill>
                  <a:srgbClr val="FF0000"/>
                </a:solidFill>
              </a:rPr>
              <a:t>الصرفية </a:t>
            </a:r>
            <a:r>
              <a:rPr lang="ar-SA" sz="3600" b="1" dirty="0" smtClean="0"/>
              <a:t>(افعل)، </a:t>
            </a:r>
            <a:r>
              <a:rPr lang="ar-SA" sz="3600" b="1" dirty="0" smtClean="0">
                <a:solidFill>
                  <a:srgbClr val="FF0000"/>
                </a:solidFill>
              </a:rPr>
              <a:t>واسم فعل </a:t>
            </a:r>
            <a:r>
              <a:rPr lang="ar-SA" sz="3600" b="1" dirty="0" err="1" smtClean="0">
                <a:solidFill>
                  <a:srgbClr val="FF0000"/>
                </a:solidFill>
              </a:rPr>
              <a:t>الأمر </a:t>
            </a:r>
            <a:r>
              <a:rPr lang="ar-SA" sz="3600" b="1" dirty="0" smtClean="0"/>
              <a:t>(صه)، </a:t>
            </a:r>
            <a:r>
              <a:rPr lang="ar-SA" sz="3600" b="1" dirty="0" smtClean="0">
                <a:solidFill>
                  <a:srgbClr val="FF0000"/>
                </a:solidFill>
              </a:rPr>
              <a:t>الفعل المضارع المسبوق </a:t>
            </a:r>
            <a:r>
              <a:rPr lang="ar-SA" sz="3600" b="1" dirty="0" err="1" smtClean="0">
                <a:solidFill>
                  <a:srgbClr val="FF0000"/>
                </a:solidFill>
              </a:rPr>
              <a:t>باللام </a:t>
            </a:r>
            <a:r>
              <a:rPr lang="ar-SA" sz="3600" b="1" dirty="0" smtClean="0"/>
              <a:t>(لينفق)، </a:t>
            </a:r>
            <a:r>
              <a:rPr lang="ar-SA" sz="3600" b="1" dirty="0" smtClean="0">
                <a:solidFill>
                  <a:srgbClr val="FF0000"/>
                </a:solidFill>
              </a:rPr>
              <a:t>المصدر النائب عن </a:t>
            </a:r>
            <a:r>
              <a:rPr lang="ar-SA" sz="3600" b="1" dirty="0" err="1" smtClean="0">
                <a:solidFill>
                  <a:srgbClr val="FF0000"/>
                </a:solidFill>
              </a:rPr>
              <a:t>الفعل </a:t>
            </a:r>
            <a:r>
              <a:rPr lang="ar-SA" sz="3600" b="1" dirty="0" smtClean="0"/>
              <a:t>(رفقا بالحيوان)، </a:t>
            </a:r>
            <a:r>
              <a:rPr lang="ar-SA" sz="3600" b="1" dirty="0" smtClean="0">
                <a:solidFill>
                  <a:srgbClr val="FF0000"/>
                </a:solidFill>
              </a:rPr>
              <a:t>اسم </a:t>
            </a:r>
            <a:r>
              <a:rPr lang="ar-SA" sz="3600" b="1" dirty="0" err="1" smtClean="0">
                <a:solidFill>
                  <a:srgbClr val="FF0000"/>
                </a:solidFill>
              </a:rPr>
              <a:t>الأمر</a:t>
            </a:r>
            <a:r>
              <a:rPr lang="ar-SA" sz="3600" b="1" dirty="0" err="1" smtClean="0"/>
              <a:t> </a:t>
            </a:r>
            <a:r>
              <a:rPr lang="ar-SA" sz="3600" b="1" dirty="0" smtClean="0"/>
              <a:t>(أنتم مأمورون بكذا)، </a:t>
            </a:r>
            <a:r>
              <a:rPr lang="ar-SA" sz="3600" b="1" dirty="0" smtClean="0">
                <a:solidFill>
                  <a:srgbClr val="FF0000"/>
                </a:solidFill>
              </a:rPr>
              <a:t>شبه </a:t>
            </a:r>
            <a:r>
              <a:rPr lang="ar-SA" sz="3600" b="1" dirty="0" err="1" smtClean="0">
                <a:solidFill>
                  <a:srgbClr val="FF0000"/>
                </a:solidFill>
              </a:rPr>
              <a:t>الجملة </a:t>
            </a:r>
            <a:r>
              <a:rPr lang="ar-SA" sz="3600" b="1" dirty="0" smtClean="0"/>
              <a:t>(إلى المسجد، إليك عني)، </a:t>
            </a:r>
            <a:r>
              <a:rPr lang="ar-SA" sz="3600" b="1" dirty="0" smtClean="0">
                <a:solidFill>
                  <a:srgbClr val="FF0000"/>
                </a:solidFill>
              </a:rPr>
              <a:t>ألفاظ مخصوصة </a:t>
            </a:r>
            <a:r>
              <a:rPr lang="ar-SA" sz="3600" b="1" dirty="0" err="1" smtClean="0">
                <a:solidFill>
                  <a:srgbClr val="FF0000"/>
                </a:solidFill>
              </a:rPr>
              <a:t>للوجوب </a:t>
            </a:r>
            <a:r>
              <a:rPr lang="ar-SA" sz="3600" b="1" dirty="0" smtClean="0"/>
              <a:t>(يجب، ينبغي، </a:t>
            </a:r>
            <a:r>
              <a:rPr lang="ar-SA" sz="3600" b="1" dirty="0" err="1" smtClean="0"/>
              <a:t>لابد..</a:t>
            </a:r>
            <a:r>
              <a:rPr lang="ar-SA" sz="3600" b="1" dirty="0" smtClean="0"/>
              <a:t>)، </a:t>
            </a:r>
            <a:r>
              <a:rPr lang="ar-SA" sz="3600" b="1" dirty="0" smtClean="0">
                <a:solidFill>
                  <a:srgbClr val="FF0000"/>
                </a:solidFill>
              </a:rPr>
              <a:t>صيغ الإخبار من متكلم ذي </a:t>
            </a:r>
            <a:r>
              <a:rPr lang="ar-SA" sz="3600" b="1" dirty="0" err="1" smtClean="0">
                <a:solidFill>
                  <a:srgbClr val="FF0000"/>
                </a:solidFill>
              </a:rPr>
              <a:t>سلطة </a:t>
            </a:r>
            <a:r>
              <a:rPr lang="ar-SA" sz="3600" b="1" dirty="0" smtClean="0"/>
              <a:t>(قول الأستاذ: الطلاب الناجحون ينتظرون </a:t>
            </a:r>
            <a:r>
              <a:rPr lang="ar-SA" sz="3600" b="1" dirty="0" smtClean="0">
                <a:solidFill>
                  <a:srgbClr val="FF0000"/>
                </a:solidFill>
              </a:rPr>
              <a:t>هنا</a:t>
            </a:r>
            <a:r>
              <a:rPr lang="ar-SA" sz="3600" b="1" dirty="0" err="1" smtClean="0"/>
              <a:t>).</a:t>
            </a:r>
            <a:r>
              <a:rPr lang="ar-SA" sz="3600" b="1" dirty="0" smtClean="0"/>
              <a:t> </a:t>
            </a:r>
            <a:endParaRPr lang="en-US" sz="36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800599"/>
          </a:xfrm>
        </p:spPr>
        <p:txBody>
          <a:bodyPr/>
          <a:lstStyle/>
          <a:p>
            <a:pPr algn="just" rtl="1"/>
            <a:r>
              <a:rPr lang="ar-SA" sz="4000" b="1" dirty="0" smtClean="0">
                <a:solidFill>
                  <a:srgbClr val="00B0F0"/>
                </a:solidFill>
              </a:rPr>
              <a:t>النهي</a:t>
            </a:r>
            <a:r>
              <a:rPr lang="ar-SA" sz="4000" b="1" dirty="0" smtClean="0"/>
              <a:t>: وله صيغة أصلية وهي </a:t>
            </a:r>
            <a:r>
              <a:rPr lang="ar-SA" sz="4000" b="1" dirty="0" smtClean="0">
                <a:solidFill>
                  <a:srgbClr val="FF0000"/>
                </a:solidFill>
              </a:rPr>
              <a:t>الفعل المضارع المسبوق </a:t>
            </a:r>
            <a:r>
              <a:rPr lang="ar-SA" sz="4000" b="1" dirty="0" err="1" smtClean="0">
                <a:solidFill>
                  <a:srgbClr val="FF0000"/>
                </a:solidFill>
              </a:rPr>
              <a:t>بـ</a:t>
            </a:r>
            <a:r>
              <a:rPr lang="ar-SA" sz="4000" b="1" dirty="0" smtClean="0">
                <a:solidFill>
                  <a:srgbClr val="FF0000"/>
                </a:solidFill>
              </a:rPr>
              <a:t>(لا) الناهية</a:t>
            </a:r>
            <a:r>
              <a:rPr lang="ar-SA" sz="4000" b="1" dirty="0" smtClean="0"/>
              <a:t>: </a:t>
            </a:r>
            <a:r>
              <a:rPr lang="ar-SA" sz="4000" b="1" dirty="0" smtClean="0">
                <a:solidFill>
                  <a:srgbClr val="92D050"/>
                </a:solidFill>
              </a:rPr>
              <a:t>لا تسرف في الماء عند الوضوء</a:t>
            </a:r>
            <a:r>
              <a:rPr lang="ar-SA" sz="4000" b="1" dirty="0" smtClean="0"/>
              <a:t>، كما أن هناك ألفاظ تدل على النهي عند اطلاقها مثل مادة: </a:t>
            </a:r>
            <a:r>
              <a:rPr lang="ar-SA" sz="4000" b="1" dirty="0" smtClean="0">
                <a:solidFill>
                  <a:srgbClr val="FF0000"/>
                </a:solidFill>
              </a:rPr>
              <a:t>حرم، حظر، نهي، ومشتقاتها</a:t>
            </a:r>
            <a:r>
              <a:rPr lang="ar-SA" sz="4000" b="1" dirty="0" smtClean="0"/>
              <a:t>: </a:t>
            </a:r>
            <a:r>
              <a:rPr lang="ar-SA" sz="4000" b="1" dirty="0" smtClean="0">
                <a:solidFill>
                  <a:srgbClr val="92D050"/>
                </a:solidFill>
              </a:rPr>
              <a:t>هذه المنطقة محظورة، هذه المواد محرم لبسها، يمنع الجلوس في هذا المكان</a:t>
            </a:r>
            <a:r>
              <a:rPr lang="ar-SA" sz="4000" b="1" dirty="0" smtClean="0"/>
              <a:t>، </a:t>
            </a:r>
            <a:r>
              <a:rPr lang="ar-SA" sz="4000" b="1" dirty="0" smtClean="0">
                <a:solidFill>
                  <a:srgbClr val="FF0000"/>
                </a:solidFill>
              </a:rPr>
              <a:t>وكذلك الأفعال الدالة على الترك،</a:t>
            </a:r>
            <a:r>
              <a:rPr lang="ar-SA" sz="4000" b="1" dirty="0" smtClean="0"/>
              <a:t> مثل: </a:t>
            </a:r>
            <a:r>
              <a:rPr lang="ar-SA" sz="4000" b="1" dirty="0" err="1" smtClean="0">
                <a:solidFill>
                  <a:srgbClr val="92D050"/>
                </a:solidFill>
              </a:rPr>
              <a:t>دع</a:t>
            </a:r>
            <a:r>
              <a:rPr lang="ar-SA" sz="4000" b="1" dirty="0" smtClean="0">
                <a:solidFill>
                  <a:srgbClr val="92D050"/>
                </a:solidFill>
              </a:rPr>
              <a:t> عنك المزاح، كفّ عن الحديث في هذا الأمر.</a:t>
            </a:r>
            <a:endParaRPr lang="en-US" sz="4000" b="1" dirty="0">
              <a:solidFill>
                <a:srgbClr val="92D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rtl="1"/>
            <a:r>
              <a:rPr lang="ar-SA" b="1" dirty="0" smtClean="0">
                <a:solidFill>
                  <a:srgbClr val="00B0F0"/>
                </a:solidFill>
              </a:rPr>
              <a:t>الاستفهام</a:t>
            </a:r>
            <a:r>
              <a:rPr lang="ar-SA" b="1" dirty="0" smtClean="0">
                <a:solidFill>
                  <a:srgbClr val="92D050"/>
                </a:solidFill>
              </a:rPr>
              <a:t>:  </a:t>
            </a:r>
            <a:r>
              <a:rPr lang="ar-SA" b="1" dirty="0" smtClean="0"/>
              <a:t>ويقصد به في الاستراتيجية التوجيهية ذلك السؤال الذي يوظفه المتكلم للتعبير عن قصده كأداة للإستراتيجية غير المباشرة، وهو السؤال الذي لا يقتضي التلفظُ به إجابة صريحة: </a:t>
            </a:r>
            <a:r>
              <a:rPr lang="ar-SA" b="1" dirty="0" smtClean="0">
                <a:solidFill>
                  <a:srgbClr val="92D050"/>
                </a:solidFill>
              </a:rPr>
              <a:t>هل تستطيع أن تنادي لي </a:t>
            </a:r>
            <a:r>
              <a:rPr lang="ar-SA" b="1" dirty="0" err="1" smtClean="0">
                <a:solidFill>
                  <a:srgbClr val="92D050"/>
                </a:solidFill>
              </a:rPr>
              <a:t>المسئول </a:t>
            </a:r>
            <a:r>
              <a:rPr lang="ar-SA" b="1" dirty="0" smtClean="0"/>
              <a:t>(لا تنتظر الإجابة بلا أو نعم</a:t>
            </a:r>
            <a:r>
              <a:rPr lang="ar-SA" b="1" dirty="0" err="1" smtClean="0"/>
              <a:t>).</a:t>
            </a:r>
            <a:endParaRPr lang="ar-SA" b="1" dirty="0" smtClean="0"/>
          </a:p>
          <a:p>
            <a:pPr rtl="1"/>
            <a:r>
              <a:rPr lang="ar-SA" b="1" dirty="0" smtClean="0"/>
              <a:t>	ويعبر عنه </a:t>
            </a:r>
            <a:r>
              <a:rPr lang="ar-SA" b="1" dirty="0" smtClean="0">
                <a:solidFill>
                  <a:srgbClr val="FF0000"/>
                </a:solidFill>
              </a:rPr>
              <a:t>بصور مختلفة </a:t>
            </a:r>
            <a:r>
              <a:rPr lang="ar-SA" b="1" dirty="0" smtClean="0"/>
              <a:t>منها: </a:t>
            </a:r>
            <a:r>
              <a:rPr lang="ar-SA" b="1" dirty="0" smtClean="0">
                <a:solidFill>
                  <a:srgbClr val="FF0000"/>
                </a:solidFill>
              </a:rPr>
              <a:t>استعمال أدوات الاستفهام</a:t>
            </a:r>
            <a:r>
              <a:rPr lang="ar-SA" b="1" dirty="0" smtClean="0"/>
              <a:t>، </a:t>
            </a:r>
            <a:r>
              <a:rPr lang="ar-SA" b="1" dirty="0" smtClean="0">
                <a:solidFill>
                  <a:srgbClr val="FF0000"/>
                </a:solidFill>
              </a:rPr>
              <a:t>والألفاظ الدالة على الاستخبار</a:t>
            </a:r>
            <a:r>
              <a:rPr lang="ar-SA" b="1" dirty="0" smtClean="0"/>
              <a:t>، مثل: </a:t>
            </a:r>
            <a:r>
              <a:rPr lang="ar-SA" b="1" dirty="0" smtClean="0">
                <a:solidFill>
                  <a:srgbClr val="92D050"/>
                </a:solidFill>
              </a:rPr>
              <a:t>أتخبرني عن كذا، أتعلمني عند انتهاء الوقت المخصص لي في المحاضرة</a:t>
            </a:r>
            <a:r>
              <a:rPr lang="ar-SA" b="1" dirty="0" smtClean="0"/>
              <a:t>، </a:t>
            </a:r>
            <a:r>
              <a:rPr lang="ar-SA" b="1" dirty="0" smtClean="0">
                <a:solidFill>
                  <a:srgbClr val="FF0000"/>
                </a:solidFill>
              </a:rPr>
              <a:t>الفعل المضارع ذي التنغيم الدال على الاستفهام </a:t>
            </a:r>
            <a:r>
              <a:rPr lang="ar-SA" b="1" dirty="0" smtClean="0"/>
              <a:t>مثل: </a:t>
            </a:r>
            <a:r>
              <a:rPr lang="ar-SA" b="1" dirty="0" err="1" smtClean="0">
                <a:solidFill>
                  <a:srgbClr val="92D050"/>
                </a:solidFill>
              </a:rPr>
              <a:t>فهمت؟</a:t>
            </a:r>
            <a:r>
              <a:rPr lang="ar-SA" b="1" dirty="0" err="1" smtClean="0"/>
              <a:t>.</a:t>
            </a:r>
            <a:r>
              <a:rPr lang="ar-SA" b="1" dirty="0" smtClean="0"/>
              <a:t> </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304800" y="1447800"/>
            <a:ext cx="8915400" cy="4953000"/>
          </a:xfrm>
        </p:spPr>
        <p:txBody>
          <a:bodyPr/>
          <a:lstStyle/>
          <a:p>
            <a:pPr rtl="1"/>
            <a:r>
              <a:rPr lang="ar-SA" b="1" dirty="0" smtClean="0">
                <a:solidFill>
                  <a:srgbClr val="00B0F0"/>
                </a:solidFill>
              </a:rPr>
              <a:t>التحذير: </a:t>
            </a:r>
            <a:r>
              <a:rPr lang="ar-SA" b="1" dirty="0" smtClean="0"/>
              <a:t>وذلك من خلال استعمال أدوات معينة، يقصد بها النصح الضمني للمخاطَب، وله </a:t>
            </a:r>
            <a:r>
              <a:rPr lang="ar-SA" b="1" dirty="0" smtClean="0">
                <a:solidFill>
                  <a:srgbClr val="FF0000"/>
                </a:solidFill>
              </a:rPr>
              <a:t>أربع </a:t>
            </a:r>
            <a:r>
              <a:rPr lang="ar-SA" b="1" dirty="0" err="1" smtClean="0">
                <a:solidFill>
                  <a:srgbClr val="FF0000"/>
                </a:solidFill>
              </a:rPr>
              <a:t>صور</a:t>
            </a:r>
            <a:r>
              <a:rPr lang="ar-SA" b="1" dirty="0" err="1" smtClean="0"/>
              <a:t>:</a:t>
            </a:r>
            <a:endParaRPr lang="ar-SA" b="1" dirty="0" smtClean="0"/>
          </a:p>
          <a:p>
            <a:pPr rtl="1">
              <a:buFont typeface="Wingdings" pitchFamily="2" charset="2"/>
              <a:buChar char="v"/>
            </a:pPr>
            <a:r>
              <a:rPr lang="ar-SA" b="1" dirty="0" smtClean="0"/>
              <a:t>صورة تكتفي بذكر المحذر منه: </a:t>
            </a:r>
            <a:r>
              <a:rPr lang="ar-SA" b="1" dirty="0" smtClean="0">
                <a:solidFill>
                  <a:srgbClr val="00B050"/>
                </a:solidFill>
              </a:rPr>
              <a:t>النارَ، السيارةَ</a:t>
            </a:r>
            <a:r>
              <a:rPr lang="ar-SA" b="1" dirty="0" smtClean="0"/>
              <a:t>.</a:t>
            </a:r>
          </a:p>
          <a:p>
            <a:pPr rtl="1">
              <a:buFont typeface="Wingdings" pitchFamily="2" charset="2"/>
              <a:buChar char="v"/>
            </a:pPr>
            <a:r>
              <a:rPr lang="ar-SA" b="1" dirty="0" smtClean="0"/>
              <a:t>صورة تشتمل على ذكر اسم ظاهر مختوم بكاف خطاب: </a:t>
            </a:r>
            <a:r>
              <a:rPr lang="ar-SA" b="1" dirty="0" smtClean="0">
                <a:solidFill>
                  <a:srgbClr val="00B050"/>
                </a:solidFill>
              </a:rPr>
              <a:t>يدَك، أو يدك يدك.</a:t>
            </a:r>
          </a:p>
          <a:p>
            <a:pPr rtl="1">
              <a:buFont typeface="Wingdings" pitchFamily="2" charset="2"/>
              <a:buChar char="v"/>
            </a:pPr>
            <a:r>
              <a:rPr lang="ar-SA" b="1" dirty="0" smtClean="0"/>
              <a:t> صورة تشتمل على ذكر اسم ظاهر مختوم بكاف خطاب </a:t>
            </a:r>
            <a:r>
              <a:rPr lang="ar-SA" b="1" dirty="0" err="1" smtClean="0"/>
              <a:t>معطوف</a:t>
            </a:r>
            <a:r>
              <a:rPr lang="ar-SA" b="1" dirty="0" smtClean="0"/>
              <a:t> عليه المحذَّر منه: </a:t>
            </a:r>
            <a:r>
              <a:rPr lang="ar-SA" b="1" dirty="0" smtClean="0">
                <a:solidFill>
                  <a:srgbClr val="00B050"/>
                </a:solidFill>
              </a:rPr>
              <a:t>يدَك والسكين</a:t>
            </a:r>
            <a:r>
              <a:rPr lang="ar-SA" b="1" dirty="0" smtClean="0"/>
              <a:t>.</a:t>
            </a:r>
          </a:p>
          <a:p>
            <a:pPr rtl="1">
              <a:buFont typeface="Wingdings" pitchFamily="2" charset="2"/>
              <a:buChar char="v"/>
            </a:pPr>
            <a:r>
              <a:rPr lang="ar-SA" b="1" dirty="0" smtClean="0"/>
              <a:t>صورة تشتمل على ذكر المحذر ضميرا للمخاطب هو إياك وفروعه، وبعده المحذر منه: </a:t>
            </a:r>
            <a:r>
              <a:rPr lang="ar-SA" b="1" dirty="0" smtClean="0">
                <a:solidFill>
                  <a:srgbClr val="00B050"/>
                </a:solidFill>
              </a:rPr>
              <a:t>إياك الكسل.</a:t>
            </a:r>
          </a:p>
          <a:p>
            <a:pPr rtl="1"/>
            <a:endParaRPr lang="en-US" sz="4000" dirty="0">
              <a:solidFill>
                <a:srgbClr val="00B0F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algn="just" rtl="1">
              <a:lnSpc>
                <a:spcPct val="200000"/>
              </a:lnSpc>
            </a:pPr>
            <a:r>
              <a:rPr lang="ar-SA" sz="4000" b="1" dirty="0" smtClean="0">
                <a:solidFill>
                  <a:srgbClr val="00B0F0"/>
                </a:solidFill>
              </a:rPr>
              <a:t>ألفاظ المعجم</a:t>
            </a:r>
            <a:r>
              <a:rPr lang="ar-SA" sz="4000" b="1" dirty="0" smtClean="0"/>
              <a:t>، مثل: </a:t>
            </a:r>
            <a:r>
              <a:rPr lang="ar-SA" sz="4000" b="1" dirty="0" smtClean="0">
                <a:solidFill>
                  <a:srgbClr val="00B050"/>
                </a:solidFill>
              </a:rPr>
              <a:t>أوصيكم، أحثكم</a:t>
            </a:r>
            <a:r>
              <a:rPr lang="ar-SA" sz="4000" b="1" dirty="0" smtClean="0"/>
              <a:t>.</a:t>
            </a:r>
          </a:p>
          <a:p>
            <a:pPr lvl="0" algn="just" rtl="1"/>
            <a:r>
              <a:rPr lang="ar-SA" sz="4000" b="1" dirty="0" smtClean="0">
                <a:solidFill>
                  <a:srgbClr val="00B0F0"/>
                </a:solidFill>
              </a:rPr>
              <a:t>ذكر العواقب</a:t>
            </a:r>
            <a:r>
              <a:rPr lang="ar-SA" sz="4000" b="1" dirty="0" smtClean="0"/>
              <a:t>: وهي أوامر غير صريحة، كقول الأب لولده: </a:t>
            </a:r>
            <a:r>
              <a:rPr lang="ar-SA" sz="4000" b="1" dirty="0" smtClean="0">
                <a:solidFill>
                  <a:srgbClr val="00B050"/>
                </a:solidFill>
              </a:rPr>
              <a:t>مخالطة رفقاء السوء شر عظيم</a:t>
            </a:r>
            <a:r>
              <a:rPr lang="ar-SA" sz="4000" b="1" dirty="0" smtClean="0"/>
              <a:t>.، أو في العبارات </a:t>
            </a:r>
            <a:r>
              <a:rPr lang="ar-SA" sz="4000" b="1" dirty="0" err="1" smtClean="0"/>
              <a:t>الاشهارية</a:t>
            </a:r>
            <a:r>
              <a:rPr lang="ar-SA" sz="4000" b="1" dirty="0" smtClean="0"/>
              <a:t> مثل: </a:t>
            </a:r>
            <a:r>
              <a:rPr lang="ar-SA" sz="4000" b="1" dirty="0" smtClean="0">
                <a:solidFill>
                  <a:srgbClr val="00B050"/>
                </a:solidFill>
              </a:rPr>
              <a:t>هذا المعجون يريح أسنانك</a:t>
            </a:r>
            <a:r>
              <a:rPr lang="ar-SA" sz="4000" b="1" dirty="0" smtClean="0"/>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rtl="1"/>
            <a:r>
              <a:rPr lang="ar-SA" sz="4000" b="1" dirty="0" smtClean="0">
                <a:solidFill>
                  <a:srgbClr val="00B0F0"/>
                </a:solidFill>
              </a:rPr>
              <a:t>التوجيه المركب: </a:t>
            </a:r>
            <a:r>
              <a:rPr lang="ar-SA" sz="4000" b="1" dirty="0" smtClean="0">
                <a:solidFill>
                  <a:srgbClr val="FF0000"/>
                </a:solidFill>
              </a:rPr>
              <a:t>وهو أن يجمع المتكلم في سياق واحد أسلوبين متضادين</a:t>
            </a:r>
            <a:r>
              <a:rPr lang="ar-SA" sz="4000" b="1" dirty="0" smtClean="0"/>
              <a:t>، كاستعمال النهي والأمر المضاد له شكلا، ولكنهما ليسا كذلك، إذ يعضد أحدهما الآخر،  ومثاله كتاب سيدنا أبي بكر لأبي عبيدة بن الجراح رضي الله عنهما، جاء </a:t>
            </a:r>
            <a:r>
              <a:rPr lang="ar-SA" sz="4000" b="1" dirty="0" err="1" smtClean="0"/>
              <a:t>فيه: </a:t>
            </a:r>
            <a:r>
              <a:rPr lang="ar-SA" sz="4000" b="1" dirty="0" smtClean="0"/>
              <a:t>...</a:t>
            </a:r>
            <a:r>
              <a:rPr lang="ar-SA" sz="4000" b="1" dirty="0" smtClean="0">
                <a:solidFill>
                  <a:srgbClr val="00B050"/>
                </a:solidFill>
              </a:rPr>
              <a:t>فإني قد وليتُ خلدا قتال الروم بالشام، فلا تخالفه</a:t>
            </a:r>
            <a:r>
              <a:rPr lang="ar-SA" sz="4000" b="1" smtClean="0">
                <a:solidFill>
                  <a:srgbClr val="00B050"/>
                </a:solidFill>
              </a:rPr>
              <a:t>، </a:t>
            </a:r>
            <a:r>
              <a:rPr lang="ar-SA" sz="4000" b="1" smtClean="0">
                <a:solidFill>
                  <a:srgbClr val="00B050"/>
                </a:solidFill>
              </a:rPr>
              <a:t>واسمع، </a:t>
            </a:r>
            <a:r>
              <a:rPr lang="ar-SA" sz="4000" b="1" dirty="0" smtClean="0">
                <a:solidFill>
                  <a:srgbClr val="00B050"/>
                </a:solidFill>
              </a:rPr>
              <a:t>وأطع </a:t>
            </a:r>
            <a:r>
              <a:rPr lang="ar-SA" sz="4000" b="1" dirty="0" err="1" smtClean="0">
                <a:solidFill>
                  <a:srgbClr val="00B050"/>
                </a:solidFill>
              </a:rPr>
              <a:t>أمره..</a:t>
            </a:r>
            <a:r>
              <a:rPr lang="ar-SA" sz="4000" b="1" dirty="0" smtClean="0">
                <a:solidFill>
                  <a:srgbClr val="00B050"/>
                </a:solidFill>
              </a:rPr>
              <a:t> </a:t>
            </a:r>
            <a:endParaRPr lang="en-US" sz="4000" b="1" dirty="0" smtClean="0">
              <a:solidFill>
                <a:srgbClr val="00B050"/>
              </a:solidFill>
            </a:endParaRP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4000" b="1" dirty="0" smtClean="0"/>
              <a:t>3- الإستراتيجية </a:t>
            </a:r>
            <a:r>
              <a:rPr lang="ar-SA" sz="4000" b="1" dirty="0" err="1" smtClean="0">
                <a:solidFill>
                  <a:srgbClr val="FF0000"/>
                </a:solidFill>
              </a:rPr>
              <a:t>التلميحية</a:t>
            </a:r>
            <a:r>
              <a:rPr lang="ar-SA" sz="4000" b="1" dirty="0" err="1" smtClean="0"/>
              <a:t>:</a:t>
            </a:r>
            <a:endParaRPr lang="ar-SA" sz="4000" b="1" dirty="0" smtClean="0"/>
          </a:p>
        </p:txBody>
      </p:sp>
      <p:sp>
        <p:nvSpPr>
          <p:cNvPr id="7171" name="Text Placeholder 5"/>
          <p:cNvSpPr>
            <a:spLocks noGrp="1"/>
          </p:cNvSpPr>
          <p:nvPr>
            <p:ph idx="1"/>
          </p:nvPr>
        </p:nvSpPr>
        <p:spPr>
          <a:xfrm>
            <a:off x="685800" y="1447800"/>
            <a:ext cx="8915400" cy="4800599"/>
          </a:xfrm>
        </p:spPr>
        <p:txBody>
          <a:bodyPr/>
          <a:lstStyle/>
          <a:p>
            <a:pPr rtl="1">
              <a:lnSpc>
                <a:spcPct val="200000"/>
              </a:lnSpc>
            </a:pPr>
            <a:r>
              <a:rPr lang="ar-SA" sz="4000" dirty="0" smtClean="0"/>
              <a:t>	</a:t>
            </a:r>
            <a:r>
              <a:rPr lang="ar-SA" sz="4000" b="1" dirty="0" smtClean="0"/>
              <a:t>هي الإستراتيجية </a:t>
            </a:r>
            <a:r>
              <a:rPr lang="ar-SA" sz="4000" b="1" dirty="0" smtClean="0">
                <a:solidFill>
                  <a:srgbClr val="7030A0"/>
                </a:solidFill>
              </a:rPr>
              <a:t>التي يعبر بها المتكلم عن القصد بما يغاير معنى الخطاب الحرفي، مستثمرا في ذلك عناصر السياق.</a:t>
            </a:r>
            <a:r>
              <a:rPr lang="en-US" sz="4000" dirty="0" smtClean="0"/>
              <a:t>	</a:t>
            </a: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4000" dirty="0" smtClean="0">
                <a:solidFill>
                  <a:srgbClr val="C00000"/>
                </a:solidFill>
              </a:rPr>
              <a:t>مبررات استعمال هذه الاستراتيجية</a:t>
            </a:r>
            <a:endParaRPr lang="en-US" sz="4000" dirty="0" smtClean="0"/>
          </a:p>
        </p:txBody>
      </p:sp>
      <p:sp>
        <p:nvSpPr>
          <p:cNvPr id="7171" name="Text Placeholder 5"/>
          <p:cNvSpPr>
            <a:spLocks noGrp="1"/>
          </p:cNvSpPr>
          <p:nvPr>
            <p:ph idx="1"/>
          </p:nvPr>
        </p:nvSpPr>
        <p:spPr>
          <a:xfrm>
            <a:off x="685800" y="1447800"/>
            <a:ext cx="8763000" cy="4800599"/>
          </a:xfrm>
        </p:spPr>
        <p:txBody>
          <a:bodyPr/>
          <a:lstStyle/>
          <a:p>
            <a:pPr rtl="1">
              <a:lnSpc>
                <a:spcPct val="150000"/>
              </a:lnSpc>
            </a:pPr>
            <a:r>
              <a:rPr lang="ar-SA" sz="4000" b="1" dirty="0" smtClean="0"/>
              <a:t>يختار المتكلم الإستراتيجية التلميحية استجابة لدواع سياقية، تجعله يعدل عن استعمال الخطاب المباشر، ويمكن الإشارة إلى أهم </a:t>
            </a:r>
            <a:r>
              <a:rPr lang="ar-SA" sz="4000" b="1" dirty="0" err="1" smtClean="0"/>
              <a:t>المبررات </a:t>
            </a:r>
            <a:r>
              <a:rPr lang="ar-SA" sz="4000" b="1" dirty="0" smtClean="0"/>
              <a:t>(المسوغات) التي ترجح استعمال المتكلم لهذه الإستراتيجية، وهي كما يأتي:</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763000" cy="4343400"/>
          </a:xfrm>
        </p:spPr>
        <p:txBody>
          <a:bodyPr/>
          <a:lstStyle/>
          <a:p>
            <a:pPr algn="just" rtl="1"/>
            <a:r>
              <a:rPr lang="ar-SA" sz="4000" b="1" dirty="0" smtClean="0"/>
              <a:t>- </a:t>
            </a:r>
            <a:r>
              <a:rPr lang="ar-SA" sz="4000" b="1" dirty="0" smtClean="0">
                <a:solidFill>
                  <a:srgbClr val="FF0000"/>
                </a:solidFill>
              </a:rPr>
              <a:t>التأدب في الخطاب</a:t>
            </a:r>
            <a:r>
              <a:rPr lang="ar-SA" sz="4000" b="1" dirty="0" smtClean="0"/>
              <a:t>: وهو من أهم الأسباب، إذ يراعي المتكلم الأبعاد الشرعية، والأبعاد الاجتماعية، والأبعاد الذاتية، وهذا التأدب يكون مع الغير باحترامه، فلا يذكر ما يقلل من شأنه أو يحط من قدره، ومع الذات بأن يتنزه عن القول الفاحش، أو ذكر ما يستغرب منه، والمحافظة على صورته المعهودة، ومع مكان الخطاب فينزهه عن ذكر ما لا يليق بحرمته، كالمجلس، والمسجد.</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
            </a:pPr>
            <a:r>
              <a:rPr lang="ar-SA" b="1" dirty="0" smtClean="0">
                <a:solidFill>
                  <a:srgbClr val="FF0000"/>
                </a:solidFill>
              </a:rPr>
              <a:t>إعلاء المتكلم لذاته</a:t>
            </a:r>
            <a:r>
              <a:rPr lang="ar-SA" b="1" dirty="0" smtClean="0"/>
              <a:t> على حساب غيره، بالتعريض بنقائصهم، واحتقارهم.</a:t>
            </a:r>
          </a:p>
          <a:p>
            <a:pPr rtl="1">
              <a:buFont typeface="Wingdings" pitchFamily="2" charset="2"/>
              <a:buChar char="§"/>
            </a:pPr>
            <a:r>
              <a:rPr lang="ar-SA" b="1" dirty="0" smtClean="0"/>
              <a:t> </a:t>
            </a:r>
            <a:r>
              <a:rPr lang="ar-SA" b="1" dirty="0" smtClean="0">
                <a:solidFill>
                  <a:srgbClr val="FF0000"/>
                </a:solidFill>
              </a:rPr>
              <a:t>رغبة المتكلم أحيانا في التخلص والتنصل من مسئولية </a:t>
            </a:r>
            <a:r>
              <a:rPr lang="ar-SA" b="1" dirty="0" smtClean="0"/>
              <a:t>الخطاب،كما </a:t>
            </a:r>
            <a:r>
              <a:rPr lang="ar-SA" b="1" dirty="0" err="1" smtClean="0"/>
              <a:t>يقول </a:t>
            </a:r>
            <a:r>
              <a:rPr lang="ar-SA" b="1" dirty="0" smtClean="0"/>
              <a:t>(</a:t>
            </a:r>
            <a:r>
              <a:rPr lang="ar-SA" b="1" dirty="0" err="1" smtClean="0"/>
              <a:t>براون</a:t>
            </a:r>
            <a:r>
              <a:rPr lang="ar-SA" b="1" dirty="0" smtClean="0"/>
              <a:t> </a:t>
            </a:r>
            <a:r>
              <a:rPr lang="ar-SA" b="1" dirty="0" err="1" smtClean="0"/>
              <a:t>وليفنسون</a:t>
            </a:r>
            <a:r>
              <a:rPr lang="ar-SA" b="1" dirty="0" smtClean="0"/>
              <a:t>)، وذلك بجعل الخطاب يحتمل أكثر من </a:t>
            </a:r>
            <a:r>
              <a:rPr lang="ar-SA" b="1" dirty="0" err="1" smtClean="0"/>
              <a:t>تأويل </a:t>
            </a:r>
            <a:r>
              <a:rPr lang="ar-SA" b="1" dirty="0" smtClean="0"/>
              <a:t>، ويكون التخلص غالبا عند إدارة الأزمات، أو وجود توتر في العلاقات بين أطراف الخطاب، وقد يتجاوز مستوى التعامل بين الأفراد إلى المؤسسات </a:t>
            </a:r>
            <a:r>
              <a:rPr lang="ar-SA" b="1" dirty="0" err="1" smtClean="0"/>
              <a:t>والدول.</a:t>
            </a:r>
            <a:r>
              <a:rPr lang="ar-SA" b="1" dirty="0" smtClean="0"/>
              <a:t>              </a:t>
            </a:r>
            <a:r>
              <a:rPr lang="ar-SA" b="1" dirty="0" smtClean="0">
                <a:solidFill>
                  <a:srgbClr val="0070C0"/>
                </a:solidFill>
              </a:rPr>
              <a:t>من نماذجه</a:t>
            </a:r>
            <a:r>
              <a:rPr lang="ar-SA" b="1" dirty="0" smtClean="0">
                <a:solidFill>
                  <a:srgbClr val="00B050"/>
                </a:solidFill>
              </a:rPr>
              <a:t>: التعريض بطلب أو إعطاء الرشوة، يا فلان ساعدني لإنهاء هذه المعاملة، وسوف أطيب خاطرك.</a:t>
            </a:r>
            <a:endParaRPr lang="fr-FR" b="1" dirty="0">
              <a:solidFill>
                <a:srgbClr val="00B05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
            </a:pPr>
            <a:r>
              <a:rPr lang="ar-SA" sz="2800" b="1" dirty="0" smtClean="0">
                <a:solidFill>
                  <a:srgbClr val="FF0000"/>
                </a:solidFill>
              </a:rPr>
              <a:t>الاستجابة للخوف</a:t>
            </a:r>
            <a:r>
              <a:rPr lang="ar-SA" sz="2800" b="1" dirty="0" smtClean="0"/>
              <a:t>، لئلا يتخذ المرسل إليه الخطاب دليلا على المتكلم.</a:t>
            </a:r>
          </a:p>
          <a:p>
            <a:pPr rtl="1">
              <a:buFont typeface="Wingdings" pitchFamily="2" charset="2"/>
              <a:buChar char="§"/>
            </a:pPr>
            <a:r>
              <a:rPr lang="ar-SA" sz="2800" b="1" dirty="0" smtClean="0">
                <a:solidFill>
                  <a:srgbClr val="FF0000"/>
                </a:solidFill>
              </a:rPr>
              <a:t>العدول عن محاولة إكراه المتلقي، أو إحراجه</a:t>
            </a:r>
            <a:r>
              <a:rPr lang="ar-SA" sz="2800" b="1" dirty="0" smtClean="0"/>
              <a:t>، كإنجاز فعل قد يكون غير راغب في إنجازه، بمنحه فرصة للرفض والمناورة باللغة، فلا يعمد المتكلم إلى </a:t>
            </a:r>
            <a:r>
              <a:rPr lang="ar-SA" sz="2800" b="1" dirty="0" err="1" smtClean="0"/>
              <a:t>إحراجه </a:t>
            </a:r>
            <a:r>
              <a:rPr lang="ar-SA" sz="2800" b="1" dirty="0" smtClean="0">
                <a:solidFill>
                  <a:srgbClr val="00B050"/>
                </a:solidFill>
              </a:rPr>
              <a:t>(يكثر ذلك في خطابات النصح</a:t>
            </a:r>
            <a:r>
              <a:rPr lang="ar-SA" sz="2800" b="1" dirty="0" err="1" smtClean="0">
                <a:solidFill>
                  <a:srgbClr val="00B050"/>
                </a:solidFill>
              </a:rPr>
              <a:t>).</a:t>
            </a:r>
            <a:endParaRPr lang="ar-SA" sz="2800" b="1" dirty="0" smtClean="0">
              <a:solidFill>
                <a:srgbClr val="00B050"/>
              </a:solidFill>
            </a:endParaRPr>
          </a:p>
          <a:p>
            <a:pPr rtl="1">
              <a:buFont typeface="Wingdings" pitchFamily="2" charset="2"/>
              <a:buChar char="§"/>
            </a:pPr>
            <a:r>
              <a:rPr lang="ar-SA" sz="2800" b="1" dirty="0" smtClean="0">
                <a:solidFill>
                  <a:srgbClr val="FF0000"/>
                </a:solidFill>
              </a:rPr>
              <a:t>الاستغناء عن نتائج عدد من الخطابات والاكتفاء بإنتاج خطاب واحد، </a:t>
            </a:r>
            <a:r>
              <a:rPr lang="ar-SA" sz="2800" b="1" dirty="0" smtClean="0"/>
              <a:t>ليؤدي معنيين، هما المعنى الحرفي، والمعنى المستلزم في الآن نفسه، </a:t>
            </a:r>
            <a:r>
              <a:rPr lang="ar-SA" sz="2800" b="1" dirty="0" smtClean="0">
                <a:solidFill>
                  <a:srgbClr val="7030A0"/>
                </a:solidFill>
              </a:rPr>
              <a:t>مثال </a:t>
            </a:r>
            <a:r>
              <a:rPr lang="ar-SA" sz="2800" b="1" dirty="0" smtClean="0"/>
              <a:t>قول الأستاذ للطلاب: </a:t>
            </a:r>
            <a:r>
              <a:rPr lang="ar-SA" sz="2800" b="1" dirty="0" smtClean="0">
                <a:solidFill>
                  <a:srgbClr val="00B050"/>
                </a:solidFill>
              </a:rPr>
              <a:t>يتم تسلم الواجبات يوم السبت</a:t>
            </a:r>
            <a:r>
              <a:rPr lang="ar-SA" sz="2800" b="1" dirty="0" smtClean="0"/>
              <a:t>، أي أنها لا تسلم في باقي الأيام.</a:t>
            </a:r>
            <a:endParaRPr lang="fr-FR" sz="28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ملاحظة:</a:t>
            </a:r>
            <a:endParaRPr lang="fr-FR" b="1" dirty="0">
              <a:solidFill>
                <a:srgbClr val="FF0000"/>
              </a:solidFill>
            </a:endParaRPr>
          </a:p>
        </p:txBody>
      </p:sp>
      <p:sp>
        <p:nvSpPr>
          <p:cNvPr id="3" name="عنصر نائب للمحتوى 2"/>
          <p:cNvSpPr>
            <a:spLocks noGrp="1"/>
          </p:cNvSpPr>
          <p:nvPr>
            <p:ph idx="1"/>
          </p:nvPr>
        </p:nvSpPr>
        <p:spPr/>
        <p:txBody>
          <a:bodyPr/>
          <a:lstStyle/>
          <a:p>
            <a:pPr rtl="1">
              <a:lnSpc>
                <a:spcPct val="150000"/>
              </a:lnSpc>
            </a:pPr>
            <a:r>
              <a:rPr lang="ar-SA" dirty="0" smtClean="0"/>
              <a:t>		</a:t>
            </a:r>
            <a:r>
              <a:rPr lang="ar-SA" b="1" dirty="0" smtClean="0"/>
              <a:t>تمت دراسة هذه الإستراتيجية عند العلماء </a:t>
            </a:r>
            <a:r>
              <a:rPr lang="ar-SA" b="1" dirty="0" err="1" smtClean="0"/>
              <a:t>العرب </a:t>
            </a:r>
            <a:r>
              <a:rPr lang="ar-SA" b="1" dirty="0" smtClean="0"/>
              <a:t>_خاصة البلاغيين منهم- في أبواب كثيرة </a:t>
            </a:r>
            <a:r>
              <a:rPr lang="ar-SA" b="1" dirty="0" err="1" smtClean="0"/>
              <a:t>مثل </a:t>
            </a:r>
            <a:r>
              <a:rPr lang="ar-SA" b="1" dirty="0" smtClean="0"/>
              <a:t>: الكناية، والتعريض، والمجاز، ومن أشهرهم </a:t>
            </a:r>
            <a:r>
              <a:rPr lang="ar-SA" b="1" dirty="0" smtClean="0">
                <a:solidFill>
                  <a:srgbClr val="FF0000"/>
                </a:solidFill>
              </a:rPr>
              <a:t>عبد القاهر الجرجاني </a:t>
            </a:r>
            <a:r>
              <a:rPr lang="ar-SA" b="1" dirty="0" err="1" smtClean="0">
                <a:solidFill>
                  <a:srgbClr val="FF0000"/>
                </a:solidFill>
              </a:rPr>
              <a:t>والسكاكي</a:t>
            </a:r>
            <a:r>
              <a:rPr lang="ar-SA" b="1" dirty="0" smtClean="0"/>
              <a:t>، وفي الدراسات </a:t>
            </a:r>
            <a:r>
              <a:rPr lang="ar-SA" b="1" dirty="0" err="1" smtClean="0"/>
              <a:t>الغربيةالحديثة</a:t>
            </a:r>
            <a:r>
              <a:rPr lang="ar-SA" b="1" dirty="0" smtClean="0"/>
              <a:t> </a:t>
            </a:r>
            <a:r>
              <a:rPr lang="ar-SA" b="1" dirty="0" err="1" smtClean="0"/>
              <a:t>إعتنى</a:t>
            </a:r>
            <a:r>
              <a:rPr lang="ar-SA" b="1" dirty="0" smtClean="0"/>
              <a:t> بها </a:t>
            </a:r>
            <a:r>
              <a:rPr lang="ar-SA" b="1" dirty="0" err="1" smtClean="0"/>
              <a:t>لسانيون</a:t>
            </a:r>
            <a:r>
              <a:rPr lang="ar-SA" b="1" dirty="0" smtClean="0"/>
              <a:t> كثر من أبرزهم: </a:t>
            </a:r>
            <a:r>
              <a:rPr lang="ar-SA" b="1" dirty="0" err="1" smtClean="0">
                <a:solidFill>
                  <a:srgbClr val="FF0000"/>
                </a:solidFill>
              </a:rPr>
              <a:t>سبيربر</a:t>
            </a:r>
            <a:r>
              <a:rPr lang="ar-SA" b="1" dirty="0" smtClean="0">
                <a:solidFill>
                  <a:srgbClr val="FF0000"/>
                </a:solidFill>
              </a:rPr>
              <a:t>، </a:t>
            </a:r>
            <a:r>
              <a:rPr lang="ar-SA" b="1" dirty="0" err="1" smtClean="0"/>
              <a:t>و</a:t>
            </a:r>
            <a:r>
              <a:rPr lang="ar-SA" b="1" dirty="0" err="1" smtClean="0">
                <a:solidFill>
                  <a:srgbClr val="FF0000"/>
                </a:solidFill>
              </a:rPr>
              <a:t>ولسون</a:t>
            </a:r>
            <a:r>
              <a:rPr lang="ar-SA" b="1" dirty="0" smtClean="0">
                <a:solidFill>
                  <a:srgbClr val="FF0000"/>
                </a:solidFill>
              </a:rPr>
              <a:t>، </a:t>
            </a:r>
            <a:r>
              <a:rPr lang="ar-SA" b="1" dirty="0" err="1" smtClean="0"/>
              <a:t>و</a:t>
            </a:r>
            <a:r>
              <a:rPr lang="ar-SA" b="1" dirty="0" err="1" smtClean="0">
                <a:solidFill>
                  <a:srgbClr val="FF0000"/>
                </a:solidFill>
              </a:rPr>
              <a:t>جرايس.</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الوسائل اللغوية في الإستراتيجية التلميحية</a:t>
            </a:r>
            <a:endParaRPr lang="fr-FR" b="1" dirty="0">
              <a:solidFill>
                <a:srgbClr val="FF0000"/>
              </a:solidFill>
            </a:endParaRPr>
          </a:p>
        </p:txBody>
      </p:sp>
      <p:sp>
        <p:nvSpPr>
          <p:cNvPr id="3" name="عنصر نائب للمحتوى 2"/>
          <p:cNvSpPr>
            <a:spLocks noGrp="1"/>
          </p:cNvSpPr>
          <p:nvPr>
            <p:ph idx="1"/>
          </p:nvPr>
        </p:nvSpPr>
        <p:spPr/>
        <p:txBody>
          <a:bodyPr/>
          <a:lstStyle/>
          <a:p>
            <a:pPr rtl="1"/>
            <a:r>
              <a:rPr lang="ar-SA" dirty="0" smtClean="0"/>
              <a:t>	</a:t>
            </a:r>
            <a:r>
              <a:rPr lang="ar-SA" sz="2800" b="1" dirty="0" smtClean="0"/>
              <a:t>هناك وسائل لغوية يستعملها المتكلم عند التلفظ بالخطاب التلميحي، </a:t>
            </a:r>
            <a:r>
              <a:rPr lang="ar-SA" sz="2800" b="1" dirty="0" err="1" smtClean="0"/>
              <a:t>أهمها:</a:t>
            </a:r>
            <a:endParaRPr lang="ar-SA" sz="2800" b="1" dirty="0" smtClean="0"/>
          </a:p>
          <a:p>
            <a:pPr rtl="1">
              <a:buFont typeface="Wingdings" pitchFamily="2" charset="2"/>
              <a:buChar char="q"/>
            </a:pPr>
            <a:r>
              <a:rPr lang="ar-SA" sz="2800" b="1" dirty="0" smtClean="0">
                <a:solidFill>
                  <a:srgbClr val="0070C0"/>
                </a:solidFill>
              </a:rPr>
              <a:t>ألفاظ الكنايات والروابط والظروف </a:t>
            </a:r>
            <a:r>
              <a:rPr lang="ar-SA" sz="2800" b="1" dirty="0" err="1" smtClean="0">
                <a:solidFill>
                  <a:srgbClr val="0070C0"/>
                </a:solidFill>
              </a:rPr>
              <a:t>الإنجازية</a:t>
            </a:r>
            <a:r>
              <a:rPr lang="ar-SA" sz="2800" b="1" dirty="0" smtClean="0">
                <a:solidFill>
                  <a:srgbClr val="0070C0"/>
                </a:solidFill>
              </a:rPr>
              <a:t>، </a:t>
            </a:r>
            <a:r>
              <a:rPr lang="ar-SA" sz="2800" b="1" dirty="0" err="1" smtClean="0">
                <a:solidFill>
                  <a:srgbClr val="0070C0"/>
                </a:solidFill>
              </a:rPr>
              <a:t>ومنها </a:t>
            </a:r>
            <a:r>
              <a:rPr lang="ar-SA" sz="2800" b="1" dirty="0" smtClean="0">
                <a:solidFill>
                  <a:srgbClr val="0070C0"/>
                </a:solidFill>
              </a:rPr>
              <a:t>(كم) الخبرية</a:t>
            </a:r>
            <a:r>
              <a:rPr lang="ar-SA" sz="2800" b="1" dirty="0" smtClean="0"/>
              <a:t>، كما في النماذج </a:t>
            </a:r>
            <a:r>
              <a:rPr lang="ar-SA" sz="2800" b="1" dirty="0" err="1" smtClean="0"/>
              <a:t>الآتية:</a:t>
            </a:r>
            <a:endParaRPr lang="ar-SA" sz="2800" b="1" dirty="0" smtClean="0"/>
          </a:p>
          <a:p>
            <a:pPr rtl="1">
              <a:buFont typeface="Wingdings" pitchFamily="2" charset="2"/>
              <a:buChar char="§"/>
            </a:pPr>
            <a:r>
              <a:rPr lang="ar-SA" sz="2800" b="1" dirty="0" smtClean="0"/>
              <a:t>خطاب الطبيب مع الممرض: </a:t>
            </a:r>
            <a:r>
              <a:rPr lang="ar-SA" sz="2800" b="1" dirty="0" smtClean="0">
                <a:solidFill>
                  <a:srgbClr val="FF0000"/>
                </a:solidFill>
              </a:rPr>
              <a:t>كم </a:t>
            </a:r>
            <a:r>
              <a:rPr lang="ar-SA" sz="2800" b="1" dirty="0" smtClean="0"/>
              <a:t>خطأ أخطأته وعفونا عن زلاتك، فاستفد من ذلك بتعديل </a:t>
            </a:r>
            <a:r>
              <a:rPr lang="ar-SA" sz="2800" b="1" dirty="0" err="1" smtClean="0"/>
              <a:t>سلوكك.</a:t>
            </a:r>
            <a:r>
              <a:rPr lang="ar-SA" sz="2800" b="1" dirty="0" smtClean="0"/>
              <a:t> (كثرة الأخطاء</a:t>
            </a:r>
            <a:r>
              <a:rPr lang="ar-SA" sz="2800" b="1" dirty="0" err="1" smtClean="0"/>
              <a:t>)</a:t>
            </a:r>
            <a:endParaRPr lang="ar-SA" sz="2800" b="1" dirty="0" smtClean="0"/>
          </a:p>
          <a:p>
            <a:pPr rtl="1">
              <a:buFont typeface="Wingdings" pitchFamily="2" charset="2"/>
              <a:buChar char="§"/>
            </a:pPr>
            <a:r>
              <a:rPr lang="ar-SA" sz="2800" b="1" dirty="0" smtClean="0"/>
              <a:t>قابلت </a:t>
            </a:r>
            <a:r>
              <a:rPr lang="ar-SA" sz="2800" b="1" dirty="0" err="1" smtClean="0"/>
              <a:t>المسؤول</a:t>
            </a:r>
            <a:r>
              <a:rPr lang="ar-SA" sz="2800" b="1" dirty="0" smtClean="0"/>
              <a:t> وقلت له </a:t>
            </a:r>
            <a:r>
              <a:rPr lang="ar-SA" sz="2800" b="1" dirty="0" smtClean="0">
                <a:solidFill>
                  <a:srgbClr val="FF0000"/>
                </a:solidFill>
              </a:rPr>
              <a:t>كذا </a:t>
            </a:r>
            <a:r>
              <a:rPr lang="ar-SA" sz="2800" b="1" dirty="0" err="1" smtClean="0">
                <a:solidFill>
                  <a:srgbClr val="FF0000"/>
                </a:solidFill>
              </a:rPr>
              <a:t>وكذا</a:t>
            </a:r>
            <a:r>
              <a:rPr lang="ar-SA" sz="2800" b="1" dirty="0" err="1" smtClean="0"/>
              <a:t>.</a:t>
            </a:r>
            <a:r>
              <a:rPr lang="ar-SA" sz="2800" b="1" dirty="0" smtClean="0"/>
              <a:t> (الرغبة في إبقاء الأمر سرا</a:t>
            </a:r>
            <a:r>
              <a:rPr lang="ar-SA" sz="2800" b="1" dirty="0" err="1" smtClean="0"/>
              <a:t>)</a:t>
            </a:r>
            <a:endParaRPr lang="ar-SA" sz="2800" b="1" dirty="0" smtClean="0"/>
          </a:p>
          <a:p>
            <a:pPr rtl="1">
              <a:buFont typeface="Wingdings" pitchFamily="2" charset="2"/>
              <a:buChar char="§"/>
            </a:pPr>
            <a:r>
              <a:rPr lang="ar-SA" sz="2800" b="1" dirty="0" smtClean="0">
                <a:solidFill>
                  <a:srgbClr val="FF0000"/>
                </a:solidFill>
              </a:rPr>
              <a:t>أنما</a:t>
            </a:r>
            <a:r>
              <a:rPr lang="ar-SA" sz="2800" b="1" dirty="0" smtClean="0"/>
              <a:t> ينجح الطالب </a:t>
            </a:r>
            <a:r>
              <a:rPr lang="ar-SA" sz="2800" b="1" dirty="0" err="1" smtClean="0"/>
              <a:t>المجتهد </a:t>
            </a:r>
            <a:r>
              <a:rPr lang="ar-SA" sz="2800" b="1" dirty="0" smtClean="0"/>
              <a:t>(يقولها أب لابنه</a:t>
            </a:r>
            <a:r>
              <a:rPr lang="ar-SA" sz="2800" b="1" dirty="0" err="1" smtClean="0"/>
              <a:t>).</a:t>
            </a:r>
            <a:endParaRPr lang="ar-SA" sz="2800" b="1" dirty="0" smtClean="0"/>
          </a:p>
          <a:p>
            <a:pPr rtl="1">
              <a:buFont typeface="Wingdings" pitchFamily="2" charset="2"/>
              <a:buChar char="§"/>
            </a:pPr>
            <a:r>
              <a:rPr lang="ar-SA" sz="2800" b="1" dirty="0" smtClean="0">
                <a:solidFill>
                  <a:srgbClr val="FF0000"/>
                </a:solidFill>
              </a:rPr>
              <a:t>إليكم </a:t>
            </a:r>
            <a:r>
              <a:rPr lang="ar-SA" sz="2800" b="1" dirty="0" smtClean="0"/>
              <a:t>إعادة لأبرز عناوين </a:t>
            </a:r>
            <a:r>
              <a:rPr lang="ar-SA" sz="2800" b="1" dirty="0" err="1" smtClean="0"/>
              <a:t>النشرة </a:t>
            </a:r>
            <a:r>
              <a:rPr lang="ar-SA" sz="2800" b="1" dirty="0" smtClean="0"/>
              <a:t>(انتهت النشرة</a:t>
            </a:r>
            <a:r>
              <a:rPr lang="ar-SA" sz="2800" b="1" dirty="0" err="1" smtClean="0"/>
              <a:t>)</a:t>
            </a:r>
            <a:endParaRPr lang="fr-FR" sz="28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q"/>
            </a:pPr>
            <a:r>
              <a:rPr lang="ar-SA" dirty="0" smtClean="0"/>
              <a:t> </a:t>
            </a:r>
            <a:r>
              <a:rPr lang="ar-SA" b="1" dirty="0" smtClean="0">
                <a:solidFill>
                  <a:srgbClr val="00B0F0"/>
                </a:solidFill>
              </a:rPr>
              <a:t>التنغيم: هو ارتفاع الصوت وانخفاضه أثناء </a:t>
            </a:r>
            <a:r>
              <a:rPr lang="ar-SA" b="1" dirty="0" err="1" smtClean="0">
                <a:solidFill>
                  <a:srgbClr val="00B0F0"/>
                </a:solidFill>
              </a:rPr>
              <a:t>الكلام .</a:t>
            </a:r>
            <a:r>
              <a:rPr lang="ar-SA" b="1" dirty="0" smtClean="0"/>
              <a:t/>
            </a:r>
            <a:br>
              <a:rPr lang="ar-SA" b="1" dirty="0" smtClean="0"/>
            </a:br>
            <a:r>
              <a:rPr lang="ar-SA" b="1" dirty="0" smtClean="0"/>
              <a:t>ويقصد به التنويع في اداء الخطاب بحسب المقام المقُول </a:t>
            </a:r>
            <a:r>
              <a:rPr lang="ar-SA" b="1" dirty="0" err="1" smtClean="0"/>
              <a:t>فيه .</a:t>
            </a:r>
            <a:r>
              <a:rPr lang="ar-SA" b="1" dirty="0" smtClean="0"/>
              <a:t> فكما إن لكل مقام خطابا، فكذلك لكل خطاب طريقةٌ في ادائه تناسب المقام الذي </a:t>
            </a:r>
            <a:r>
              <a:rPr lang="ar-SA" b="1" dirty="0" err="1" smtClean="0"/>
              <a:t>اقتضاه .</a:t>
            </a:r>
            <a:r>
              <a:rPr lang="ar-SA" b="1" dirty="0" smtClean="0"/>
              <a:t> فالتهنئة غير </a:t>
            </a:r>
            <a:r>
              <a:rPr lang="ar-SA" b="1" dirty="0" err="1" smtClean="0"/>
              <a:t>الرثاء </a:t>
            </a:r>
            <a:r>
              <a:rPr lang="ar-SA" b="1" dirty="0" smtClean="0"/>
              <a:t>، والأمر غير </a:t>
            </a:r>
            <a:r>
              <a:rPr lang="ar-SA" b="1" dirty="0" err="1" smtClean="0"/>
              <a:t>النهي </a:t>
            </a:r>
            <a:r>
              <a:rPr lang="ar-SA" b="1" dirty="0" smtClean="0"/>
              <a:t>، سطوةٌ وردعاً غيرهما </a:t>
            </a:r>
            <a:r>
              <a:rPr lang="ar-SA" b="1" dirty="0" err="1" smtClean="0"/>
              <a:t>شفقةً </a:t>
            </a:r>
            <a:r>
              <a:rPr lang="ar-SA" b="1" dirty="0" smtClean="0"/>
              <a:t>، وهما غير </a:t>
            </a:r>
            <a:r>
              <a:rPr lang="ar-SA" b="1" dirty="0" err="1" smtClean="0"/>
              <a:t>التانيب</a:t>
            </a:r>
            <a:r>
              <a:rPr lang="ar-SA" b="1" dirty="0" smtClean="0"/>
              <a:t> </a:t>
            </a:r>
            <a:r>
              <a:rPr lang="ar-SA" b="1" dirty="0" err="1" smtClean="0"/>
              <a:t>والتوبيخ </a:t>
            </a:r>
            <a:r>
              <a:rPr lang="ar-SA" b="1" dirty="0" smtClean="0"/>
              <a:t>، والتساؤل والاستفهام غير النفي وهكذا، </a:t>
            </a:r>
            <a:r>
              <a:rPr lang="ar-SA" b="1" dirty="0" smtClean="0">
                <a:solidFill>
                  <a:srgbClr val="FF0000"/>
                </a:solidFill>
              </a:rPr>
              <a:t>وللنغمة أربعة مستويات</a:t>
            </a:r>
            <a:r>
              <a:rPr lang="ar-SA" b="1" dirty="0" smtClean="0"/>
              <a:t> </a:t>
            </a:r>
            <a:r>
              <a:rPr lang="ar-SA" b="1" dirty="0" err="1" smtClean="0"/>
              <a:t>وهي:</a:t>
            </a:r>
            <a:r>
              <a:rPr lang="ar-SA" b="1" dirty="0" smtClean="0"/>
              <a:t/>
            </a:r>
            <a:br>
              <a:rPr lang="ar-SA" b="1" dirty="0" smtClean="0"/>
            </a:br>
            <a:r>
              <a:rPr lang="ar-SA" b="1" dirty="0" smtClean="0">
                <a:solidFill>
                  <a:srgbClr val="00B050"/>
                </a:solidFill>
              </a:rPr>
              <a:t>أ-</a:t>
            </a:r>
            <a:r>
              <a:rPr lang="ar-SA" b="1" dirty="0" smtClean="0"/>
              <a:t> النغمة المنخفضة: وهي أدنى </a:t>
            </a:r>
            <a:r>
              <a:rPr lang="ar-SA" b="1" dirty="0" err="1" smtClean="0"/>
              <a:t>النغمات.</a:t>
            </a:r>
            <a:r>
              <a:rPr lang="ar-SA" b="1" dirty="0" smtClean="0"/>
              <a:t> وهي ما نختم به الجملة الإخبارية عادة، والجملة الاستفهامية، التي لا تجاب بنعم أو </a:t>
            </a:r>
            <a:r>
              <a:rPr lang="ar-SA" b="1" dirty="0" err="1" smtClean="0"/>
              <a:t>لا.</a:t>
            </a:r>
            <a:r>
              <a:rPr lang="ar-SA" sz="2400" b="1" dirty="0" smtClean="0"/>
              <a:t/>
            </a:r>
            <a:br>
              <a:rPr lang="ar-SA" sz="2400" b="1" dirty="0" smtClean="0"/>
            </a:br>
            <a:r>
              <a:rPr lang="ar-SA" b="1" dirty="0" smtClean="0"/>
              <a:t/>
            </a:r>
            <a:br>
              <a:rPr lang="ar-SA" b="1" dirty="0" smtClean="0"/>
            </a:b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solidFill>
                  <a:srgbClr val="00B050"/>
                </a:solidFill>
              </a:rPr>
              <a:t>ب-</a:t>
            </a:r>
            <a:r>
              <a:rPr lang="ar-SA" b="1" dirty="0" smtClean="0"/>
              <a:t> النغمة العادية: وهي التي نبدأ الكلام بها، ويستمر الكلام على مستواها من </a:t>
            </a:r>
            <a:r>
              <a:rPr lang="ar-SA" b="1" dirty="0" err="1" smtClean="0"/>
              <a:t>غير </a:t>
            </a:r>
            <a:r>
              <a:rPr lang="ar-SA" b="1" dirty="0" smtClean="0"/>
              <a:t>(انفعال</a:t>
            </a:r>
            <a:r>
              <a:rPr lang="ar-SA" b="1" dirty="0" err="1" smtClean="0"/>
              <a:t>).</a:t>
            </a:r>
            <a:r>
              <a:rPr lang="ar-SA" b="1" dirty="0" smtClean="0"/>
              <a:t/>
            </a:r>
            <a:br>
              <a:rPr lang="ar-SA" b="1" dirty="0" smtClean="0"/>
            </a:br>
            <a:r>
              <a:rPr lang="ar-SA" b="1" dirty="0" smtClean="0">
                <a:solidFill>
                  <a:srgbClr val="00B050"/>
                </a:solidFill>
              </a:rPr>
              <a:t>ج-</a:t>
            </a:r>
            <a:r>
              <a:rPr lang="ar-SA" b="1" dirty="0" smtClean="0"/>
              <a:t> النغمة العالية: وتأتي قبل نهاية الكلام متبوعة بنغمة منخفضة أو عالية </a:t>
            </a:r>
            <a:r>
              <a:rPr lang="ar-SA" b="1" dirty="0" err="1" smtClean="0"/>
              <a:t>مثلها.</a:t>
            </a:r>
            <a:r>
              <a:rPr lang="ar-SA" b="1" dirty="0" smtClean="0"/>
              <a:t/>
            </a:r>
            <a:br>
              <a:rPr lang="ar-SA" b="1" dirty="0" smtClean="0"/>
            </a:br>
            <a:r>
              <a:rPr lang="ar-SA" b="1" dirty="0" smtClean="0">
                <a:solidFill>
                  <a:srgbClr val="00B050"/>
                </a:solidFill>
              </a:rPr>
              <a:t>د-</a:t>
            </a:r>
            <a:r>
              <a:rPr lang="ar-SA" b="1" dirty="0" smtClean="0"/>
              <a:t> النغمة فوق العالية: التي تأتي مع الانفعال أو التعجب أو </a:t>
            </a:r>
          </a:p>
          <a:p>
            <a:r>
              <a:rPr lang="ar-SA" b="1" dirty="0" smtClean="0"/>
              <a:t>الأمر.</a:t>
            </a:r>
          </a:p>
          <a:p>
            <a:r>
              <a:rPr lang="ar-SA" b="1" dirty="0" smtClean="0">
                <a:solidFill>
                  <a:srgbClr val="00B050"/>
                </a:solidFill>
              </a:rPr>
              <a:t>كأن يقول شخص لمن عنده: أليس وراءكم </a:t>
            </a:r>
            <a:r>
              <a:rPr lang="ar-SA" b="1" dirty="0" err="1" smtClean="0">
                <a:solidFill>
                  <a:srgbClr val="00B050"/>
                </a:solidFill>
              </a:rPr>
              <a:t>عمل؟</a:t>
            </a:r>
            <a:r>
              <a:rPr lang="ar-SA" b="1" dirty="0" smtClean="0">
                <a:solidFill>
                  <a:srgbClr val="00B050"/>
                </a:solidFill>
              </a:rPr>
              <a:t> (الغرض المداعبة، أو </a:t>
            </a:r>
            <a:r>
              <a:rPr lang="ar-SA" b="1" dirty="0" err="1" smtClean="0">
                <a:solidFill>
                  <a:srgbClr val="00B050"/>
                </a:solidFill>
              </a:rPr>
              <a:t>الطرد...)</a:t>
            </a:r>
            <a:r>
              <a:rPr lang="ar-SA" b="1" dirty="0" smtClean="0">
                <a:solidFill>
                  <a:srgbClr val="00B050"/>
                </a:solidFill>
              </a:rPr>
              <a:t/>
            </a:r>
            <a:br>
              <a:rPr lang="ar-SA" b="1" dirty="0" smtClean="0">
                <a:solidFill>
                  <a:srgbClr val="00B050"/>
                </a:solidFill>
              </a:rPr>
            </a:br>
            <a:endParaRPr lang="fr-FR" sz="2800" dirty="0">
              <a:solidFill>
                <a:srgbClr val="00B05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q"/>
            </a:pPr>
            <a:r>
              <a:rPr lang="ar-SA" b="1" dirty="0" smtClean="0">
                <a:solidFill>
                  <a:srgbClr val="00B0F0"/>
                </a:solidFill>
              </a:rPr>
              <a:t>إخراج الأساليب عن مدلولاتها </a:t>
            </a:r>
            <a:r>
              <a:rPr lang="ar-SA" b="1" dirty="0" err="1" smtClean="0">
                <a:solidFill>
                  <a:srgbClr val="00B0F0"/>
                </a:solidFill>
              </a:rPr>
              <a:t>الحقيقية</a:t>
            </a:r>
            <a:r>
              <a:rPr lang="ar-SA" b="1" dirty="0" smtClean="0">
                <a:solidFill>
                  <a:srgbClr val="00B0F0"/>
                </a:solidFill>
              </a:rPr>
              <a:t>، </a:t>
            </a:r>
            <a:r>
              <a:rPr lang="ar-SA" b="1" dirty="0" smtClean="0"/>
              <a:t>كدلالة الاستفهام على الأمر، ومثاله قوله </a:t>
            </a:r>
            <a:r>
              <a:rPr lang="ar-SA" b="1" dirty="0" err="1" smtClean="0"/>
              <a:t>تعالى: </a:t>
            </a:r>
            <a:r>
              <a:rPr lang="ar-SA" b="1" dirty="0" smtClean="0">
                <a:solidFill>
                  <a:srgbClr val="00B050"/>
                </a:solidFill>
              </a:rPr>
              <a:t>(أتخشونهم)، </a:t>
            </a:r>
            <a:r>
              <a:rPr lang="ar-SA" b="1" dirty="0" smtClean="0"/>
              <a:t>وكدلالة الخبر على الإنشاء، مثل: </a:t>
            </a:r>
            <a:r>
              <a:rPr lang="ar-SA" b="1" dirty="0" smtClean="0">
                <a:solidFill>
                  <a:srgbClr val="00B050"/>
                </a:solidFill>
              </a:rPr>
              <a:t>توضع الجوالات على </a:t>
            </a:r>
            <a:r>
              <a:rPr lang="ar-SA" b="1" dirty="0" err="1" smtClean="0">
                <a:solidFill>
                  <a:srgbClr val="00B050"/>
                </a:solidFill>
              </a:rPr>
              <a:t>المكتب</a:t>
            </a:r>
            <a:r>
              <a:rPr lang="ar-SA" b="1" dirty="0" err="1" smtClean="0"/>
              <a:t> </a:t>
            </a:r>
            <a:r>
              <a:rPr lang="ar-SA" b="1" dirty="0" smtClean="0"/>
              <a:t>(وقت </a:t>
            </a:r>
            <a:r>
              <a:rPr lang="ar-SA" b="1" dirty="0" err="1" smtClean="0"/>
              <a:t>الإختبار</a:t>
            </a:r>
            <a:r>
              <a:rPr lang="ar-SA" b="1" dirty="0" smtClean="0"/>
              <a:t>)، </a:t>
            </a:r>
            <a:r>
              <a:rPr lang="ar-SA" b="1" dirty="0" smtClean="0">
                <a:solidFill>
                  <a:srgbClr val="00B050"/>
                </a:solidFill>
              </a:rPr>
              <a:t>هل تستطيع أن تناولني </a:t>
            </a:r>
            <a:r>
              <a:rPr lang="ar-SA" b="1" dirty="0" err="1" smtClean="0">
                <a:solidFill>
                  <a:srgbClr val="00B050"/>
                </a:solidFill>
              </a:rPr>
              <a:t>الملح؟</a:t>
            </a:r>
            <a:r>
              <a:rPr lang="ar-SA" b="1" dirty="0" smtClean="0"/>
              <a:t> (في المطعم</a:t>
            </a:r>
            <a:r>
              <a:rPr lang="ar-SA" b="1" dirty="0" err="1" smtClean="0"/>
              <a:t>).</a:t>
            </a:r>
            <a:endParaRPr lang="ar-SA" b="1" dirty="0" smtClean="0"/>
          </a:p>
          <a:p>
            <a:pPr rtl="1">
              <a:buFont typeface="Wingdings" pitchFamily="2" charset="2"/>
              <a:buChar char="q"/>
            </a:pPr>
            <a:r>
              <a:rPr lang="ar-SA" b="1" dirty="0" smtClean="0">
                <a:solidFill>
                  <a:srgbClr val="0070C0"/>
                </a:solidFill>
              </a:rPr>
              <a:t>الملمَّحات: وفيها يورد المتكلم الخطاب بعيدا عن تبنِّيه، </a:t>
            </a:r>
            <a:r>
              <a:rPr lang="ar-SA" b="1" dirty="0" err="1" smtClean="0"/>
              <a:t>مثل:</a:t>
            </a:r>
            <a:endParaRPr lang="ar-SA" b="1" dirty="0" smtClean="0"/>
          </a:p>
          <a:p>
            <a:pPr rtl="1">
              <a:buFont typeface="Wingdings" pitchFamily="2" charset="2"/>
              <a:buChar char="ü"/>
            </a:pPr>
            <a:r>
              <a:rPr lang="ar-SA" b="1" dirty="0" smtClean="0">
                <a:solidFill>
                  <a:srgbClr val="00B050"/>
                </a:solidFill>
              </a:rPr>
              <a:t>إن لم أكن واهما فإن فيينا هي عاصمة النمسا.</a:t>
            </a:r>
          </a:p>
          <a:p>
            <a:pPr rtl="1">
              <a:buFont typeface="Wingdings" pitchFamily="2" charset="2"/>
              <a:buChar char="ü"/>
            </a:pPr>
            <a:r>
              <a:rPr lang="ar-SA" b="1" dirty="0" smtClean="0">
                <a:solidFill>
                  <a:srgbClr val="00B050"/>
                </a:solidFill>
              </a:rPr>
              <a:t>يقولون أن الجو سينقلب إلى البرودة.</a:t>
            </a:r>
          </a:p>
          <a:p>
            <a:pPr rtl="1">
              <a:buFont typeface="Wingdings" pitchFamily="2" charset="2"/>
              <a:buChar char="ü"/>
            </a:pPr>
            <a:r>
              <a:rPr lang="ar-SA" b="1" dirty="0" smtClean="0">
                <a:solidFill>
                  <a:srgbClr val="00B050"/>
                </a:solidFill>
              </a:rPr>
              <a:t>سمعت أن الأسعار ارتفعت.</a:t>
            </a:r>
          </a:p>
          <a:p>
            <a:pPr rtl="1">
              <a:buFont typeface="Wingdings" pitchFamily="2" charset="2"/>
              <a:buChar char="q"/>
            </a:pPr>
            <a:endParaRPr lang="ar-SA" dirty="0" smtClean="0"/>
          </a:p>
          <a:p>
            <a:pPr rtl="1"/>
            <a:r>
              <a:rPr lang="ar-SA" dirty="0" smtClean="0"/>
              <a:t> </a:t>
            </a:r>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a:xfrm>
            <a:off x="457200" y="1371600"/>
            <a:ext cx="8915400" cy="4876800"/>
          </a:xfrm>
        </p:spPr>
        <p:txBody>
          <a:bodyPr/>
          <a:lstStyle/>
          <a:p>
            <a:pPr rtl="1">
              <a:buFont typeface="Wingdings" pitchFamily="2" charset="2"/>
              <a:buChar char="q"/>
            </a:pPr>
            <a:r>
              <a:rPr lang="ar-SA" b="1" dirty="0" smtClean="0">
                <a:solidFill>
                  <a:srgbClr val="0070C0"/>
                </a:solidFill>
              </a:rPr>
              <a:t>التعبير الاصطلاحي: </a:t>
            </a:r>
            <a:r>
              <a:rPr lang="ar-SA" b="1" dirty="0" smtClean="0"/>
              <a:t>وهو نمط تعبيري خاص بلغة ما، يتميز بالثبات، ويتكون من كلمة أو أكثر، تحولت عن معناها الحرفي، إلى معنى مغاير، اصطلحت عليه الجماعة اللغوية، كالأمثلة </a:t>
            </a:r>
            <a:r>
              <a:rPr lang="ar-SA" b="1" dirty="0" err="1" smtClean="0"/>
              <a:t>الآتية:</a:t>
            </a:r>
            <a:endParaRPr lang="ar-SA" b="1" dirty="0" smtClean="0"/>
          </a:p>
          <a:p>
            <a:pPr rtl="1">
              <a:buFont typeface="Wingdings" pitchFamily="2" charset="2"/>
              <a:buChar char="Ø"/>
            </a:pPr>
            <a:r>
              <a:rPr lang="ar-SA" b="1" dirty="0" smtClean="0"/>
              <a:t>كتب يزيدُ بنُ الوليد إلى مَروان بن محمد بالجزيرة، وبَلغه عنه تلكّأ في بَيعته: أما </a:t>
            </a:r>
            <a:r>
              <a:rPr lang="ar-SA" b="1" dirty="0" err="1" smtClean="0"/>
              <a:t>بعد.</a:t>
            </a:r>
            <a:r>
              <a:rPr lang="ar-SA" b="1" dirty="0" smtClean="0"/>
              <a:t> </a:t>
            </a:r>
            <a:r>
              <a:rPr lang="ar-SA" b="1" dirty="0" smtClean="0">
                <a:solidFill>
                  <a:srgbClr val="00B050"/>
                </a:solidFill>
              </a:rPr>
              <a:t>فإني أراك تُقدّم رجلاً وتُؤخِّر أخرى، </a:t>
            </a:r>
            <a:r>
              <a:rPr lang="ar-SA" b="1" dirty="0" smtClean="0"/>
              <a:t>فإذا أتاك كتابي هذا فاعتمد على أيهما شئتَ، والسلام.</a:t>
            </a:r>
            <a:endParaRPr lang="ar-SA" b="1" dirty="0" smtClean="0">
              <a:solidFill>
                <a:srgbClr val="00B050"/>
              </a:solidFill>
            </a:endParaRPr>
          </a:p>
          <a:p>
            <a:pPr rtl="1">
              <a:buFont typeface="Wingdings" pitchFamily="2" charset="2"/>
              <a:buChar char="Ø"/>
            </a:pPr>
            <a:r>
              <a:rPr lang="ar-SA" b="1" dirty="0" smtClean="0">
                <a:solidFill>
                  <a:srgbClr val="00B050"/>
                </a:solidFill>
              </a:rPr>
              <a:t>فلان يضرب كفا بكف.</a:t>
            </a:r>
          </a:p>
          <a:p>
            <a:pPr rtl="1">
              <a:buFont typeface="Wingdings" pitchFamily="2" charset="2"/>
              <a:buChar char="Ø"/>
            </a:pPr>
            <a:r>
              <a:rPr lang="ar-SA" b="1" dirty="0" smtClean="0">
                <a:solidFill>
                  <a:srgbClr val="00B050"/>
                </a:solidFill>
              </a:rPr>
              <a:t>أنت ذو وجهين.</a:t>
            </a:r>
            <a:endParaRPr lang="fr-FR" b="1" dirty="0">
              <a:solidFill>
                <a:srgbClr val="00B05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q"/>
            </a:pPr>
            <a:r>
              <a:rPr lang="ar-SA" b="1" dirty="0" smtClean="0">
                <a:solidFill>
                  <a:srgbClr val="0070C0"/>
                </a:solidFill>
              </a:rPr>
              <a:t>التهكم: </a:t>
            </a:r>
            <a:r>
              <a:rPr lang="ar-SA" b="1" dirty="0" smtClean="0"/>
              <a:t>وهو إخراج الكلام على ضد مقتضى الحال استهزاء </a:t>
            </a:r>
            <a:r>
              <a:rPr lang="ar-SA" b="1" dirty="0" err="1" smtClean="0"/>
              <a:t>بالمخاطب.</a:t>
            </a:r>
            <a:r>
              <a:rPr lang="ar-SA" b="1" dirty="0" smtClean="0"/>
              <a:t> كقولنا للجبان: ما أشبهه بالأسد، أو قولنا للبخيل: إنه حاتمي الطبع.</a:t>
            </a:r>
          </a:p>
          <a:p>
            <a:pPr rtl="1">
              <a:buFont typeface="Wingdings" pitchFamily="2" charset="2"/>
              <a:buChar char="q"/>
            </a:pPr>
            <a:r>
              <a:rPr lang="ar-SA" b="1" dirty="0" smtClean="0">
                <a:solidFill>
                  <a:srgbClr val="0070C0"/>
                </a:solidFill>
              </a:rPr>
              <a:t>التعريض: </a:t>
            </a:r>
            <a:r>
              <a:rPr lang="ar-SA" b="1" dirty="0" smtClean="0"/>
              <a:t>وهو المعنى الحاصل عند التلفظ به، كردك على من سألك: هل أعجبك </a:t>
            </a:r>
            <a:r>
              <a:rPr lang="ar-SA" b="1" dirty="0" err="1" smtClean="0"/>
              <a:t>الكتاب؟</a:t>
            </a:r>
            <a:r>
              <a:rPr lang="ar-SA" b="1" dirty="0" smtClean="0"/>
              <a:t> فتقول: </a:t>
            </a:r>
            <a:r>
              <a:rPr lang="ar-SA" b="1" dirty="0" smtClean="0">
                <a:solidFill>
                  <a:srgbClr val="00B050"/>
                </a:solidFill>
              </a:rPr>
              <a:t>غلافه جميل، وورقه صقيل.</a:t>
            </a:r>
          </a:p>
          <a:p>
            <a:pPr rtl="1"/>
            <a:r>
              <a:rPr lang="ar-SA" b="1" smtClean="0">
                <a:solidFill>
                  <a:srgbClr val="C00000"/>
                </a:solidFill>
              </a:rPr>
              <a:t>ملاحظة: يفضل </a:t>
            </a:r>
            <a:r>
              <a:rPr lang="ar-SA" b="1" dirty="0" smtClean="0">
                <a:solidFill>
                  <a:srgbClr val="C00000"/>
                </a:solidFill>
              </a:rPr>
              <a:t>المتكلم استعمال التعريض في خطابه متى كان واثقا من أن المرسل إليه سوف يفهم قصده</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38</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في المحاضرة اللاحقة</a:t>
            </a:r>
            <a:br>
              <a:rPr lang="ar-SA" sz="4800"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عن</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القصد وعلاقته بلغة الخطاب</a:t>
            </a:r>
            <a:r>
              <a:rPr lang="ar-SA" spc="-150" dirty="0" smtClean="0">
                <a:solidFill>
                  <a:srgbClr val="FF0000"/>
                </a:solidFill>
                <a:latin typeface="ae_AlMateen" pitchFamily="2" charset="-78"/>
                <a:cs typeface="ae_AlMateen" pitchFamily="2" charset="-78"/>
              </a:rPr>
              <a:t/>
            </a:r>
            <a:br>
              <a:rPr lang="ar-SA" spc="-150" dirty="0" smtClean="0">
                <a:solidFill>
                  <a:srgbClr val="FF0000"/>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3524447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3134</TotalTime>
  <Words>1642</Words>
  <Application>Microsoft Office PowerPoint</Application>
  <PresentationFormat>A4 Paper (210x297 mm)‎</PresentationFormat>
  <Paragraphs>136</Paragraphs>
  <Slides>39</Slides>
  <Notes>0</Notes>
  <HiddenSlides>0</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Office Theme</vt:lpstr>
      <vt:lpstr>الشريحة 1</vt:lpstr>
      <vt:lpstr>المحاضرة الثامنة</vt:lpstr>
      <vt:lpstr> أنواع الإستراتجيات  </vt:lpstr>
      <vt:lpstr>الشريحة 4</vt:lpstr>
      <vt:lpstr>الشريحة 5</vt:lpstr>
      <vt:lpstr>الشريحة 6</vt:lpstr>
      <vt:lpstr>الشريحة 7</vt:lpstr>
      <vt:lpstr>عناصرها: وتعتمد هذه الإستراتجية على: </vt:lpstr>
      <vt:lpstr>الشريحة 9</vt:lpstr>
      <vt:lpstr>الشريحة 10</vt:lpstr>
      <vt:lpstr>مبررات استعمال هذه الاستراتيجية</vt:lpstr>
      <vt:lpstr>الشريحة 12</vt:lpstr>
      <vt:lpstr>الشريحة 13</vt:lpstr>
      <vt:lpstr>الشريحة 14</vt:lpstr>
      <vt:lpstr>الشريحة 15</vt:lpstr>
      <vt:lpstr>الشريحة 16</vt:lpstr>
      <vt:lpstr>الشريحة 17</vt:lpstr>
      <vt:lpstr>تصنيف باخ للأفعال التوجيهية</vt:lpstr>
      <vt:lpstr>الوسائل اللغوية في الإستراتيجية التوجيهية</vt:lpstr>
      <vt:lpstr>الشريحة 20</vt:lpstr>
      <vt:lpstr>الشريحة 21</vt:lpstr>
      <vt:lpstr>الشريحة 22</vt:lpstr>
      <vt:lpstr>الشريحة 23</vt:lpstr>
      <vt:lpstr>الشريحة 24</vt:lpstr>
      <vt:lpstr>الشريحة 25</vt:lpstr>
      <vt:lpstr>3- الإستراتيجية التلميحية:</vt:lpstr>
      <vt:lpstr>مبررات استعمال هذه الاستراتيجية</vt:lpstr>
      <vt:lpstr>الشريحة 28</vt:lpstr>
      <vt:lpstr>الشريحة 29</vt:lpstr>
      <vt:lpstr>الشريحة 30</vt:lpstr>
      <vt:lpstr>ملاحظة:</vt:lpstr>
      <vt:lpstr>الوسائل اللغوية في الإستراتيجية التلميحية</vt:lpstr>
      <vt:lpstr>الشريحة 33</vt:lpstr>
      <vt:lpstr>الشريحة 34</vt:lpstr>
      <vt:lpstr>الشريحة 35</vt:lpstr>
      <vt:lpstr>الشريحة 36</vt:lpstr>
      <vt:lpstr>الشريحة 37</vt:lpstr>
      <vt:lpstr>    سنتحدث في المحاضرة اللاحقة  عن   القصد وعلاقته بلغة الخطاب    </vt:lpstr>
      <vt:lpstr>الشريحة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358</cp:revision>
  <dcterms:created xsi:type="dcterms:W3CDTF">2009-10-14T19:14:34Z</dcterms:created>
  <dcterms:modified xsi:type="dcterms:W3CDTF">2013-03-11T07:29:40Z</dcterms:modified>
</cp:coreProperties>
</file>