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00" r:id="rId2"/>
    <p:sldId id="257" r:id="rId3"/>
    <p:sldId id="343" r:id="rId4"/>
    <p:sldId id="267" r:id="rId5"/>
    <p:sldId id="373" r:id="rId6"/>
    <p:sldId id="374" r:id="rId7"/>
    <p:sldId id="375" r:id="rId8"/>
    <p:sldId id="377" r:id="rId9"/>
    <p:sldId id="376" r:id="rId10"/>
    <p:sldId id="378" r:id="rId11"/>
    <p:sldId id="379" r:id="rId12"/>
    <p:sldId id="347" r:id="rId13"/>
    <p:sldId id="370" r:id="rId14"/>
    <p:sldId id="348" r:id="rId15"/>
    <p:sldId id="349" r:id="rId16"/>
    <p:sldId id="344" r:id="rId17"/>
    <p:sldId id="345" r:id="rId18"/>
    <p:sldId id="346" r:id="rId19"/>
    <p:sldId id="350" r:id="rId20"/>
    <p:sldId id="351" r:id="rId21"/>
    <p:sldId id="352" r:id="rId22"/>
    <p:sldId id="353" r:id="rId23"/>
    <p:sldId id="371" r:id="rId24"/>
    <p:sldId id="354" r:id="rId25"/>
    <p:sldId id="372" r:id="rId26"/>
    <p:sldId id="355" r:id="rId27"/>
    <p:sldId id="369" r:id="rId28"/>
    <p:sldId id="266"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varScale="1">
        <p:scale>
          <a:sx n="70" d="100"/>
          <a:sy n="70" d="100"/>
        </p:scale>
        <p:origin x="-1224" y="-10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alukah.net/Sharia/0/909/"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تحليل الخطاب</a:t>
            </a:r>
          </a:p>
          <a:p>
            <a:pPr algn="ctr"/>
            <a:r>
              <a:rPr lang="ar-SA" sz="3700" b="1" dirty="0" smtClean="0">
                <a:solidFill>
                  <a:schemeClr val="accent1">
                    <a:lumMod val="50000"/>
                  </a:schemeClr>
                </a:solidFill>
                <a:latin typeface="AYM Wadiy S_U normal."/>
                <a:cs typeface="Times New Roman" pitchFamily="18" charset="0"/>
              </a:rPr>
              <a:t>د.</a:t>
            </a:r>
            <a:r>
              <a:rPr lang="ar-SA" sz="3700" b="1" dirty="0" err="1" smtClean="0">
                <a:solidFill>
                  <a:schemeClr val="accent1">
                    <a:lumMod val="50000"/>
                  </a:schemeClr>
                </a:solidFill>
                <a:latin typeface="AYM Wadiy S_U normal."/>
                <a:cs typeface="Times New Roman" pitchFamily="18" charset="0"/>
              </a:rPr>
              <a:t>بلقاسم</a:t>
            </a:r>
            <a:r>
              <a:rPr lang="ar-SA" sz="3700" b="1" dirty="0" smtClean="0">
                <a:solidFill>
                  <a:schemeClr val="accent1">
                    <a:lumMod val="50000"/>
                  </a:schemeClr>
                </a:solidFill>
                <a:latin typeface="AYM Wadiy S_U normal."/>
                <a:cs typeface="Times New Roman" pitchFamily="18" charset="0"/>
              </a:rPr>
              <a:t> حمام</a:t>
            </a:r>
          </a:p>
          <a:p>
            <a:pPr algn="ct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extLst>
      <p:ext uri="{BB962C8B-B14F-4D97-AF65-F5344CB8AC3E}">
        <p14:creationId xmlns="" xmlns:p14="http://schemas.microsoft.com/office/powerpoint/2010/main" val="2748393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المحاضرة التاسعة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6146" name="Title 4"/>
          <p:cNvSpPr>
            <a:spLocks noGrp="1"/>
          </p:cNvSpPr>
          <p:nvPr>
            <p:ph type="ctrTitle"/>
          </p:nvPr>
        </p:nvSpPr>
        <p:spPr>
          <a:xfrm>
            <a:off x="762000" y="457200"/>
            <a:ext cx="8420100" cy="5257800"/>
          </a:xfrm>
        </p:spPr>
        <p:txBody>
          <a:bodyPr/>
          <a:lstStyle/>
          <a:p>
            <a:pPr rtl="1"/>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5400" b="1" spc="-150" dirty="0" smtClean="0">
                <a:solidFill>
                  <a:srgbClr val="FF0000"/>
                </a:solidFill>
                <a:latin typeface="ae_AlMateen" pitchFamily="2" charset="-78"/>
                <a:cs typeface="ae_AlMateen" pitchFamily="2" charset="-78"/>
              </a:rPr>
              <a:t>القصد</a:t>
            </a:r>
            <a:r>
              <a:rPr lang="en-US" sz="5400" b="1" spc="-150" dirty="0" smtClean="0">
                <a:solidFill>
                  <a:srgbClr val="FF0000"/>
                </a:solidFill>
                <a:latin typeface="ae_AlMateen" pitchFamily="2" charset="-78"/>
                <a:cs typeface="ae_AlMateen" pitchFamily="2" charset="-78"/>
              </a:rPr>
              <a:t/>
            </a:r>
            <a:br>
              <a:rPr lang="en-US" sz="5400" b="1" spc="-150" dirty="0" smtClean="0">
                <a:solidFill>
                  <a:srgbClr val="FF0000"/>
                </a:solidFill>
                <a:latin typeface="ae_AlMateen" pitchFamily="2" charset="-78"/>
                <a:cs typeface="ae_AlMateen" pitchFamily="2" charset="-78"/>
              </a:rPr>
            </a:br>
            <a:r>
              <a:rPr lang="ar-SA" sz="5400" b="1" spc="-150" dirty="0" smtClean="0">
                <a:solidFill>
                  <a:srgbClr val="FF0000"/>
                </a:solidFill>
                <a:latin typeface="ae_AlMateen" pitchFamily="2" charset="-78"/>
                <a:cs typeface="ae_AlMateen" pitchFamily="2" charset="-78"/>
              </a:rPr>
              <a:t> وعلاقته بلغة الخطاب</a:t>
            </a:r>
            <a:r>
              <a:rPr lang="ar-SA" sz="4000" dirty="0" smtClean="0"/>
              <a:t/>
            </a:r>
            <a:br>
              <a:rPr lang="ar-SA" sz="4000" dirty="0" smtClean="0"/>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FF0000"/>
              </a:solidFill>
              <a:latin typeface="ae_AlMateen" pitchFamily="2" charset="-78"/>
              <a:cs typeface="ae_AlMateen" pitchFamily="2" charset="-78"/>
            </a:endParaRPr>
          </a:p>
        </p:txBody>
      </p:sp>
    </p:spTree>
    <p:extLst>
      <p:ext uri="{BB962C8B-B14F-4D97-AF65-F5344CB8AC3E}">
        <p14:creationId xmlns="" xmlns:p14="http://schemas.microsoft.com/office/powerpoint/2010/main" val="1159602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000" b="1" dirty="0" smtClean="0">
                <a:cs typeface="Arial" pitchFamily="34" charset="0"/>
              </a:rPr>
              <a:t>	</a:t>
            </a:r>
            <a:r>
              <a:rPr lang="ar-SA" sz="3600" b="1" dirty="0" smtClean="0">
                <a:cs typeface="Arial" pitchFamily="34" charset="0"/>
              </a:rPr>
              <a:t>يعد </a:t>
            </a:r>
            <a:r>
              <a:rPr lang="ar-SA" sz="3600" b="1" dirty="0" smtClean="0">
                <a:solidFill>
                  <a:srgbClr val="FF0000"/>
                </a:solidFill>
                <a:cs typeface="Arial" pitchFamily="34" charset="0"/>
              </a:rPr>
              <a:t>القصد</a:t>
            </a:r>
            <a:r>
              <a:rPr lang="ar-SA" sz="3600" b="1" dirty="0" smtClean="0">
                <a:cs typeface="Arial" pitchFamily="34" charset="0"/>
              </a:rPr>
              <a:t> عنصرا من العناصر الرئيسة في الخطاب اللغوي، إذ يتحكم تحديد الهدف من الخطاب في اختيار طبيعة اللغة وطريقة الأداء، بمعنى </a:t>
            </a:r>
            <a:r>
              <a:rPr lang="ar-SA" sz="3600" b="1" dirty="0" smtClean="0">
                <a:solidFill>
                  <a:srgbClr val="FF0000"/>
                </a:solidFill>
                <a:cs typeface="Arial" pitchFamily="34" charset="0"/>
              </a:rPr>
              <a:t>أنه يتحكم في شكله ومدته وطريقة إنجازه</a:t>
            </a:r>
            <a:r>
              <a:rPr lang="ar-SA" sz="3600" b="1" dirty="0" smtClean="0">
                <a:cs typeface="Arial" pitchFamily="34" charset="0"/>
              </a:rPr>
              <a:t>، فحين يكون هدفك من خطابك ترغيب المخاطَب في شيء يكون خطابك مغايرا تماما لحالة لو أنك أردت نهره أو توبيخه، ومدار الأمر في أن الأساس ما يريده المتكلم لا ما تريده اللغة، ومن ثم فلا بد على المتكلم أن يجعل قصده حاضرا في خطابه.</a:t>
            </a:r>
            <a:endParaRPr lang="ar-EG" sz="40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القصد لغة:</a:t>
            </a:r>
            <a:endParaRPr lang="fr-FR" dirty="0"/>
          </a:p>
        </p:txBody>
      </p:sp>
      <p:sp>
        <p:nvSpPr>
          <p:cNvPr id="3" name="عنصر نائب للمحتوى 2"/>
          <p:cNvSpPr>
            <a:spLocks noGrp="1"/>
          </p:cNvSpPr>
          <p:nvPr>
            <p:ph idx="1"/>
          </p:nvPr>
        </p:nvSpPr>
        <p:spPr>
          <a:xfrm>
            <a:off x="457200" y="1447800"/>
            <a:ext cx="8915400" cy="4724400"/>
          </a:xfrm>
        </p:spPr>
        <p:txBody>
          <a:bodyPr/>
          <a:lstStyle/>
          <a:p>
            <a:pPr rtl="1"/>
            <a:r>
              <a:rPr lang="ar-SA" dirty="0" smtClean="0"/>
              <a:t>		</a:t>
            </a:r>
            <a:r>
              <a:rPr lang="ar-SA" sz="3600" b="1" dirty="0" smtClean="0"/>
              <a:t>جاء </a:t>
            </a:r>
            <a:r>
              <a:rPr lang="ar-SA" sz="3600" b="1" dirty="0" smtClean="0"/>
              <a:t>القصد </a:t>
            </a:r>
            <a:r>
              <a:rPr lang="ar-SA" sz="3600" b="1" dirty="0" smtClean="0"/>
              <a:t>في </a:t>
            </a:r>
            <a:r>
              <a:rPr lang="ar-SA" sz="3600" b="1" dirty="0" smtClean="0"/>
              <a:t>كتب اللغة لمعان متعددة، ومما جاء في كتب اللغة </a:t>
            </a:r>
            <a:r>
              <a:rPr lang="ar-SA" sz="3600" b="1" dirty="0" err="1" smtClean="0"/>
              <a:t>قولهم:</a:t>
            </a:r>
            <a:endParaRPr lang="ar-SA" sz="3600" b="1" dirty="0" smtClean="0"/>
          </a:p>
          <a:p>
            <a:pPr rtl="1"/>
            <a:r>
              <a:rPr lang="ar-SA" sz="3600" b="1" dirty="0" smtClean="0"/>
              <a:t>”القصد</a:t>
            </a:r>
            <a:r>
              <a:rPr lang="ar-SA" sz="3600" b="1" dirty="0" smtClean="0"/>
              <a:t>: الاعتماد والأم، تقول: قصده، وقصد له، وإليه بمعنى </a:t>
            </a:r>
            <a:r>
              <a:rPr lang="ar-SA" sz="3600" b="1" dirty="0" err="1" smtClean="0"/>
              <a:t>يقصِده </a:t>
            </a:r>
            <a:r>
              <a:rPr lang="ar-SA" sz="3600" b="1" dirty="0" smtClean="0"/>
              <a:t>– </a:t>
            </a:r>
            <a:r>
              <a:rPr lang="ar-SA" sz="3600" b="1" dirty="0" err="1" smtClean="0"/>
              <a:t>بالكسر”.</a:t>
            </a:r>
            <a:r>
              <a:rPr lang="ar-SA" sz="3600" b="1" dirty="0" smtClean="0"/>
              <a:t> وقال </a:t>
            </a:r>
            <a:r>
              <a:rPr lang="ar-SA" sz="3600" b="1" dirty="0" smtClean="0">
                <a:solidFill>
                  <a:srgbClr val="FF0000"/>
                </a:solidFill>
              </a:rPr>
              <a:t>ابن </a:t>
            </a:r>
            <a:r>
              <a:rPr lang="ar-SA" sz="3600" b="1" dirty="0" err="1" smtClean="0">
                <a:solidFill>
                  <a:srgbClr val="FF0000"/>
                </a:solidFill>
              </a:rPr>
              <a:t>منظور</a:t>
            </a:r>
            <a:r>
              <a:rPr lang="ar-SA" sz="3600" b="1" dirty="0" err="1" smtClean="0"/>
              <a:t>: </a:t>
            </a:r>
            <a:r>
              <a:rPr lang="ar-SA" sz="3600" b="1" dirty="0" smtClean="0"/>
              <a:t>"</a:t>
            </a:r>
            <a:r>
              <a:rPr lang="ar-SA" sz="3600" b="1" dirty="0" smtClean="0"/>
              <a:t>القصد: استقامة الطريق، قصد يقصد قصداً فهو </a:t>
            </a:r>
            <a:r>
              <a:rPr lang="ar-SA" sz="3600" b="1" dirty="0" err="1" smtClean="0"/>
              <a:t>قاصد“.</a:t>
            </a:r>
            <a:endParaRPr lang="ar-SA" sz="3600" b="1" dirty="0" smtClean="0"/>
          </a:p>
          <a:p>
            <a:pPr rtl="1"/>
            <a:r>
              <a:rPr lang="ar-SA" sz="3600" b="1" dirty="0" smtClean="0"/>
              <a:t>ويقول </a:t>
            </a:r>
            <a:r>
              <a:rPr lang="ar-SA" sz="3600" b="1" dirty="0" smtClean="0">
                <a:solidFill>
                  <a:srgbClr val="FF0000"/>
                </a:solidFill>
              </a:rPr>
              <a:t>ابن </a:t>
            </a:r>
            <a:r>
              <a:rPr lang="ar-SA" sz="3600" b="1" dirty="0" err="1" smtClean="0">
                <a:solidFill>
                  <a:srgbClr val="FF0000"/>
                </a:solidFill>
              </a:rPr>
              <a:t>فارس</a:t>
            </a:r>
            <a:r>
              <a:rPr lang="ar-SA" sz="3600" b="1" dirty="0" err="1" smtClean="0"/>
              <a:t>:"</a:t>
            </a:r>
            <a:r>
              <a:rPr lang="ar-SA" sz="3600" b="1" dirty="0" smtClean="0"/>
              <a:t>(</a:t>
            </a:r>
            <a:r>
              <a:rPr lang="ar-SA" sz="3600" b="1" dirty="0" smtClean="0"/>
              <a:t>قصد)، القاف، والصاد، والدال أصول ثلاثة يدل أحدهما على إتيان شيء، والآخر اكتناز في الشيء، والأصل قصدته قصداً </a:t>
            </a:r>
            <a:r>
              <a:rPr lang="ar-SA" sz="3600" b="1" dirty="0" err="1" smtClean="0"/>
              <a:t>مقصداً“</a:t>
            </a:r>
            <a:endParaRPr lang="ar-SA" sz="3600" b="1" dirty="0" smtClean="0"/>
          </a:p>
          <a:p>
            <a:pPr rtl="1"/>
            <a:endParaRPr lang="ar-SA" dirty="0" smtClean="0"/>
          </a:p>
          <a:p>
            <a:r>
              <a:rPr lang="ar-SA" dirty="0" smtClean="0"/>
              <a:t/>
            </a:r>
            <a:br>
              <a:rPr lang="ar-SA" dirty="0" smtClean="0"/>
            </a:br>
            <a:r>
              <a:rPr lang="ar-SA" dirty="0" smtClean="0"/>
              <a:t/>
            </a:r>
            <a:br>
              <a:rPr lang="ar-SA" dirty="0" smtClean="0"/>
            </a:b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sz="3600" b="1" dirty="0" smtClean="0"/>
              <a:t>ويقول </a:t>
            </a:r>
            <a:r>
              <a:rPr lang="ar-SA" sz="3600" b="1" dirty="0" smtClean="0">
                <a:solidFill>
                  <a:srgbClr val="FF0000"/>
                </a:solidFill>
              </a:rPr>
              <a:t>ابن </a:t>
            </a:r>
            <a:r>
              <a:rPr lang="ar-SA" sz="3600" b="1" dirty="0" err="1" smtClean="0">
                <a:solidFill>
                  <a:srgbClr val="FF0000"/>
                </a:solidFill>
              </a:rPr>
              <a:t>سيده: </a:t>
            </a:r>
            <a:r>
              <a:rPr lang="ar-SA" sz="3600" b="1" dirty="0" smtClean="0"/>
              <a:t>” </a:t>
            </a:r>
            <a:r>
              <a:rPr lang="ar-SA" sz="3600" b="1" dirty="0" smtClean="0"/>
              <a:t>القَصْدُ: استقامة الطريق، وقوله </a:t>
            </a:r>
            <a:r>
              <a:rPr lang="ar-SA" sz="3600" b="1" dirty="0" err="1" smtClean="0"/>
              <a:t>تعالى: </a:t>
            </a:r>
            <a:r>
              <a:rPr lang="ar-SA" sz="3600" b="1" dirty="0" smtClean="0"/>
              <a:t>{وعلى الله قصد السبيل}  أي أن على الله تبيين الطريق المستقيم إليه بالحجج والبراهين، </a:t>
            </a:r>
            <a:r>
              <a:rPr lang="ar-SA" sz="3600" b="1" dirty="0" err="1" smtClean="0"/>
              <a:t>والقصد </a:t>
            </a:r>
            <a:r>
              <a:rPr lang="ar-SA" sz="3600" b="1" dirty="0" smtClean="0"/>
              <a:t>:الاعتماد </a:t>
            </a:r>
            <a:r>
              <a:rPr lang="ar-SA" sz="3600" b="1" dirty="0" smtClean="0"/>
              <a:t>والأمُّ، قصَده يقصده قصداً، وقصد </a:t>
            </a:r>
            <a:r>
              <a:rPr lang="ar-SA" sz="3600" b="1" dirty="0" smtClean="0"/>
              <a:t>له</a:t>
            </a:r>
            <a:r>
              <a:rPr lang="ar-SA" sz="3600" b="1" dirty="0" smtClean="0"/>
              <a:t>  </a:t>
            </a:r>
            <a:r>
              <a:rPr lang="ar-SA" sz="3600" b="1" dirty="0" err="1" smtClean="0"/>
              <a:t>وأقصدني</a:t>
            </a:r>
            <a:r>
              <a:rPr lang="ar-SA" sz="3600" b="1" dirty="0" smtClean="0"/>
              <a:t> إليه الأمر وهو قصدُك، وقصدَك أي </a:t>
            </a:r>
            <a:r>
              <a:rPr lang="ar-SA" sz="3600" b="1" dirty="0" err="1" smtClean="0"/>
              <a:t>اتجاهك</a:t>
            </a:r>
            <a:r>
              <a:rPr lang="ar-SA" sz="3600" b="1" dirty="0" err="1" smtClean="0"/>
              <a:t>”.</a:t>
            </a:r>
            <a:endParaRPr lang="ar-SA" sz="3600" b="1" dirty="0" smtClean="0"/>
          </a:p>
          <a:p>
            <a:pPr rtl="1"/>
            <a:r>
              <a:rPr lang="ar-SA" sz="3600" b="1" dirty="0" smtClean="0"/>
              <a:t>		وملخص </a:t>
            </a:r>
            <a:r>
              <a:rPr lang="ar-SA" sz="3600" b="1" dirty="0" smtClean="0"/>
              <a:t>القول من كلام اللغويين: أن القصد استقامة الطريق، والقصد الاعتماد </a:t>
            </a:r>
            <a:r>
              <a:rPr lang="ar-SA" sz="3600" b="1" dirty="0" smtClean="0"/>
              <a:t>والأَم.</a:t>
            </a:r>
            <a:endParaRPr lang="ar-SA" sz="36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القصد اصطلاحا:</a:t>
            </a:r>
            <a:endParaRPr lang="fr-FR" b="1" dirty="0">
              <a:solidFill>
                <a:srgbClr val="FF0000"/>
              </a:solidFill>
            </a:endParaRPr>
          </a:p>
        </p:txBody>
      </p:sp>
      <p:sp>
        <p:nvSpPr>
          <p:cNvPr id="3" name="عنصر نائب للمحتوى 2"/>
          <p:cNvSpPr>
            <a:spLocks noGrp="1"/>
          </p:cNvSpPr>
          <p:nvPr>
            <p:ph idx="1"/>
          </p:nvPr>
        </p:nvSpPr>
        <p:spPr>
          <a:xfrm>
            <a:off x="533400" y="1371600"/>
            <a:ext cx="8915400" cy="5029200"/>
          </a:xfrm>
        </p:spPr>
        <p:txBody>
          <a:bodyPr/>
          <a:lstStyle/>
          <a:p>
            <a:pPr rtl="1"/>
            <a:r>
              <a:rPr lang="ar-SA" dirty="0" smtClean="0"/>
              <a:t>	</a:t>
            </a:r>
            <a:r>
              <a:rPr lang="ar-SA" b="1" dirty="0" smtClean="0"/>
              <a:t>	</a:t>
            </a:r>
            <a:r>
              <a:rPr lang="ar-SA" sz="3600" b="1" dirty="0" smtClean="0"/>
              <a:t>القصد نوع </a:t>
            </a:r>
            <a:r>
              <a:rPr lang="ar-SA" sz="3600" b="1" dirty="0" smtClean="0"/>
              <a:t>من الإرادة تبلغ في قوتها درجة الاعتزام، والإرادة لا تكون عزماً ما لم تكن جازمة، والمتأمل في كلام العلماء يلحظ أنهم يذهبون إلى أن القصد أعلى درجة من العزم، فالعزم عندهم قد يكون على فعل في المستقبل، وهذا العزم قد يضعف أو يحول، أمَّا القصد عندهم فلا يكون إلا إذا كانت الإرادة جازمة مقارنة للفعل أو قريبة من المقارنة، ولهذا فإن العلماء يقولون: لا فرق بين النية والقصد، وكثير من العلماء يرى أن النية لابد أن تقارن </a:t>
            </a:r>
            <a:r>
              <a:rPr lang="ar-SA" sz="3600" b="1" dirty="0" smtClean="0"/>
              <a:t>المنوي</a:t>
            </a:r>
            <a:r>
              <a:rPr lang="ar-SA" sz="3600" b="1" dirty="0" smtClean="0"/>
              <a:t>.</a:t>
            </a:r>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r>
              <a:rPr lang="ar-SA" b="1" dirty="0" smtClean="0"/>
              <a:t>		وذهب جمع </a:t>
            </a:r>
            <a:r>
              <a:rPr lang="ar-SA" b="1" dirty="0" smtClean="0"/>
              <a:t>من العلماء إلى تعريف النية بمدلولها اللغوي، </a:t>
            </a:r>
            <a:r>
              <a:rPr lang="ar-SA" b="1" dirty="0" smtClean="0"/>
              <a:t>رابطين إياها بالقصد فمن </a:t>
            </a:r>
            <a:r>
              <a:rPr lang="ar-SA" b="1" dirty="0" smtClean="0"/>
              <a:t>هؤلاء </a:t>
            </a:r>
            <a:r>
              <a:rPr lang="ar-SA" b="1" dirty="0" smtClean="0">
                <a:solidFill>
                  <a:srgbClr val="FF0000"/>
                </a:solidFill>
              </a:rPr>
              <a:t>النووي</a:t>
            </a:r>
            <a:r>
              <a:rPr lang="ar-SA" b="1" dirty="0" smtClean="0"/>
              <a:t>– </a:t>
            </a:r>
            <a:r>
              <a:rPr lang="ar-SA" b="1" dirty="0" smtClean="0"/>
              <a:t>رحمه </a:t>
            </a:r>
            <a:r>
              <a:rPr lang="ar-SA" b="1" dirty="0" err="1" smtClean="0"/>
              <a:t>الله </a:t>
            </a:r>
            <a:r>
              <a:rPr lang="ar-SA" b="1" dirty="0" smtClean="0"/>
              <a:t>– </a:t>
            </a:r>
            <a:r>
              <a:rPr lang="ar-SA" b="1" dirty="0" err="1" smtClean="0"/>
              <a:t>قال</a:t>
            </a:r>
            <a:r>
              <a:rPr lang="ar-SA" b="1" dirty="0" err="1" smtClean="0"/>
              <a:t>:  </a:t>
            </a:r>
            <a:r>
              <a:rPr lang="ar-SA" b="1" dirty="0" smtClean="0"/>
              <a:t>"</a:t>
            </a:r>
            <a:r>
              <a:rPr lang="ar-SA" b="1" dirty="0" smtClean="0"/>
              <a:t>النية هي القصد إلى الشيء، والعزيمة على فعله، ومنه قول الجاهلية: نواك الله بحفظه، أي قصدك </a:t>
            </a:r>
            <a:r>
              <a:rPr lang="ar-SA" b="1" dirty="0" err="1" smtClean="0"/>
              <a:t>به“.</a:t>
            </a:r>
            <a:endParaRPr lang="ar-SA" b="1" dirty="0" smtClean="0"/>
          </a:p>
          <a:p>
            <a:pPr rtl="1"/>
            <a:r>
              <a:rPr lang="ar-SA" b="1" dirty="0" smtClean="0"/>
              <a:t>ومنهم </a:t>
            </a:r>
            <a:r>
              <a:rPr lang="ar-SA" b="1" dirty="0" err="1" smtClean="0">
                <a:solidFill>
                  <a:srgbClr val="FF0000"/>
                </a:solidFill>
              </a:rPr>
              <a:t>القرافي</a:t>
            </a:r>
            <a:r>
              <a:rPr lang="ar-SA" b="1" dirty="0" smtClean="0"/>
              <a:t> </a:t>
            </a:r>
            <a:r>
              <a:rPr lang="ar-SA" b="1" dirty="0" smtClean="0"/>
              <a:t>– رحمه </a:t>
            </a:r>
            <a:r>
              <a:rPr lang="ar-SA" b="1" dirty="0" err="1" smtClean="0"/>
              <a:t>الله </a:t>
            </a:r>
            <a:r>
              <a:rPr lang="ar-SA" b="1" dirty="0" smtClean="0"/>
              <a:t>– قال</a:t>
            </a:r>
            <a:r>
              <a:rPr lang="ar-SA" b="1" dirty="0" smtClean="0"/>
              <a:t>:"</a:t>
            </a:r>
            <a:r>
              <a:rPr lang="ar-SA" b="1" dirty="0" smtClean="0"/>
              <a:t>هي قصد الإنسان بقلبه ما يريده </a:t>
            </a:r>
            <a:r>
              <a:rPr lang="ar-SA" b="1" dirty="0" err="1" smtClean="0"/>
              <a:t>بفعله“.</a:t>
            </a:r>
            <a:endParaRPr lang="ar-SA" b="1" dirty="0" smtClean="0"/>
          </a:p>
          <a:p>
            <a:pPr rtl="1"/>
            <a:r>
              <a:rPr lang="ar-SA" b="1" dirty="0" smtClean="0"/>
              <a:t>وقال </a:t>
            </a:r>
            <a:r>
              <a:rPr lang="ar-SA" b="1" dirty="0" err="1" smtClean="0">
                <a:solidFill>
                  <a:srgbClr val="FF0000"/>
                </a:solidFill>
              </a:rPr>
              <a:t>الخطابي</a:t>
            </a:r>
            <a:r>
              <a:rPr lang="ar-SA" b="1" dirty="0" err="1" smtClean="0"/>
              <a:t> </a:t>
            </a:r>
            <a:r>
              <a:rPr lang="ar-SA" b="1" dirty="0" smtClean="0"/>
              <a:t>– رحمه </a:t>
            </a:r>
            <a:r>
              <a:rPr lang="ar-SA" b="1" dirty="0" err="1" smtClean="0"/>
              <a:t>الله </a:t>
            </a:r>
            <a:r>
              <a:rPr lang="ar-SA" b="1" dirty="0" smtClean="0"/>
              <a:t>–:"</a:t>
            </a:r>
            <a:r>
              <a:rPr lang="ar-SA" b="1" dirty="0" smtClean="0"/>
              <a:t>النية قصدك الشيء بقلبك، وتحري الطلب منك له وقيل: عزيمة </a:t>
            </a:r>
            <a:r>
              <a:rPr lang="ar-SA" b="1" dirty="0" err="1" smtClean="0"/>
              <a:t>القلب“.</a:t>
            </a:r>
            <a:endParaRPr lang="ar-SA" b="1" dirty="0" smtClean="0"/>
          </a:p>
          <a:p>
            <a:r>
              <a:rPr lang="ar-SA" dirty="0" smtClean="0"/>
              <a:t/>
            </a:r>
            <a:br>
              <a:rPr lang="ar-SA" dirty="0" smtClean="0"/>
            </a:br>
            <a:r>
              <a:rPr lang="ar-SA" dirty="0" smtClean="0"/>
              <a:t/>
            </a:r>
            <a:br>
              <a:rPr lang="ar-SA" dirty="0" smtClean="0"/>
            </a:br>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a:lnSpc>
                <a:spcPct val="150000"/>
              </a:lnSpc>
            </a:pPr>
            <a:r>
              <a:rPr lang="ar-SA" b="1" dirty="0" smtClean="0"/>
              <a:t>ولهذا فإن </a:t>
            </a:r>
            <a:r>
              <a:rPr lang="ar-SA" b="1" dirty="0" smtClean="0"/>
              <a:t>جمعا من علماء أصول </a:t>
            </a:r>
            <a:r>
              <a:rPr lang="ar-SA" b="1" dirty="0" err="1" smtClean="0"/>
              <a:t>الفقه </a:t>
            </a:r>
            <a:r>
              <a:rPr lang="ar-SA" b="1" dirty="0" smtClean="0"/>
              <a:t>–وهو العلم الذي درس فيه موضوع القصد دراسة علمية غاية في الدقة </a:t>
            </a:r>
            <a:r>
              <a:rPr lang="ar-SA" b="1" dirty="0" err="1" smtClean="0"/>
              <a:t>والإبداع </a:t>
            </a:r>
            <a:r>
              <a:rPr lang="ar-SA" b="1" dirty="0" smtClean="0"/>
              <a:t>-يقولون</a:t>
            </a:r>
            <a:r>
              <a:rPr lang="ar-SA" b="1" dirty="0" smtClean="0"/>
              <a:t>: </a:t>
            </a:r>
            <a:r>
              <a:rPr lang="ar-SA" b="1" dirty="0" smtClean="0"/>
              <a:t>لا </a:t>
            </a:r>
            <a:r>
              <a:rPr lang="ar-SA" b="1" dirty="0" smtClean="0"/>
              <a:t>فرق بين النية </a:t>
            </a:r>
            <a:r>
              <a:rPr lang="ar-SA" b="1" dirty="0" smtClean="0"/>
              <a:t>والقصد.</a:t>
            </a:r>
          </a:p>
          <a:p>
            <a:pPr rtl="1">
              <a:lnSpc>
                <a:spcPct val="150000"/>
              </a:lnSpc>
            </a:pPr>
            <a:r>
              <a:rPr lang="ar-SA" b="1" dirty="0" smtClean="0"/>
              <a:t>	والقصد </a:t>
            </a:r>
            <a:r>
              <a:rPr lang="ar-SA" b="1" dirty="0" smtClean="0"/>
              <a:t>في </a:t>
            </a:r>
            <a:r>
              <a:rPr lang="ar-SA" b="1" dirty="0" smtClean="0">
                <a:solidFill>
                  <a:srgbClr val="FF0000"/>
                </a:solidFill>
              </a:rPr>
              <a:t>اصطلاح الفقهاء </a:t>
            </a:r>
            <a:r>
              <a:rPr lang="ar-SA" b="1" dirty="0" err="1" smtClean="0"/>
              <a:t>هو </a:t>
            </a:r>
            <a:r>
              <a:rPr lang="ar-SA" b="1" dirty="0" smtClean="0"/>
              <a:t>: العزم المتجه نحو إنشاء </a:t>
            </a:r>
            <a:r>
              <a:rPr lang="ar-SA" b="1" dirty="0" smtClean="0"/>
              <a:t>فعل.</a:t>
            </a:r>
          </a:p>
          <a:p>
            <a:pPr rtl="1">
              <a:lnSpc>
                <a:spcPct val="150000"/>
              </a:lnSpc>
            </a:pPr>
            <a:r>
              <a:rPr lang="ar-SA" b="1" dirty="0" smtClean="0"/>
              <a:t>	وعليه يمكن تعريف القصد بأنه </a:t>
            </a:r>
            <a:r>
              <a:rPr lang="ar-SA" b="1" dirty="0" smtClean="0">
                <a:solidFill>
                  <a:srgbClr val="FF0000"/>
                </a:solidFill>
              </a:rPr>
              <a:t>الغاية من </a:t>
            </a:r>
            <a:r>
              <a:rPr lang="ar-SA" b="1" dirty="0" err="1" smtClean="0">
                <a:solidFill>
                  <a:srgbClr val="FF0000"/>
                </a:solidFill>
              </a:rPr>
              <a:t>الخطاب </a:t>
            </a:r>
            <a:r>
              <a:rPr lang="ar-SA" b="1" dirty="0" smtClean="0">
                <a:solidFill>
                  <a:srgbClr val="FF0000"/>
                </a:solidFill>
              </a:rPr>
              <a:t>، والأهداف التي يضعها المتكلم عند </a:t>
            </a:r>
            <a:r>
              <a:rPr lang="ar-SA" b="1" dirty="0" smtClean="0">
                <a:solidFill>
                  <a:srgbClr val="FF0000"/>
                </a:solidFill>
              </a:rPr>
              <a:t>كل </a:t>
            </a:r>
            <a:r>
              <a:rPr lang="ar-SA" b="1" dirty="0" smtClean="0">
                <a:solidFill>
                  <a:srgbClr val="FF0000"/>
                </a:solidFill>
              </a:rPr>
              <a:t>جزء من أجزاء هذا </a:t>
            </a:r>
            <a:r>
              <a:rPr lang="ar-SA" b="1" dirty="0" err="1" smtClean="0">
                <a:solidFill>
                  <a:srgbClr val="FF0000"/>
                </a:solidFill>
              </a:rPr>
              <a:t>خطابه</a:t>
            </a:r>
            <a:r>
              <a:rPr lang="ar-SA" b="1" dirty="0" err="1" smtClean="0">
                <a:solidFill>
                  <a:srgbClr val="FF0000"/>
                </a:solidFill>
                <a:hlinkClick r:id="rId2"/>
              </a:rPr>
              <a:t>”</a:t>
            </a:r>
            <a:r>
              <a:rPr lang="ar-SA" b="1" dirty="0" smtClean="0">
                <a:solidFill>
                  <a:srgbClr val="FF0000"/>
                </a:solidFill>
              </a:rPr>
              <a:t> </a:t>
            </a:r>
            <a:r>
              <a:rPr lang="ar-SA" dirty="0" smtClean="0"/>
              <a:t/>
            </a:r>
            <a:br>
              <a:rPr lang="ar-SA" dirty="0" smtClean="0"/>
            </a:br>
            <a:r>
              <a:rPr lang="ar-SA" dirty="0" smtClean="0"/>
              <a:t/>
            </a:r>
            <a:br>
              <a:rPr lang="ar-SA" dirty="0" smtClean="0"/>
            </a:br>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b="1" dirty="0" smtClean="0"/>
              <a:t>فإنجاز </a:t>
            </a:r>
            <a:r>
              <a:rPr lang="ar-SA" b="1" dirty="0" smtClean="0"/>
              <a:t>الأفعال </a:t>
            </a:r>
            <a:r>
              <a:rPr lang="ar-SA" b="1" dirty="0" err="1" smtClean="0"/>
              <a:t>اللغويه </a:t>
            </a:r>
            <a:r>
              <a:rPr lang="ar-SA" b="1" dirty="0" smtClean="0"/>
              <a:t>–حسب </a:t>
            </a:r>
            <a:r>
              <a:rPr lang="ar-SA" b="1" dirty="0" err="1" smtClean="0"/>
              <a:t>هوسرل</a:t>
            </a:r>
            <a:r>
              <a:rPr lang="ar-SA" b="1" dirty="0" smtClean="0"/>
              <a:t>-  </a:t>
            </a:r>
            <a:r>
              <a:rPr lang="ar-SA" b="1" dirty="0" smtClean="0"/>
              <a:t>على نحو مخصوص يدلّ على أنّ ما اتّصل بالوعي منها هو غرض تجب نسبته إلى </a:t>
            </a:r>
            <a:r>
              <a:rPr lang="ar-SA" b="1" dirty="0" err="1" smtClean="0"/>
              <a:t>الأنا.</a:t>
            </a:r>
            <a:r>
              <a:rPr lang="ar-SA" b="1" dirty="0" smtClean="0"/>
              <a:t> وينبغي توحيد الأفعال المقوّمة للألفاظ، والأفعال المقوّمة للمعاني وفق نظام الإحالة على المقاصد، أي أن تتّجه الأنا إلى المحتويات </a:t>
            </a:r>
            <a:r>
              <a:rPr lang="ar-SA" b="1" dirty="0" err="1" smtClean="0"/>
              <a:t>المقصدية</a:t>
            </a:r>
            <a:r>
              <a:rPr lang="ar-SA" b="1" dirty="0" smtClean="0"/>
              <a:t> بوصفها القاعدة القصوى لكلّ إنجاز عبر </a:t>
            </a:r>
            <a:r>
              <a:rPr lang="ar-SA" b="1" dirty="0" err="1" smtClean="0"/>
              <a:t>اللغة.</a:t>
            </a:r>
            <a:r>
              <a:rPr lang="ar-SA" dirty="0" smtClean="0"/>
              <a:t/>
            </a:r>
            <a:br>
              <a:rPr lang="ar-SA" dirty="0" smtClean="0"/>
            </a:br>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err="1" smtClean="0"/>
              <a:t>المقصدية</a:t>
            </a:r>
            <a:r>
              <a:rPr lang="ar-SA" b="1" dirty="0" smtClean="0"/>
              <a:t> في التواصل اللغوي</a:t>
            </a:r>
            <a:endParaRPr lang="fr-FR" dirty="0"/>
          </a:p>
        </p:txBody>
      </p:sp>
      <p:sp>
        <p:nvSpPr>
          <p:cNvPr id="3" name="عنصر نائب للمحتوى 2"/>
          <p:cNvSpPr>
            <a:spLocks noGrp="1"/>
          </p:cNvSpPr>
          <p:nvPr>
            <p:ph idx="1"/>
          </p:nvPr>
        </p:nvSpPr>
        <p:spPr/>
        <p:txBody>
          <a:bodyPr/>
          <a:lstStyle/>
          <a:p>
            <a:pPr rtl="1"/>
            <a:r>
              <a:rPr lang="ar-SA" b="1" dirty="0" smtClean="0"/>
              <a:t>		</a:t>
            </a:r>
            <a:r>
              <a:rPr lang="ar-SA" sz="3000" b="1" dirty="0" err="1" smtClean="0"/>
              <a:t>ميّز </a:t>
            </a:r>
            <a:r>
              <a:rPr lang="ar-SA" sz="3000" b="1" dirty="0" smtClean="0"/>
              <a:t>«</a:t>
            </a:r>
            <a:r>
              <a:rPr lang="ar-SA" sz="3000" b="1" dirty="0" err="1" smtClean="0"/>
              <a:t>غرايس</a:t>
            </a:r>
            <a:r>
              <a:rPr lang="ar-SA" sz="3000" b="1" dirty="0" smtClean="0"/>
              <a:t>» الدلالة </a:t>
            </a:r>
            <a:r>
              <a:rPr lang="ar-SA" sz="3000" b="1" dirty="0" err="1" smtClean="0"/>
              <a:t>المقصدية</a:t>
            </a:r>
            <a:r>
              <a:rPr lang="ar-SA" sz="3000" b="1" dirty="0" smtClean="0"/>
              <a:t> عن الحالات غير </a:t>
            </a:r>
            <a:r>
              <a:rPr lang="ar-SA" sz="3000" b="1" dirty="0" err="1" smtClean="0"/>
              <a:t>المقصدية</a:t>
            </a:r>
            <a:r>
              <a:rPr lang="ar-SA" sz="3000" b="1" dirty="0" smtClean="0"/>
              <a:t>، موضّحا أنّ كلّ حدث، سواء أكان لغويّا أم غير لغوي، إما أن يكون محتويا على نية الدلالة أو لا يكون كذلك، فتراكم الغمام يدلّ على أنّ السماء قد تمطر، وهو حدث له دلالة ليس وراءها </a:t>
            </a:r>
            <a:r>
              <a:rPr lang="ar-SA" sz="3000" b="1" dirty="0" err="1" smtClean="0"/>
              <a:t>قصد.</a:t>
            </a:r>
            <a:r>
              <a:rPr lang="ar-SA" sz="3000" b="1" dirty="0" smtClean="0"/>
              <a:t> أما قولنا لأحد </a:t>
            </a:r>
            <a:r>
              <a:rPr lang="ar-SA" sz="3000" b="1" dirty="0" err="1" smtClean="0"/>
              <a:t>الناس: </a:t>
            </a:r>
            <a:r>
              <a:rPr lang="ar-SA" sz="3000" b="1" dirty="0" smtClean="0"/>
              <a:t>«اقرأ»، </a:t>
            </a:r>
            <a:r>
              <a:rPr lang="ar-SA" sz="3000" b="1" dirty="0" err="1" smtClean="0"/>
              <a:t>أو: </a:t>
            </a:r>
            <a:r>
              <a:rPr lang="ar-SA" sz="3000" b="1" dirty="0" smtClean="0"/>
              <a:t>«أغلق الباب»، فهو قول ذو دلالة </a:t>
            </a:r>
            <a:r>
              <a:rPr lang="ar-SA" sz="3000" b="1" dirty="0" err="1" smtClean="0"/>
              <a:t>مقصدية</a:t>
            </a:r>
            <a:r>
              <a:rPr lang="ar-SA" sz="3000" b="1" dirty="0" smtClean="0"/>
              <a:t> </a:t>
            </a:r>
            <a:r>
              <a:rPr lang="ar-SA" sz="3000" b="1" dirty="0" err="1" smtClean="0"/>
              <a:t>واضحة.</a:t>
            </a:r>
            <a:r>
              <a:rPr lang="ar-SA" sz="3000" b="1" dirty="0" smtClean="0"/>
              <a:t> لكنّ المرسل قد يخفي قصده كي يؤوّل المستقبل مقصدا ضمنيا ليس هو مقصده الحقيقي، مثل تقطيب الجبين للإيهام بأنّه مشغول، والحال أنه ليس </a:t>
            </a:r>
            <a:r>
              <a:rPr lang="ar-SA" sz="3000" b="1" dirty="0" err="1" smtClean="0"/>
              <a:t>كذلك.</a:t>
            </a:r>
            <a:r>
              <a:rPr lang="ar-SA" sz="3000" b="1" dirty="0" smtClean="0"/>
              <a:t> وتفترض عملية التواصل </a:t>
            </a:r>
            <a:r>
              <a:rPr lang="ar-SA" sz="3000" b="1" dirty="0" err="1" smtClean="0"/>
              <a:t>المقصدية</a:t>
            </a:r>
            <a:r>
              <a:rPr lang="ar-SA" sz="3000" b="1" dirty="0" smtClean="0"/>
              <a:t> وجود طرفين إنسانيين: مرسل </a:t>
            </a:r>
            <a:r>
              <a:rPr lang="ar-SA" sz="3000" b="1" dirty="0" err="1" smtClean="0"/>
              <a:t>ومتلقّ.</a:t>
            </a:r>
            <a:r>
              <a:rPr lang="ar-SA" dirty="0" smtClean="0"/>
              <a:t/>
            </a:r>
            <a:br>
              <a:rPr lang="ar-SA" dirty="0" smtClean="0"/>
            </a:br>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علاقة لغة الخطاب بالقصد:</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000" dirty="0" smtClean="0"/>
              <a:t>	</a:t>
            </a:r>
            <a:r>
              <a:rPr lang="ar-SA" sz="4000" dirty="0" smtClean="0"/>
              <a:t> و</a:t>
            </a:r>
            <a:r>
              <a:rPr lang="ar-SA" sz="4000" b="1" dirty="0" smtClean="0"/>
              <a:t>يفصل </a:t>
            </a:r>
            <a:r>
              <a:rPr lang="ar-SA" sz="4000" b="1" dirty="0" smtClean="0">
                <a:solidFill>
                  <a:srgbClr val="FF0000"/>
                </a:solidFill>
              </a:rPr>
              <a:t>ابن القيم </a:t>
            </a:r>
            <a:r>
              <a:rPr lang="ar-SA" sz="4000" b="1" dirty="0" err="1" smtClean="0">
                <a:solidFill>
                  <a:srgbClr val="FF0000"/>
                </a:solidFill>
              </a:rPr>
              <a:t>الجوزية</a:t>
            </a:r>
            <a:r>
              <a:rPr lang="ar-SA" sz="4000" b="1" dirty="0" smtClean="0">
                <a:solidFill>
                  <a:srgbClr val="FF0000"/>
                </a:solidFill>
              </a:rPr>
              <a:t> </a:t>
            </a:r>
            <a:r>
              <a:rPr lang="ar-SA" sz="4000" b="1" dirty="0" smtClean="0"/>
              <a:t>رحمه الله الكلام في علاقة الملفوظ بالقصد، بقوله: الألفاظ بالنسبة لمقاصد المتكلمين ونياتهم وإرادتهم لمعانيها </a:t>
            </a:r>
            <a:r>
              <a:rPr lang="ar-SA" sz="4000" b="1" dirty="0" smtClean="0">
                <a:solidFill>
                  <a:srgbClr val="FF0000"/>
                </a:solidFill>
              </a:rPr>
              <a:t>ثلاثة </a:t>
            </a:r>
            <a:r>
              <a:rPr lang="ar-SA" sz="4000" b="1" dirty="0" err="1" smtClean="0">
                <a:solidFill>
                  <a:srgbClr val="FF0000"/>
                </a:solidFill>
              </a:rPr>
              <a:t>أقسام</a:t>
            </a:r>
            <a:r>
              <a:rPr lang="ar-SA" sz="4000" b="1" dirty="0" err="1" smtClean="0"/>
              <a:t>:</a:t>
            </a:r>
            <a:endParaRPr lang="ar-SA" sz="4000" b="1" dirty="0" smtClean="0"/>
          </a:p>
          <a:p>
            <a:pPr rtl="1">
              <a:buFont typeface="Wingdings" pitchFamily="2" charset="2"/>
              <a:buChar char="q"/>
            </a:pPr>
            <a:r>
              <a:rPr lang="ar-SA" sz="4000" b="1" dirty="0" smtClean="0">
                <a:solidFill>
                  <a:srgbClr val="00B050"/>
                </a:solidFill>
              </a:rPr>
              <a:t>أن تظهر مطابقة القصد  للفظ</a:t>
            </a:r>
            <a:r>
              <a:rPr lang="ar-SA" sz="4000" b="1" dirty="0" smtClean="0"/>
              <a:t>، وللظهور </a:t>
            </a:r>
            <a:r>
              <a:rPr lang="ar-SA" sz="3600" b="1" dirty="0" smtClean="0"/>
              <a:t>مراتب</a:t>
            </a:r>
            <a:r>
              <a:rPr lang="ar-SA" sz="4000" b="1" dirty="0" smtClean="0"/>
              <a:t> تنتهي إلى اليقين والقطع بمراد المتكلم بحسب الكلام في نفسه، وما يقترن به من القرائن الحالية واللفظية وحال المتكلم به وغير ذلك.</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sz="3000" b="1" dirty="0" smtClean="0"/>
              <a:t>َكمَا إذَا سَمِعَ الْعَاقِلُ وَالْعَارِفُ بِاللُّغَةِ </a:t>
            </a:r>
            <a:r>
              <a:rPr lang="ar-SA" sz="3000" b="1" dirty="0" err="1" smtClean="0"/>
              <a:t>قَوْلَهُ </a:t>
            </a:r>
            <a:r>
              <a:rPr lang="ar-SA" sz="3000" b="1" dirty="0" smtClean="0"/>
              <a:t>- صَلَّى اللَّهُ عَلَيْهِ </a:t>
            </a:r>
            <a:r>
              <a:rPr lang="ar-SA" sz="3000" b="1" dirty="0" err="1" smtClean="0"/>
              <a:t>وَسَلَّمَ -: </a:t>
            </a:r>
            <a:r>
              <a:rPr lang="ar-SA" sz="3000" b="1" dirty="0" smtClean="0"/>
              <a:t>«إنَّكُمْ سَتَرَوْنَ رَبَّكُمْ عِيَانًا، كَمَا تَرَوْنَ الْقَمَرَ لَيْلَةَ الْبَدْرِ لَيْسَ دُونَهُ سَحَابٌ، وَكَمَا تَرَوْنَ الشَّمْسَ فِي الظَّهِيرَةِ صَحْوًا لَيْسَ دُونَهَا سَحَابٌ، لَا تُضَارُّونَ فِي رُؤْيَتِهِ إلَّا كَمَا تُضَارُّونَ فِي رُؤْيَتِهَا» فَإِنَّهَا لَا يَسْتَرِيبُ وَلَا يَشُكُّ فِي مُرَادِ الْمُتَكَلِّمِ وَأَنَّهُ رُؤْيَةُ الْبَصَرِ حَقِيقَةً، وَلَيْسَ فِي الْمُمْكِنِ عِبَارَةٌ أَوْضَحُ وَلَا أَنَصُّ مِنْ </a:t>
            </a:r>
            <a:r>
              <a:rPr lang="ar-SA" sz="3000" b="1" dirty="0" err="1" smtClean="0"/>
              <a:t>هَذِهِ.</a:t>
            </a:r>
            <a:r>
              <a:rPr lang="ar-SA" sz="3000" b="1" dirty="0" smtClean="0"/>
              <a:t> وَلَوْ اُقْتُرِحَ عَلَى أَبْلَغِ النَّاسِ أَنْ يُعَبِّرَ عَنْ هَذَا الْمَعْنَى بِعِبَارَةٍ لَا تَحْتَمِلُ غَيْرَهُ لَمْ يَقْدِرْ عَلَى عِبَارَةٍ أَوْضَحَ وَلَا أَنَصَّ مِنْ هَذِهِ، وَعَامَّةُ كَلَامِ اللَّهِ وَرَسُولِهِ مِنْ هَذَا الْقَبِيلِ؛ فَإِنَّهُ مُسْتَوْلٍ عَلَى الْأَمَدِ الْأَقْصَى مِنْ الْبَيَانِ.</a:t>
            </a:r>
            <a:endParaRPr lang="fr-FR" sz="30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228600" y="1447800"/>
            <a:ext cx="9448800" cy="4800599"/>
          </a:xfrm>
        </p:spPr>
        <p:txBody>
          <a:bodyPr/>
          <a:lstStyle/>
          <a:p>
            <a:pPr rtl="1">
              <a:buFont typeface="Wingdings" pitchFamily="2" charset="2"/>
              <a:buChar char="q"/>
            </a:pPr>
            <a:r>
              <a:rPr lang="ar-SA" sz="3600" b="1" dirty="0" smtClean="0">
                <a:solidFill>
                  <a:srgbClr val="00B050"/>
                </a:solidFill>
              </a:rPr>
              <a:t>ما يظهر بأن المتكلم لم يرد معناه، </a:t>
            </a:r>
            <a:r>
              <a:rPr lang="ar-SA" sz="3600" b="1" dirty="0" smtClean="0"/>
              <a:t>وقد ينتهي هذا الظهور إلى حد اليقين، بحيث لا يشك السامع فيه، وهذا القسم </a:t>
            </a:r>
            <a:r>
              <a:rPr lang="ar-SA" sz="3600" b="1" dirty="0" err="1" smtClean="0"/>
              <a:t>نوعان:</a:t>
            </a:r>
            <a:r>
              <a:rPr lang="ar-SA" sz="3600" b="1" dirty="0" smtClean="0"/>
              <a:t> </a:t>
            </a:r>
          </a:p>
          <a:p>
            <a:pPr rtl="1">
              <a:buFont typeface="Wingdings" pitchFamily="2" charset="2"/>
              <a:buChar char="ü"/>
            </a:pPr>
            <a:r>
              <a:rPr lang="ar-SA" sz="3600" b="1" dirty="0" smtClean="0">
                <a:solidFill>
                  <a:srgbClr val="7030A0"/>
                </a:solidFill>
              </a:rPr>
              <a:t>أحدهما: </a:t>
            </a:r>
            <a:r>
              <a:rPr lang="ar-SA" sz="3600" b="1" dirty="0" smtClean="0"/>
              <a:t>لا يكون مريدا لمقتضاه ولا لغيره كالمكره والنائم والمجنون ومن اشتد به الغضب والسكران.</a:t>
            </a:r>
            <a:endParaRPr lang="ar-SA" sz="3600" b="1" dirty="0" smtClean="0">
              <a:solidFill>
                <a:srgbClr val="0070C0"/>
              </a:solidFill>
            </a:endParaRPr>
          </a:p>
          <a:p>
            <a:pPr rtl="1">
              <a:buFont typeface="Wingdings" pitchFamily="2" charset="2"/>
              <a:buChar char="ü"/>
            </a:pPr>
            <a:r>
              <a:rPr lang="ar-SA" sz="3600" b="1" dirty="0" smtClean="0">
                <a:solidFill>
                  <a:srgbClr val="7030A0"/>
                </a:solidFill>
              </a:rPr>
              <a:t>والثاني</a:t>
            </a:r>
            <a:r>
              <a:rPr lang="ar-SA" sz="3600" b="1" dirty="0" smtClean="0"/>
              <a:t>: أن يكون مريدا لمعنى يخالفه كالمعرِّض </a:t>
            </a:r>
            <a:r>
              <a:rPr lang="ar-SA" sz="3600" b="1" dirty="0" err="1" smtClean="0"/>
              <a:t>والموري</a:t>
            </a:r>
            <a:r>
              <a:rPr lang="ar-SA" sz="3600" b="1" dirty="0" smtClean="0"/>
              <a:t>، والملغِز </a:t>
            </a:r>
            <a:r>
              <a:rPr lang="ar-SA" sz="3600" b="1" dirty="0" err="1" smtClean="0"/>
              <a:t>والمتأول</a:t>
            </a:r>
            <a:r>
              <a:rPr lang="ar-SA" sz="3600" b="1" dirty="0" smtClean="0"/>
              <a:t>، </a:t>
            </a:r>
            <a:r>
              <a:rPr lang="ar-SA" sz="3600" b="1" dirty="0" err="1" smtClean="0"/>
              <a:t>والمنفعل.</a:t>
            </a:r>
            <a:r>
              <a:rPr lang="ar-SA" sz="3600" b="1" dirty="0" smtClean="0">
                <a:solidFill>
                  <a:srgbClr val="0070C0"/>
                </a:solidFill>
              </a:rPr>
              <a:t> </a:t>
            </a:r>
            <a:r>
              <a:rPr lang="ar-SA" sz="3600" b="1" dirty="0" err="1" smtClean="0">
                <a:solidFill>
                  <a:srgbClr val="0070C0"/>
                </a:solidFill>
              </a:rPr>
              <a:t>.</a:t>
            </a:r>
            <a:r>
              <a:rPr lang="ar-SA" sz="3600" b="1" dirty="0" smtClean="0">
                <a:solidFill>
                  <a:srgbClr val="0070C0"/>
                </a:solidFill>
              </a:rPr>
              <a:t>(كقول الأعرابي: اللهم أنت عبدي وأنا ربك</a:t>
            </a:r>
            <a:r>
              <a:rPr lang="ar-SA" sz="3600" b="1" dirty="0" err="1" smtClean="0">
                <a:solidFill>
                  <a:srgbClr val="0070C0"/>
                </a:solidFill>
              </a:rPr>
              <a:t>)</a:t>
            </a:r>
            <a:endParaRPr lang="en-US" sz="36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609600" y="1524000"/>
            <a:ext cx="8915400" cy="5029200"/>
          </a:xfrm>
        </p:spPr>
        <p:txBody>
          <a:bodyPr/>
          <a:lstStyle/>
          <a:p>
            <a:pPr rtl="1">
              <a:lnSpc>
                <a:spcPct val="150000"/>
              </a:lnSpc>
              <a:buFont typeface="Wingdings" pitchFamily="2" charset="2"/>
              <a:buChar char="q"/>
            </a:pPr>
            <a:r>
              <a:rPr lang="ar-SA" sz="4000" b="1" dirty="0" smtClean="0">
                <a:solidFill>
                  <a:srgbClr val="00B050"/>
                </a:solidFill>
              </a:rPr>
              <a:t>ما هو ظاهر في معناه ويحتمل إرادة المتكلم له، </a:t>
            </a:r>
            <a:r>
              <a:rPr lang="ar-SA" sz="4000" b="1" dirty="0" smtClean="0"/>
              <a:t>ويحتمل إرادته غيره، ولا دلالة على واحد من الأمرين، واللفظ دال على المعنى الموضوع له، وقد أتى به </a:t>
            </a:r>
            <a:r>
              <a:rPr lang="ar-SA" sz="4000" b="1" dirty="0" err="1" smtClean="0"/>
              <a:t>اختيارا.</a:t>
            </a:r>
            <a:r>
              <a:rPr lang="ar-SA" sz="4000" b="1" dirty="0" smtClean="0"/>
              <a:t>(كعدم ترجح الأمر والإباحة في خطاب ما</a:t>
            </a:r>
            <a:r>
              <a:rPr lang="ar-SA" sz="4000" b="1" dirty="0" err="1" smtClean="0"/>
              <a:t>)</a:t>
            </a:r>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تصنيف الأفعال اللغوية باعتبار </a:t>
            </a:r>
            <a:r>
              <a:rPr lang="ar-SA" dirty="0" err="1" smtClean="0">
                <a:solidFill>
                  <a:srgbClr val="C00000"/>
                </a:solidFill>
              </a:rPr>
              <a:t>الهدف </a:t>
            </a:r>
            <a:r>
              <a:rPr lang="ar-SA" dirty="0" smtClean="0">
                <a:solidFill>
                  <a:srgbClr val="C00000"/>
                </a:solidFill>
              </a:rPr>
              <a:t>(القصد</a:t>
            </a:r>
            <a:r>
              <a:rPr lang="ar-SA" dirty="0" err="1" smtClean="0">
                <a:solidFill>
                  <a:srgbClr val="C00000"/>
                </a:solidFill>
              </a:rPr>
              <a:t>):</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000" dirty="0" smtClean="0"/>
              <a:t>		</a:t>
            </a:r>
            <a:r>
              <a:rPr lang="ar-SA" sz="4000" b="1" dirty="0" err="1" smtClean="0"/>
              <a:t>صنف </a:t>
            </a:r>
            <a:r>
              <a:rPr lang="ar-SA" sz="4000" b="1" dirty="0" smtClean="0"/>
              <a:t>(</a:t>
            </a:r>
            <a:r>
              <a:rPr lang="ar-SA" sz="4000" b="1" dirty="0" err="1" smtClean="0">
                <a:solidFill>
                  <a:srgbClr val="FF0000"/>
                </a:solidFill>
              </a:rPr>
              <a:t>سيرل</a:t>
            </a:r>
            <a:r>
              <a:rPr lang="ar-SA" sz="4000" b="1" dirty="0" smtClean="0"/>
              <a:t>) </a:t>
            </a:r>
            <a:r>
              <a:rPr lang="ar-SA" sz="4000" b="1" dirty="0" smtClean="0">
                <a:solidFill>
                  <a:srgbClr val="00B050"/>
                </a:solidFill>
              </a:rPr>
              <a:t>الأفعال اللغوية بحسب الأهداف </a:t>
            </a:r>
            <a:r>
              <a:rPr lang="ar-SA" sz="4000" b="1" dirty="0" smtClean="0"/>
              <a:t>التي يرمي المتكلم تحقيقها، فبلغت </a:t>
            </a:r>
            <a:r>
              <a:rPr lang="ar-SA" sz="4000" b="1" dirty="0" smtClean="0">
                <a:solidFill>
                  <a:srgbClr val="FF0000"/>
                </a:solidFill>
              </a:rPr>
              <a:t>خمسة أصناف</a:t>
            </a:r>
            <a:r>
              <a:rPr lang="ar-SA" sz="4000" b="1" dirty="0" smtClean="0"/>
              <a:t>، يحقق المتكلم بكل واحد منها هدفا معينا، وهي كما </a:t>
            </a:r>
            <a:r>
              <a:rPr lang="ar-SA" sz="4000" b="1" dirty="0" err="1" smtClean="0"/>
              <a:t>يأتي:</a:t>
            </a:r>
            <a:endParaRPr lang="ar-SA" sz="4000" b="1" dirty="0" smtClean="0"/>
          </a:p>
          <a:p>
            <a:pPr rtl="1">
              <a:buFont typeface="Wingdings" pitchFamily="2" charset="2"/>
              <a:buChar char="q"/>
            </a:pPr>
            <a:r>
              <a:rPr lang="ar-SA" sz="4000" b="1" dirty="0" smtClean="0">
                <a:solidFill>
                  <a:srgbClr val="0070C0"/>
                </a:solidFill>
              </a:rPr>
              <a:t>الأفعال التأكيدية أو التقريرية: </a:t>
            </a:r>
            <a:r>
              <a:rPr lang="ar-SA" sz="4000" b="1" dirty="0" smtClean="0"/>
              <a:t>والهدف منها تعهد </a:t>
            </a:r>
            <a:r>
              <a:rPr lang="ar-SA" sz="4000" b="1" dirty="0" err="1" smtClean="0"/>
              <a:t>المتكلم </a:t>
            </a:r>
            <a:r>
              <a:rPr lang="ar-SA" sz="4000" b="1" dirty="0" smtClean="0"/>
              <a:t>_بدرجات مختلفة_ بأن شيئا ما هو واقعة </a:t>
            </a:r>
            <a:r>
              <a:rPr lang="ar-SA" sz="4000" b="1" dirty="0" err="1" smtClean="0"/>
              <a:t>حقيقية</a:t>
            </a:r>
            <a:r>
              <a:rPr lang="ar-SA" sz="4000" b="1" dirty="0" smtClean="0"/>
              <a:t>، وتعهده كذلك بصدق قضية ما.</a:t>
            </a:r>
            <a:endParaRPr lang="ar-SA"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762000" y="1524000"/>
            <a:ext cx="8915400" cy="4267200"/>
          </a:xfrm>
        </p:spPr>
        <p:txBody>
          <a:bodyPr/>
          <a:lstStyle/>
          <a:p>
            <a:pPr rtl="1">
              <a:lnSpc>
                <a:spcPct val="150000"/>
              </a:lnSpc>
              <a:buFont typeface="Wingdings" pitchFamily="2" charset="2"/>
              <a:buChar char="q"/>
            </a:pPr>
            <a:r>
              <a:rPr lang="ar-SA" sz="4000" b="1" dirty="0" smtClean="0">
                <a:solidFill>
                  <a:srgbClr val="0070C0"/>
                </a:solidFill>
              </a:rPr>
              <a:t>الأفعال التوجيهية: </a:t>
            </a:r>
            <a:r>
              <a:rPr lang="ar-SA" sz="4000" b="1" dirty="0" smtClean="0"/>
              <a:t>وهدفها جعل المرسل إليه يفعل شيئا ما، ويحاول المرسل تحقيق هذا الهدف بدرجات مختلفة تتراوح بين اللين، وذلك بالإغراء أو </a:t>
            </a:r>
            <a:r>
              <a:rPr lang="ar-SA" sz="4000" b="1" dirty="0" err="1" smtClean="0"/>
              <a:t>الإقتراح</a:t>
            </a:r>
            <a:r>
              <a:rPr lang="ar-SA" sz="4000" b="1" dirty="0" smtClean="0"/>
              <a:t>، أو النصح، وبين العنف والشدة، وذلك بالإصرار على فعل الشيء.</a:t>
            </a:r>
            <a:endParaRPr lang="ar-SA"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buFont typeface="Wingdings" pitchFamily="2" charset="2"/>
              <a:buChar char="q"/>
            </a:pPr>
            <a:r>
              <a:rPr lang="ar-SA" sz="3600" b="1" dirty="0" smtClean="0">
                <a:solidFill>
                  <a:srgbClr val="0070C0"/>
                </a:solidFill>
              </a:rPr>
              <a:t>الأفعال </a:t>
            </a:r>
            <a:r>
              <a:rPr lang="ar-SA" sz="3600" b="1" dirty="0" err="1" smtClean="0">
                <a:solidFill>
                  <a:srgbClr val="0070C0"/>
                </a:solidFill>
              </a:rPr>
              <a:t>الالتزامية</a:t>
            </a:r>
            <a:r>
              <a:rPr lang="ar-SA" sz="3600" b="1" dirty="0" smtClean="0">
                <a:solidFill>
                  <a:srgbClr val="0070C0"/>
                </a:solidFill>
              </a:rPr>
              <a:t>:</a:t>
            </a:r>
            <a:r>
              <a:rPr lang="ar-SA" sz="3600" b="1" dirty="0" smtClean="0"/>
              <a:t> وهدفها التزام المتكلم بدرجات  متنوعة بأفعال في المستقبل، وهي مبنية على شرط الإخلاص </a:t>
            </a:r>
          </a:p>
          <a:p>
            <a:pPr rtl="1">
              <a:buFont typeface="Wingdings" pitchFamily="2" charset="2"/>
              <a:buChar char="q"/>
            </a:pPr>
            <a:r>
              <a:rPr lang="ar-SA" sz="3600" b="1" dirty="0" smtClean="0">
                <a:solidFill>
                  <a:srgbClr val="0070C0"/>
                </a:solidFill>
              </a:rPr>
              <a:t>الأفعال التعبيرية: </a:t>
            </a:r>
            <a:r>
              <a:rPr lang="ar-SA" sz="3600" b="1" dirty="0" smtClean="0"/>
              <a:t>وهدفها التعبير عن حالة نفسية محددة، بشرط عقد النية والصدق في محتوى الخطاب على تلك الأمور </a:t>
            </a:r>
            <a:r>
              <a:rPr lang="ar-SA" sz="3600" b="1" dirty="0" err="1" smtClean="0"/>
              <a:t>المحددة.</a:t>
            </a:r>
            <a:r>
              <a:rPr lang="ar-SA" sz="3600" b="1" dirty="0" smtClean="0"/>
              <a:t> </a:t>
            </a:r>
          </a:p>
          <a:p>
            <a:pPr rtl="1">
              <a:buFont typeface="Wingdings" pitchFamily="2" charset="2"/>
              <a:buChar char="q"/>
            </a:pPr>
            <a:r>
              <a:rPr lang="ar-SA" sz="3600" b="1" dirty="0" smtClean="0">
                <a:solidFill>
                  <a:srgbClr val="0070C0"/>
                </a:solidFill>
              </a:rPr>
              <a:t>الأفعال </a:t>
            </a:r>
            <a:r>
              <a:rPr lang="ar-SA" sz="3600" b="1" dirty="0" err="1" smtClean="0">
                <a:solidFill>
                  <a:srgbClr val="0070C0"/>
                </a:solidFill>
              </a:rPr>
              <a:t>التصريحية</a:t>
            </a:r>
            <a:r>
              <a:rPr lang="ar-SA" sz="3600" b="1" dirty="0" smtClean="0">
                <a:solidFill>
                  <a:srgbClr val="0070C0"/>
                </a:solidFill>
              </a:rPr>
              <a:t>: </a:t>
            </a:r>
            <a:r>
              <a:rPr lang="ar-SA" sz="3600" b="1" dirty="0" smtClean="0"/>
              <a:t>وهدفها جعل العالم يطابق الخطاب، والخطاب يطابق العالم.</a:t>
            </a:r>
            <a:endParaRPr lang="en-US" sz="3600" dirty="0" smtClean="0"/>
          </a:p>
          <a:p>
            <a:pPr rtl="1">
              <a:buFont typeface="Wingdings" pitchFamily="2" charset="2"/>
              <a:buChar char="q"/>
            </a:pPr>
            <a:endParaRPr lang="ar-SA" sz="36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dirty="0" smtClean="0">
                <a:solidFill>
                  <a:srgbClr val="C00000"/>
                </a:solidFill>
              </a:rPr>
              <a:t>الطرق اللغوية لتحقيق القصد:</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000" b="1" dirty="0" smtClean="0">
                <a:solidFill>
                  <a:srgbClr val="00B0F0"/>
                </a:solidFill>
              </a:rPr>
              <a:t>-</a:t>
            </a:r>
            <a:r>
              <a:rPr lang="ar-SA" sz="4000" b="1" dirty="0" smtClean="0">
                <a:solidFill>
                  <a:srgbClr val="00B0F0"/>
                </a:solidFill>
              </a:rPr>
              <a:t>هناك طرائق لغوية كثيرة ومتعددة لتحقيق القصد، وتبليغه المتلقي، </a:t>
            </a:r>
            <a:r>
              <a:rPr lang="ar-SA" sz="4000" b="1" dirty="0" err="1" smtClean="0">
                <a:solidFill>
                  <a:srgbClr val="00B0F0"/>
                </a:solidFill>
              </a:rPr>
              <a:t>منها:</a:t>
            </a:r>
            <a:endParaRPr lang="ar-SA" sz="4000" b="1" dirty="0" smtClean="0">
              <a:solidFill>
                <a:srgbClr val="00B0F0"/>
              </a:solidFill>
            </a:endParaRPr>
          </a:p>
          <a:p>
            <a:pPr rtl="1"/>
            <a:r>
              <a:rPr lang="ar-SA" sz="4000" b="1" dirty="0" smtClean="0">
                <a:solidFill>
                  <a:srgbClr val="FF0000"/>
                </a:solidFill>
              </a:rPr>
              <a:t>تقديم ما حقه </a:t>
            </a:r>
            <a:r>
              <a:rPr lang="ar-SA" sz="4000" b="1" dirty="0" err="1" smtClean="0">
                <a:solidFill>
                  <a:srgbClr val="FF0000"/>
                </a:solidFill>
              </a:rPr>
              <a:t>التأخير:</a:t>
            </a:r>
            <a:endParaRPr lang="ar-SA" sz="4000" b="1" dirty="0" smtClean="0">
              <a:solidFill>
                <a:srgbClr val="FF0000"/>
              </a:solidFill>
            </a:endParaRPr>
          </a:p>
          <a:p>
            <a:pPr rtl="1"/>
            <a:r>
              <a:rPr lang="ar-SA" b="1" dirty="0" err="1" smtClean="0">
                <a:solidFill>
                  <a:srgbClr val="92D050"/>
                </a:solidFill>
              </a:rPr>
              <a:t>بقصد </a:t>
            </a:r>
            <a:r>
              <a:rPr lang="ar-SA" b="1" dirty="0" smtClean="0">
                <a:solidFill>
                  <a:srgbClr val="92D050"/>
                </a:solidFill>
              </a:rPr>
              <a:t>(الاهتمام) بالمقدَّم</a:t>
            </a:r>
            <a:r>
              <a:rPr lang="ar-SA" b="1" dirty="0" smtClean="0"/>
              <a:t>، وهذا كثير في القرآن، منه قوله </a:t>
            </a:r>
            <a:r>
              <a:rPr lang="ar-SA" b="1" dirty="0" err="1" smtClean="0"/>
              <a:t>تعالى: </a:t>
            </a:r>
            <a:r>
              <a:rPr lang="ar-SA" b="1" dirty="0" smtClean="0"/>
              <a:t>{وأقيموا الصلاة وآتوا الزكاة واركعوا مع الراكعين</a:t>
            </a:r>
            <a:r>
              <a:rPr lang="ar-SA" b="1" dirty="0" err="1" smtClean="0"/>
              <a:t>} </a:t>
            </a:r>
            <a:r>
              <a:rPr lang="ar-SA" b="1" dirty="0" smtClean="0"/>
              <a:t>(البقرة:43)، فبدأ بالأمر بالصلاة؛ لأنها أهم </a:t>
            </a:r>
            <a:r>
              <a:rPr lang="ar-SA" b="1" dirty="0" err="1" smtClean="0"/>
              <a:t>العبادات.</a:t>
            </a:r>
            <a:r>
              <a:rPr lang="ar-SA" b="1" dirty="0" smtClean="0"/>
              <a:t> ومنه قوله </a:t>
            </a:r>
            <a:r>
              <a:rPr lang="ar-SA" b="1" dirty="0" err="1" smtClean="0"/>
              <a:t>سبحانه: </a:t>
            </a:r>
            <a:r>
              <a:rPr lang="ar-SA" b="1" dirty="0" smtClean="0"/>
              <a:t>{وبالوالدين إحسانا</a:t>
            </a:r>
            <a:r>
              <a:rPr lang="ar-SA" b="1" dirty="0" err="1" smtClean="0"/>
              <a:t>} </a:t>
            </a:r>
            <a:r>
              <a:rPr lang="ar-SA" b="1" dirty="0" smtClean="0"/>
              <a:t>(البقرة:83)، قدم الجار </a:t>
            </a:r>
            <a:r>
              <a:rPr lang="ar-SA" b="1" dirty="0" err="1" smtClean="0"/>
              <a:t>والمجرور </a:t>
            </a:r>
            <a:r>
              <a:rPr lang="ar-SA" b="1" dirty="0" smtClean="0"/>
              <a:t>{وبالوالدين} على </a:t>
            </a:r>
            <a:r>
              <a:rPr lang="ar-SA" b="1" dirty="0" err="1" smtClean="0"/>
              <a:t>المصدر </a:t>
            </a:r>
            <a:r>
              <a:rPr lang="ar-SA" b="1" dirty="0" smtClean="0"/>
              <a:t>{إحسانا}؛ للاهتمام به.</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905000"/>
            <a:ext cx="8915400" cy="4343399"/>
          </a:xfrm>
        </p:spPr>
        <p:txBody>
          <a:bodyPr/>
          <a:lstStyle/>
          <a:p>
            <a:pPr rtl="1"/>
            <a:r>
              <a:rPr lang="ar-SA" sz="3600" b="1" dirty="0" smtClean="0">
                <a:solidFill>
                  <a:srgbClr val="00B050"/>
                </a:solidFill>
              </a:rPr>
              <a:t>التقديم </a:t>
            </a:r>
            <a:r>
              <a:rPr lang="ar-SA" sz="3600" b="1" dirty="0" err="1" smtClean="0">
                <a:solidFill>
                  <a:srgbClr val="00B050"/>
                </a:solidFill>
              </a:rPr>
              <a:t>بقصد </a:t>
            </a:r>
            <a:r>
              <a:rPr lang="ar-SA" sz="3600" b="1" dirty="0" smtClean="0">
                <a:solidFill>
                  <a:srgbClr val="00B050"/>
                </a:solidFill>
              </a:rPr>
              <a:t>(التبرك)، </a:t>
            </a:r>
            <a:r>
              <a:rPr lang="ar-SA" sz="3600" b="1" dirty="0" smtClean="0"/>
              <a:t>مثاله قوله </a:t>
            </a:r>
            <a:r>
              <a:rPr lang="ar-SA" sz="3600" b="1" dirty="0" err="1" smtClean="0"/>
              <a:t>تعالى: </a:t>
            </a:r>
            <a:r>
              <a:rPr lang="ar-SA" sz="3600" b="1" dirty="0" smtClean="0"/>
              <a:t>{واعلموا أنما غنمتم من شيء فأن لله خمسه وللرسول ولذي القربى واليتامى والمساكين وابن السبيل</a:t>
            </a:r>
            <a:r>
              <a:rPr lang="ar-SA" sz="3600" b="1" dirty="0" err="1" smtClean="0"/>
              <a:t>} </a:t>
            </a:r>
            <a:r>
              <a:rPr lang="ar-SA" sz="3600" b="1" dirty="0" smtClean="0"/>
              <a:t>(الأنفال:41</a:t>
            </a:r>
            <a:r>
              <a:rPr lang="ar-SA" sz="3600" b="1" dirty="0" err="1" smtClean="0"/>
              <a:t>).</a:t>
            </a:r>
            <a:r>
              <a:rPr lang="ar-SA" sz="3600" b="1" dirty="0" smtClean="0"/>
              <a:t> ذهب أكثر المفسرين إلى أن </a:t>
            </a:r>
            <a:r>
              <a:rPr lang="ar-SA" sz="3600" b="1" dirty="0" err="1" smtClean="0"/>
              <a:t>قوله: </a:t>
            </a:r>
            <a:r>
              <a:rPr lang="ar-SA" sz="3600" b="1" dirty="0" smtClean="0"/>
              <a:t>{لله} افتتاح كلام على سبيل التبرك، وإضافة هذا المال إلى الله لشرفه، وليس المراد منه أن سهماً من الغنيمة لله منفرداً، فإن الدنيا والآخرة كلها لله </a:t>
            </a:r>
            <a:r>
              <a:rPr lang="ar-SA" sz="3600" b="1" dirty="0" err="1" smtClean="0"/>
              <a:t>سبحانه.</a:t>
            </a:r>
            <a:r>
              <a:rPr lang="ar-SA" sz="3600" b="1" dirty="0" smtClean="0"/>
              <a:t> </a:t>
            </a:r>
            <a:r>
              <a:rPr lang="ar-SA" sz="2000" b="1" dirty="0" smtClean="0"/>
              <a:t/>
            </a:r>
            <a:br>
              <a:rPr lang="ar-SA" sz="2000" b="1" dirty="0" smtClean="0"/>
            </a:br>
            <a:r>
              <a:rPr lang="ar-SA" sz="2000" b="1" dirty="0" smtClean="0"/>
              <a:t/>
            </a:r>
            <a:br>
              <a:rPr lang="ar-SA" sz="2000" b="1" dirty="0" smtClean="0"/>
            </a:br>
            <a:r>
              <a:rPr lang="ar-SA" sz="4000" b="1" dirty="0" smtClean="0"/>
              <a:t/>
            </a:r>
            <a:br>
              <a:rPr lang="ar-SA" sz="4000" b="1" dirty="0" smtClean="0"/>
            </a:br>
            <a:r>
              <a:rPr lang="ar-SA" sz="4000" b="1" dirty="0" smtClean="0"/>
              <a:t/>
            </a:r>
            <a:br>
              <a:rPr lang="ar-SA" sz="4000" b="1" dirty="0" smtClean="0"/>
            </a:br>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6012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2800" b="1" dirty="0" smtClean="0">
                <a:solidFill>
                  <a:srgbClr val="00B050"/>
                </a:solidFill>
              </a:rPr>
              <a:t>التقديم </a:t>
            </a:r>
            <a:r>
              <a:rPr lang="ar-SA" sz="2800" b="1" dirty="0" err="1" smtClean="0">
                <a:solidFill>
                  <a:srgbClr val="00B050"/>
                </a:solidFill>
              </a:rPr>
              <a:t>بقصد </a:t>
            </a:r>
            <a:r>
              <a:rPr lang="ar-SA" sz="2800" b="1" dirty="0" smtClean="0">
                <a:solidFill>
                  <a:srgbClr val="00B050"/>
                </a:solidFill>
              </a:rPr>
              <a:t>(التعظيم)، </a:t>
            </a:r>
            <a:r>
              <a:rPr lang="ar-SA" sz="2800" b="1" dirty="0" smtClean="0"/>
              <a:t>كقوله </a:t>
            </a:r>
            <a:r>
              <a:rPr lang="ar-SA" sz="2800" b="1" dirty="0" err="1" smtClean="0"/>
              <a:t>سبحانه: </a:t>
            </a:r>
            <a:r>
              <a:rPr lang="ar-SA" sz="2800" b="1" dirty="0" smtClean="0"/>
              <a:t>{ومن يطع الله ورسوله</a:t>
            </a:r>
            <a:r>
              <a:rPr lang="ar-SA" sz="2800" b="1" dirty="0" err="1" smtClean="0"/>
              <a:t>} </a:t>
            </a:r>
            <a:r>
              <a:rPr lang="ar-SA" sz="2800" b="1" dirty="0" smtClean="0"/>
              <a:t>(النساء:13)، فتقديم لفظ الجلالة في هذه الآية ونحوها على لفظ الرسول صلى الله عليه وسلم؛ تعظيماً له سبحانه، مع أن طاعته صلى الله عليه وسلم من طاعته سبحانه </a:t>
            </a:r>
            <a:r>
              <a:rPr lang="ar-SA" sz="2800" b="1" dirty="0" err="1" smtClean="0"/>
              <a:t>وتعالى.</a:t>
            </a:r>
            <a:r>
              <a:rPr lang="ar-SA" sz="2800" b="1" dirty="0" smtClean="0"/>
              <a:t> </a:t>
            </a:r>
            <a:br>
              <a:rPr lang="ar-SA" sz="2800" b="1" dirty="0" smtClean="0"/>
            </a:br>
            <a:r>
              <a:rPr lang="ar-SA" sz="2800" b="1" dirty="0" smtClean="0"/>
              <a:t/>
            </a:r>
            <a:br>
              <a:rPr lang="ar-SA" sz="2800" b="1" dirty="0" smtClean="0"/>
            </a:br>
            <a:r>
              <a:rPr lang="ar-SA" sz="2800" b="1" dirty="0" smtClean="0">
                <a:solidFill>
                  <a:srgbClr val="00B050"/>
                </a:solidFill>
              </a:rPr>
              <a:t>التقديم </a:t>
            </a:r>
            <a:r>
              <a:rPr lang="ar-SA" sz="2800" b="1" dirty="0" err="1" smtClean="0">
                <a:solidFill>
                  <a:srgbClr val="00B050"/>
                </a:solidFill>
              </a:rPr>
              <a:t>بقصد </a:t>
            </a:r>
            <a:r>
              <a:rPr lang="ar-SA" sz="2800" b="1" dirty="0" smtClean="0">
                <a:solidFill>
                  <a:srgbClr val="00B050"/>
                </a:solidFill>
              </a:rPr>
              <a:t>(التشريف)، </a:t>
            </a:r>
            <a:r>
              <a:rPr lang="ar-SA" sz="2800" b="1" dirty="0" smtClean="0"/>
              <a:t>كتقديم الحر على العبد في قوله </a:t>
            </a:r>
            <a:r>
              <a:rPr lang="ar-SA" sz="2800" b="1" dirty="0" err="1" smtClean="0"/>
              <a:t>تعالى: </a:t>
            </a:r>
            <a:r>
              <a:rPr lang="ar-SA" sz="2800" b="1" dirty="0" smtClean="0"/>
              <a:t>{الحر بالحر والعبد بالعبد</a:t>
            </a:r>
            <a:r>
              <a:rPr lang="ar-SA" sz="2800" b="1" dirty="0" err="1" smtClean="0"/>
              <a:t>} </a:t>
            </a:r>
            <a:r>
              <a:rPr lang="ar-SA" sz="2800" b="1" dirty="0" smtClean="0"/>
              <a:t>(البقرة:178)، فإن الحر أشرف من العبد، فاقتضى </a:t>
            </a:r>
            <a:r>
              <a:rPr lang="ar-SA" sz="2800" b="1" dirty="0" err="1" smtClean="0"/>
              <a:t>تقديمه.</a:t>
            </a:r>
            <a:r>
              <a:rPr lang="ar-SA" sz="2800" b="1" dirty="0" smtClean="0"/>
              <a:t> وتقديم الحي على الميت، كقوله </a:t>
            </a:r>
            <a:r>
              <a:rPr lang="ar-SA" sz="2800" b="1" dirty="0" err="1" smtClean="0"/>
              <a:t>سبحانه: </a:t>
            </a:r>
            <a:r>
              <a:rPr lang="ar-SA" sz="2800" b="1" dirty="0" smtClean="0"/>
              <a:t>{وما يستوي الأحياء ولا الأموات</a:t>
            </a:r>
            <a:r>
              <a:rPr lang="ar-SA" sz="2800" b="1" dirty="0" err="1" smtClean="0"/>
              <a:t>} </a:t>
            </a:r>
            <a:r>
              <a:rPr lang="ar-SA" sz="2800" b="1" dirty="0" smtClean="0"/>
              <a:t>(فاطر:22)، فإن الحي أشرف من الميت، فاقتضى الأمر </a:t>
            </a:r>
            <a:r>
              <a:rPr lang="ar-SA" sz="2800" b="1" dirty="0" err="1" smtClean="0"/>
              <a:t>تقديمه.</a:t>
            </a:r>
            <a:r>
              <a:rPr lang="ar-SA" sz="4000" b="1" dirty="0" smtClean="0"/>
              <a:t> </a:t>
            </a:r>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524000"/>
            <a:ext cx="8915400" cy="4800600"/>
          </a:xfrm>
        </p:spPr>
        <p:txBody>
          <a:bodyPr/>
          <a:lstStyle/>
          <a:p>
            <a:pPr lvl="0" algn="just" rtl="1"/>
            <a:r>
              <a:rPr lang="ar-SA" sz="4000" b="1" dirty="0" err="1" smtClean="0">
                <a:solidFill>
                  <a:srgbClr val="FF0000"/>
                </a:solidFill>
              </a:rPr>
              <a:t>التنكير </a:t>
            </a:r>
            <a:r>
              <a:rPr lang="ar-SA" sz="4000" b="1" dirty="0" smtClean="0">
                <a:solidFill>
                  <a:srgbClr val="FF0000"/>
                </a:solidFill>
              </a:rPr>
              <a:t>: </a:t>
            </a:r>
            <a:r>
              <a:rPr lang="ar-SA" sz="4000" b="1" dirty="0" smtClean="0"/>
              <a:t>ويكون لمقاصد كثيرة </a:t>
            </a:r>
            <a:r>
              <a:rPr lang="ar-SA" sz="4000" b="1" dirty="0" err="1" smtClean="0"/>
              <a:t>منها:</a:t>
            </a:r>
            <a:endParaRPr lang="ar-SA" sz="4000" b="1" dirty="0" smtClean="0"/>
          </a:p>
          <a:p>
            <a:pPr rtl="1"/>
            <a:r>
              <a:rPr lang="ar-SA" sz="2300" b="1" dirty="0" err="1" smtClean="0"/>
              <a:t>1</a:t>
            </a:r>
            <a:r>
              <a:rPr lang="ar-SA" b="1" dirty="0" err="1" smtClean="0"/>
              <a:t> </a:t>
            </a:r>
            <a:r>
              <a:rPr lang="ar-SA" b="1" dirty="0" smtClean="0"/>
              <a:t>- اذا لم يعلم المتكلم بجهة من جهات التعريف، حقيقة أو ادعاءاً، </a:t>
            </a:r>
            <a:r>
              <a:rPr lang="ar-SA" b="1" dirty="0" err="1" smtClean="0"/>
              <a:t>كقولك: </a:t>
            </a:r>
            <a:r>
              <a:rPr lang="ar-SA" b="1" dirty="0" smtClean="0"/>
              <a:t>(جاء رجل يسأل عنك</a:t>
            </a:r>
            <a:r>
              <a:rPr lang="ar-SA" b="1" dirty="0" err="1" smtClean="0"/>
              <a:t>).</a:t>
            </a:r>
            <a:endParaRPr lang="ar-SA" b="1" dirty="0" smtClean="0"/>
          </a:p>
          <a:p>
            <a:pPr rtl="1"/>
            <a:r>
              <a:rPr lang="ar-SA" b="1" dirty="0" err="1" smtClean="0"/>
              <a:t>2 </a:t>
            </a:r>
            <a:r>
              <a:rPr lang="ar-SA" b="1" dirty="0" smtClean="0"/>
              <a:t>- إخفاء الامر </a:t>
            </a:r>
            <a:r>
              <a:rPr lang="ar-SA" b="1" dirty="0" err="1" smtClean="0"/>
              <a:t>كقولنا: </a:t>
            </a:r>
            <a:r>
              <a:rPr lang="ar-SA" b="1" dirty="0" smtClean="0"/>
              <a:t>(اتّهمك رجل) نخفي اسمه حتى </a:t>
            </a:r>
            <a:r>
              <a:rPr lang="ar-SA" b="1" dirty="0" err="1" smtClean="0"/>
              <a:t>لايكون</a:t>
            </a:r>
            <a:r>
              <a:rPr lang="ar-SA" b="1" dirty="0" smtClean="0"/>
              <a:t> شغباً.</a:t>
            </a:r>
          </a:p>
          <a:p>
            <a:pPr rtl="1"/>
            <a:r>
              <a:rPr lang="ar-SA" b="1" dirty="0" err="1" smtClean="0"/>
              <a:t>3 </a:t>
            </a:r>
            <a:r>
              <a:rPr lang="ar-SA" b="1" dirty="0" smtClean="0"/>
              <a:t>- قصد الافراد، قال </a:t>
            </a:r>
            <a:r>
              <a:rPr lang="ar-SA" b="1" dirty="0" err="1" smtClean="0"/>
              <a:t>تعالى: </a:t>
            </a:r>
            <a:r>
              <a:rPr lang="ar-SA" b="1" dirty="0" smtClean="0"/>
              <a:t>(وجاء من أقصى المدينة رجل يسعى) أي: رجل واحد</a:t>
            </a:r>
          </a:p>
          <a:p>
            <a:pPr rtl="1"/>
            <a:r>
              <a:rPr lang="ar-SA" b="1" dirty="0" err="1" smtClean="0"/>
              <a:t>4 </a:t>
            </a:r>
            <a:r>
              <a:rPr lang="ar-SA" b="1" dirty="0" smtClean="0"/>
              <a:t>- قصد النوعيّة، </a:t>
            </a:r>
            <a:r>
              <a:rPr lang="ar-SA" b="1" dirty="0" err="1" smtClean="0"/>
              <a:t>نحو: </a:t>
            </a:r>
            <a:r>
              <a:rPr lang="ar-SA" b="1" dirty="0" smtClean="0"/>
              <a:t>(لكل داء دواء</a:t>
            </a:r>
            <a:r>
              <a:rPr lang="ar-SA" b="1" dirty="0" err="1" smtClean="0"/>
              <a:t>).</a:t>
            </a:r>
            <a:endParaRPr lang="ar-SA" b="1" dirty="0" smtClean="0"/>
          </a:p>
          <a:p>
            <a:pPr rtl="1"/>
            <a:endParaRPr lang="en-US" sz="4000" b="1" dirty="0">
              <a:solidFill>
                <a:srgbClr val="FF000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r>
              <a:rPr lang="ar-SA" sz="3600" b="1" dirty="0" smtClean="0"/>
              <a:t>5 </a:t>
            </a:r>
            <a:r>
              <a:rPr lang="ar-SA" b="1" dirty="0" smtClean="0"/>
              <a:t>ـ </a:t>
            </a:r>
            <a:r>
              <a:rPr lang="ar-SA" sz="3600" b="1" dirty="0" smtClean="0"/>
              <a:t>التعظيم، قال </a:t>
            </a:r>
            <a:r>
              <a:rPr lang="ar-SA" sz="3600" b="1" dirty="0" err="1" smtClean="0"/>
              <a:t>تعالى: </a:t>
            </a:r>
            <a:r>
              <a:rPr lang="ar-SA" sz="3600" b="1" dirty="0" smtClean="0"/>
              <a:t>(وعلى أبصارهم غشاوة)أي: غشاوة عظيمة.</a:t>
            </a:r>
          </a:p>
          <a:p>
            <a:pPr rtl="1"/>
            <a:r>
              <a:rPr lang="ar-SA" sz="3600" b="1" dirty="0" smtClean="0"/>
              <a:t>6 ـ التحقير، قال </a:t>
            </a:r>
            <a:r>
              <a:rPr lang="ar-SA" sz="3600" b="1" dirty="0" err="1" smtClean="0"/>
              <a:t>تعالى: </a:t>
            </a:r>
            <a:r>
              <a:rPr lang="ar-SA" sz="3600" b="1" dirty="0" smtClean="0"/>
              <a:t>(ولئن مسّتهم نفحة من عذاب ربّك</a:t>
            </a:r>
            <a:r>
              <a:rPr lang="ar-SA" sz="3600" b="1" dirty="0" err="1" smtClean="0"/>
              <a:t>)</a:t>
            </a:r>
            <a:endParaRPr lang="ar-SA" sz="3600" b="1" dirty="0" smtClean="0"/>
          </a:p>
          <a:p>
            <a:pPr rtl="1"/>
            <a:r>
              <a:rPr lang="ar-SA" sz="3600" b="1" dirty="0" smtClean="0"/>
              <a:t>7 ـ التكثير، قال </a:t>
            </a:r>
            <a:r>
              <a:rPr lang="ar-SA" sz="3600" b="1" dirty="0" err="1" smtClean="0"/>
              <a:t>تعالى: </a:t>
            </a:r>
            <a:r>
              <a:rPr lang="ar-SA" sz="3600" b="1" dirty="0" smtClean="0"/>
              <a:t>(وإن يكذّبوك فقد كذّبت رسل من قبلك</a:t>
            </a:r>
            <a:r>
              <a:rPr lang="ar-SA" sz="3600" b="1" dirty="0" err="1" smtClean="0"/>
              <a:t>)</a:t>
            </a:r>
            <a:endParaRPr lang="ar-SA" sz="3600" b="1" dirty="0" smtClean="0"/>
          </a:p>
          <a:p>
            <a:pPr rtl="1"/>
            <a:r>
              <a:rPr lang="ar-SA" sz="3600" b="1" dirty="0" smtClean="0"/>
              <a:t>8 ـ التقليل، قال </a:t>
            </a:r>
            <a:r>
              <a:rPr lang="ar-SA" sz="3600" b="1" dirty="0" err="1" smtClean="0"/>
              <a:t>تعالى: </a:t>
            </a:r>
            <a:r>
              <a:rPr lang="ar-SA" sz="3600" b="1" dirty="0" smtClean="0"/>
              <a:t>(ورضوان من الله أكبر) أي: رضوان قليل أكبر من نعيم الجنّة ـ على بعض التفاسيرـ.</a:t>
            </a:r>
          </a:p>
          <a:p>
            <a:endParaRPr lang="fr-F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r>
              <a:rPr lang="ar-SA" sz="4400" b="1" dirty="0" smtClean="0">
                <a:solidFill>
                  <a:srgbClr val="FF0000"/>
                </a:solidFill>
              </a:rPr>
              <a:t>التعريف: </a:t>
            </a:r>
            <a:r>
              <a:rPr lang="ar-SA" sz="4400" b="1" dirty="0" smtClean="0"/>
              <a:t>ومن </a:t>
            </a:r>
            <a:r>
              <a:rPr lang="ar-SA" sz="4400" b="1" dirty="0" err="1" smtClean="0"/>
              <a:t>مقاصده:</a:t>
            </a:r>
            <a:endParaRPr lang="ar-SA" sz="4400" b="1" dirty="0" smtClean="0"/>
          </a:p>
          <a:p>
            <a:pPr lvl="0" algn="just" rtl="1"/>
            <a:r>
              <a:rPr lang="ar-SA" sz="4000" b="1" dirty="0" err="1" smtClean="0">
                <a:solidFill>
                  <a:srgbClr val="00B050"/>
                </a:solidFill>
              </a:rPr>
              <a:t>الدالالة</a:t>
            </a:r>
            <a:r>
              <a:rPr lang="ar-SA" sz="4000" b="1" dirty="0" smtClean="0">
                <a:solidFill>
                  <a:srgbClr val="00B050"/>
                </a:solidFill>
              </a:rPr>
              <a:t> على الكمال كما في سورة الإخلاص حيث عرف </a:t>
            </a:r>
            <a:r>
              <a:rPr lang="ar-SA" sz="4000" b="1" dirty="0" err="1" smtClean="0">
                <a:solidFill>
                  <a:srgbClr val="00B050"/>
                </a:solidFill>
              </a:rPr>
              <a:t>لفظة </a:t>
            </a:r>
            <a:r>
              <a:rPr lang="ar-SA" sz="4000" b="1" dirty="0" smtClean="0">
                <a:solidFill>
                  <a:srgbClr val="00B050"/>
                </a:solidFill>
              </a:rPr>
              <a:t>(ا</a:t>
            </a:r>
            <a:r>
              <a:rPr lang="ar-SA" sz="4000" b="1" dirty="0" smtClean="0"/>
              <a:t>لصمد) إذ لها سر بلاغي يفوت إذا جاءت هذه الكلمة </a:t>
            </a:r>
            <a:r>
              <a:rPr lang="ar-SA" sz="4000" b="1" dirty="0" err="1" smtClean="0"/>
              <a:t>منكرة </a:t>
            </a:r>
            <a:r>
              <a:rPr lang="ar-SA" sz="4000" b="1" dirty="0" smtClean="0"/>
              <a:t>، وأل تأتي في كلام العرب ولها استعمالات عدة فتأتي أحياناً </a:t>
            </a:r>
            <a:r>
              <a:rPr lang="ar-SA" sz="4000" b="1" dirty="0" err="1" smtClean="0"/>
              <a:t>للتعريف </a:t>
            </a:r>
            <a:r>
              <a:rPr lang="ar-SA" sz="4000" b="1" dirty="0" smtClean="0"/>
              <a:t>، وهذا هو المشهور الغالب في </a:t>
            </a:r>
            <a:r>
              <a:rPr lang="ar-SA" sz="4000" b="1" dirty="0" err="1" smtClean="0"/>
              <a:t>استعمالها</a:t>
            </a:r>
            <a:r>
              <a:rPr lang="ar-SA" sz="6000" dirty="0" err="1" smtClean="0"/>
              <a:t>،</a:t>
            </a:r>
            <a:r>
              <a:rPr lang="ar-SA" sz="6000" dirty="0" smtClean="0"/>
              <a:t> </a:t>
            </a:r>
            <a:r>
              <a:rPr lang="ar-SA" sz="4000" dirty="0" smtClean="0"/>
              <a:t/>
            </a:r>
            <a:br>
              <a:rPr lang="ar-SA" sz="4000" dirty="0" smtClean="0"/>
            </a:br>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sz="3600" b="1" dirty="0" smtClean="0">
                <a:solidFill>
                  <a:srgbClr val="92D050"/>
                </a:solidFill>
              </a:rPr>
              <a:t>وتأتي عوضاً عن المضاف إليه </a:t>
            </a:r>
            <a:r>
              <a:rPr lang="ar-SA" sz="3600" b="1" dirty="0" smtClean="0"/>
              <a:t>المحذوف </a:t>
            </a:r>
            <a:r>
              <a:rPr lang="ar-SA" sz="3600" b="1" dirty="0" err="1" smtClean="0"/>
              <a:t>مثل : </a:t>
            </a:r>
            <a:r>
              <a:rPr lang="ar-SA" sz="3600" b="1" dirty="0" smtClean="0"/>
              <a:t>( </a:t>
            </a:r>
            <a:r>
              <a:rPr lang="ar-SA" sz="3600" b="1" dirty="0" err="1" smtClean="0"/>
              <a:t>الكتاب </a:t>
            </a:r>
            <a:r>
              <a:rPr lang="ar-SA" sz="3600" b="1" dirty="0" smtClean="0"/>
              <a:t>) أي كتاب </a:t>
            </a:r>
            <a:r>
              <a:rPr lang="ar-SA" sz="3600" b="1" dirty="0" err="1" smtClean="0"/>
              <a:t>الله </a:t>
            </a:r>
            <a:r>
              <a:rPr lang="ar-SA" sz="3600" b="1" dirty="0" smtClean="0"/>
              <a:t>، </a:t>
            </a:r>
            <a:r>
              <a:rPr lang="ar-SA" sz="3600" b="1" dirty="0" err="1" smtClean="0"/>
              <a:t>و </a:t>
            </a:r>
            <a:r>
              <a:rPr lang="ar-SA" sz="3600" b="1" dirty="0" smtClean="0"/>
              <a:t>( المسجد) المسجد الحرام، و(الرسول) أي رسول </a:t>
            </a:r>
            <a:r>
              <a:rPr lang="ar-SA" sz="3600" b="1" dirty="0" err="1" smtClean="0"/>
              <a:t>الله .</a:t>
            </a:r>
            <a:r>
              <a:rPr lang="ar-SA" sz="3600" b="1" dirty="0" smtClean="0"/>
              <a:t> </a:t>
            </a:r>
            <a:br>
              <a:rPr lang="ar-SA" sz="3600" b="1" dirty="0" smtClean="0"/>
            </a:br>
            <a:r>
              <a:rPr lang="ar-SA" sz="3600" b="1" dirty="0" err="1" smtClean="0">
                <a:solidFill>
                  <a:srgbClr val="92D050"/>
                </a:solidFill>
              </a:rPr>
              <a:t>وتأتي (أل </a:t>
            </a:r>
            <a:r>
              <a:rPr lang="ar-SA" sz="3600" b="1" dirty="0" smtClean="0">
                <a:solidFill>
                  <a:srgbClr val="92D050"/>
                </a:solidFill>
              </a:rPr>
              <a:t>) تفيد الكمال </a:t>
            </a:r>
            <a:r>
              <a:rPr lang="ar-SA" sz="3600" b="1" dirty="0" err="1" smtClean="0"/>
              <a:t>مثل : </a:t>
            </a:r>
            <a:r>
              <a:rPr lang="ar-SA" sz="3600" b="1" dirty="0" smtClean="0"/>
              <a:t>(ذلك </a:t>
            </a:r>
            <a:r>
              <a:rPr lang="ar-SA" sz="3600" b="1" dirty="0" err="1" smtClean="0"/>
              <a:t>الكتاب </a:t>
            </a:r>
            <a:r>
              <a:rPr lang="ar-SA" sz="3600" b="1" dirty="0" smtClean="0"/>
              <a:t>)أي هذا الكتاب الكامل الذي يستحق وصف الكتاب وكأن غيره بالنسبة له ينزل منزلة العدم بالنسبة </a:t>
            </a:r>
            <a:r>
              <a:rPr lang="ar-SA" sz="3600" b="1" dirty="0" err="1" smtClean="0"/>
              <a:t>للوجود </a:t>
            </a:r>
            <a:r>
              <a:rPr lang="ar-SA" sz="3600" b="1" dirty="0" smtClean="0"/>
              <a:t>، وما معنا في هذه الآية الكريمة أتى على هذا </a:t>
            </a:r>
            <a:r>
              <a:rPr lang="ar-SA" sz="3600" b="1" dirty="0" err="1" smtClean="0"/>
              <a:t>الاستعمال </a:t>
            </a:r>
            <a:r>
              <a:rPr lang="ar-SA" sz="4800" dirty="0" err="1" smtClean="0"/>
              <a:t>.</a:t>
            </a:r>
            <a:endParaRPr lang="fr-FR" sz="3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dirty="0" smtClean="0"/>
              <a:t>ملاحظة:</a:t>
            </a:r>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r>
              <a:rPr lang="ar-SA" sz="4000" b="1" dirty="0" smtClean="0">
                <a:solidFill>
                  <a:srgbClr val="00B0F0"/>
                </a:solidFill>
              </a:rPr>
              <a:t>2-قد تتعدد المقاصد في الملفوظ </a:t>
            </a:r>
            <a:r>
              <a:rPr lang="ar-SA" sz="4000" b="1" dirty="0" err="1" smtClean="0">
                <a:solidFill>
                  <a:srgbClr val="00B0F0"/>
                </a:solidFill>
              </a:rPr>
              <a:t>الواحد،</a:t>
            </a:r>
            <a:r>
              <a:rPr lang="ar-SA" sz="4000" b="1" dirty="0" smtClean="0">
                <a:solidFill>
                  <a:srgbClr val="00B0F0"/>
                </a:solidFill>
              </a:rPr>
              <a:t> </a:t>
            </a:r>
          </a:p>
          <a:p>
            <a:pPr lvl="0" algn="just" rtl="1"/>
            <a:r>
              <a:rPr lang="ar-SA" sz="3100" b="1" dirty="0" smtClean="0"/>
              <a:t>ومثاله: قول مذيع في حصة تلفزيونية لمتصل ما: </a:t>
            </a:r>
            <a:r>
              <a:rPr lang="ar-SA" sz="3100" b="1" dirty="0" smtClean="0">
                <a:solidFill>
                  <a:srgbClr val="00B050"/>
                </a:solidFill>
              </a:rPr>
              <a:t>أنت معنا على الهواء مباشرة.</a:t>
            </a:r>
          </a:p>
          <a:p>
            <a:pPr lvl="0" algn="just" rtl="1"/>
            <a:r>
              <a:rPr lang="ar-SA" sz="3100" b="1" dirty="0" smtClean="0"/>
              <a:t>فمن الممكن أن يكون </a:t>
            </a:r>
            <a:r>
              <a:rPr lang="ar-SA" sz="3100" b="1" dirty="0" err="1" smtClean="0"/>
              <a:t>المقصود:</a:t>
            </a:r>
            <a:endParaRPr lang="ar-SA" sz="3100" b="1" dirty="0" smtClean="0"/>
          </a:p>
          <a:p>
            <a:pPr lvl="0" algn="just" rtl="1">
              <a:buFont typeface="Courier New" pitchFamily="49" charset="0"/>
              <a:buChar char="o"/>
            </a:pPr>
            <a:r>
              <a:rPr lang="ar-SA" sz="3100" b="1" dirty="0" smtClean="0">
                <a:solidFill>
                  <a:srgbClr val="FFC000"/>
                </a:solidFill>
              </a:rPr>
              <a:t>اضبط أعصابك.</a:t>
            </a:r>
          </a:p>
          <a:p>
            <a:pPr lvl="0" algn="just" rtl="1">
              <a:buFont typeface="Courier New" pitchFamily="49" charset="0"/>
              <a:buChar char="o"/>
            </a:pPr>
            <a:r>
              <a:rPr lang="ar-SA" sz="3100" b="1" dirty="0" smtClean="0">
                <a:solidFill>
                  <a:srgbClr val="FFC000"/>
                </a:solidFill>
              </a:rPr>
              <a:t>أحفظ </a:t>
            </a:r>
            <a:r>
              <a:rPr lang="ar-SA" sz="3100" b="1" dirty="0" err="1" smtClean="0">
                <a:solidFill>
                  <a:srgbClr val="FFC000"/>
                </a:solidFill>
              </a:rPr>
              <a:t>لسانك؟</a:t>
            </a:r>
            <a:endParaRPr lang="ar-SA" sz="3100" b="1" dirty="0" smtClean="0">
              <a:solidFill>
                <a:srgbClr val="FFC000"/>
              </a:solidFill>
            </a:endParaRPr>
          </a:p>
          <a:p>
            <a:pPr lvl="0" algn="just" rtl="1">
              <a:buFont typeface="Courier New" pitchFamily="49" charset="0"/>
              <a:buChar char="o"/>
            </a:pPr>
            <a:r>
              <a:rPr lang="ar-SA" sz="3100" b="1" dirty="0" smtClean="0">
                <a:solidFill>
                  <a:srgbClr val="FFC000"/>
                </a:solidFill>
              </a:rPr>
              <a:t>لا تتجاوز حدود اللباقة، وأدب الحوار.</a:t>
            </a:r>
          </a:p>
          <a:p>
            <a:pPr lvl="0" algn="just" rtl="1">
              <a:buFont typeface="Courier New" pitchFamily="49" charset="0"/>
              <a:buChar char="o"/>
            </a:pPr>
            <a:r>
              <a:rPr lang="ar-SA" sz="3100" b="1" dirty="0" smtClean="0">
                <a:solidFill>
                  <a:srgbClr val="FFC000"/>
                </a:solidFill>
              </a:rPr>
              <a:t>تفضل </a:t>
            </a:r>
            <a:r>
              <a:rPr lang="ar-SA" sz="3100" b="1" dirty="0" err="1" smtClean="0">
                <a:solidFill>
                  <a:srgbClr val="FFC000"/>
                </a:solidFill>
              </a:rPr>
              <a:t>بالكلام.</a:t>
            </a:r>
            <a:r>
              <a:rPr lang="ar-SA" sz="3100" b="1" dirty="0" smtClean="0">
                <a:solidFill>
                  <a:srgbClr val="FFC000"/>
                </a:solidFill>
              </a:rPr>
              <a:t>  </a:t>
            </a:r>
            <a:endParaRPr lang="en-US" sz="3100" b="1" dirty="0">
              <a:solidFill>
                <a:srgbClr val="FFC00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27</a:t>
            </a:fld>
            <a:endParaRPr lang="en-US" dirty="0" smtClean="0">
              <a:cs typeface="Arial" pitchFamily="34" charset="0"/>
            </a:endParaRPr>
          </a:p>
        </p:txBody>
      </p:sp>
      <p:sp>
        <p:nvSpPr>
          <p:cNvPr id="6146" name="Title 4"/>
          <p:cNvSpPr>
            <a:spLocks noGrp="1"/>
          </p:cNvSpPr>
          <p:nvPr>
            <p:ph type="ctrTitle"/>
          </p:nvPr>
        </p:nvSpPr>
        <p:spPr>
          <a:xfrm>
            <a:off x="762000" y="457200"/>
            <a:ext cx="8420100" cy="5257800"/>
          </a:xfrm>
        </p:spPr>
        <p:txBody>
          <a:bodyPr/>
          <a:lstStyle/>
          <a:p>
            <a:pPr rtl="1"/>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سنتحدث في المحاضرة اللاحقة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عن</a:t>
            </a:r>
            <a:r>
              <a:rPr lang="en-US" spc="-150" dirty="0" smtClean="0">
                <a:solidFill>
                  <a:srgbClr val="376092"/>
                </a:solidFill>
                <a:latin typeface="ae_AlMateen" pitchFamily="2" charset="-78"/>
                <a:cs typeface="ae_AlMateen" pitchFamily="2" charset="-78"/>
              </a:rPr>
              <a:t/>
            </a:r>
            <a:br>
              <a:rPr lang="en-US" spc="-150" dirty="0" smtClean="0">
                <a:solidFill>
                  <a:srgbClr val="376092"/>
                </a:solidFill>
                <a:latin typeface="ae_AlMateen" pitchFamily="2" charset="-78"/>
                <a:cs typeface="ae_AlMateen" pitchFamily="2" charset="-78"/>
              </a:rPr>
            </a:br>
            <a:r>
              <a:rPr lang="ar-SA" b="1" spc="-150" dirty="0" smtClean="0">
                <a:solidFill>
                  <a:srgbClr val="FF0000"/>
                </a:solidFill>
                <a:latin typeface="ae_AlMateen" pitchFamily="2" charset="-78"/>
                <a:cs typeface="ae_AlMateen" pitchFamily="2" charset="-78"/>
              </a:rPr>
              <a:t>الخطاب </a:t>
            </a:r>
            <a:r>
              <a:rPr lang="ar-SA" b="1" spc="-150" dirty="0" err="1" smtClean="0">
                <a:solidFill>
                  <a:srgbClr val="FF0000"/>
                </a:solidFill>
                <a:latin typeface="ae_AlMateen" pitchFamily="2" charset="-78"/>
                <a:cs typeface="ae_AlMateen" pitchFamily="2" charset="-78"/>
              </a:rPr>
              <a:t>الحِجَاجي </a:t>
            </a:r>
            <a:r>
              <a:rPr lang="ar-SA" b="1" spc="-150" dirty="0" smtClean="0">
                <a:solidFill>
                  <a:srgbClr val="FF0000"/>
                </a:solidFill>
                <a:latin typeface="ae_AlMateen" pitchFamily="2" charset="-78"/>
                <a:cs typeface="ae_AlMateen" pitchFamily="2" charset="-78"/>
              </a:rPr>
              <a:t>(الإقناعي</a:t>
            </a:r>
            <a:r>
              <a:rPr lang="ar-SA" b="1" spc="-150" dirty="0" err="1" smtClean="0">
                <a:solidFill>
                  <a:srgbClr val="FF0000"/>
                </a:solidFill>
                <a:latin typeface="ae_AlMateen" pitchFamily="2" charset="-78"/>
                <a:cs typeface="ae_AlMateen" pitchFamily="2" charset="-78"/>
              </a:rPr>
              <a:t>)</a:t>
            </a:r>
            <a:r>
              <a:rPr lang="ar-SA" b="1" spc="-150" dirty="0" smtClean="0">
                <a:solidFill>
                  <a:srgbClr val="FF0000"/>
                </a:solidFill>
                <a:latin typeface="ae_AlMateen" pitchFamily="2" charset="-78"/>
                <a:cs typeface="ae_AlMateen" pitchFamily="2" charset="-78"/>
              </a:rPr>
              <a:t/>
            </a:r>
            <a:br>
              <a:rPr lang="ar-SA" b="1" spc="-150" dirty="0" smtClean="0">
                <a:solidFill>
                  <a:srgbClr val="FF0000"/>
                </a:solidFill>
                <a:latin typeface="ae_AlMateen" pitchFamily="2" charset="-78"/>
                <a:cs typeface="ae_AlMateen" pitchFamily="2" charset="-78"/>
              </a:rPr>
            </a:br>
            <a:r>
              <a:rPr lang="ar-SA" b="1" spc="-150" dirty="0" smtClean="0">
                <a:solidFill>
                  <a:srgbClr val="FF0000"/>
                </a:solidFill>
                <a:latin typeface="ae_AlMateen" pitchFamily="2" charset="-78"/>
                <a:cs typeface="ae_AlMateen" pitchFamily="2" charset="-78"/>
              </a:rPr>
              <a:t>وآلياته اللغوية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EG" sz="5400" b="1" dirty="0">
                <a:cs typeface="Arial" pitchFamily="34" charset="0"/>
              </a:rPr>
              <a:t/>
            </a:r>
            <a:br>
              <a:rPr lang="ar-EG" sz="5400" b="1" dirty="0">
                <a:cs typeface="Arial" pitchFamily="34" charset="0"/>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FF0000"/>
              </a:solidFill>
              <a:latin typeface="ae_AlMateen" pitchFamily="2" charset="-78"/>
              <a:cs typeface="ae_AlMateen" pitchFamily="2" charset="-78"/>
            </a:endParaRPr>
          </a:p>
        </p:txBody>
      </p:sp>
    </p:spTree>
    <p:extLst>
      <p:ext uri="{BB962C8B-B14F-4D97-AF65-F5344CB8AC3E}">
        <p14:creationId xmlns="" xmlns:p14="http://schemas.microsoft.com/office/powerpoint/2010/main" val="35244475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2866</TotalTime>
  <Words>971</Words>
  <Application>Microsoft Office PowerPoint</Application>
  <PresentationFormat>A4 Paper (210x297 mm)‎</PresentationFormat>
  <Paragraphs>90</Paragraphs>
  <Slides>28</Slides>
  <Notes>0</Notes>
  <HiddenSlides>0</HiddenSlides>
  <MMClips>0</MMClips>
  <ScaleCrop>false</ScaleCrop>
  <HeadingPairs>
    <vt:vector size="4" baseType="variant">
      <vt:variant>
        <vt:lpstr>سمة</vt:lpstr>
      </vt:variant>
      <vt:variant>
        <vt:i4>1</vt:i4>
      </vt:variant>
      <vt:variant>
        <vt:lpstr>عناوين الشرائح</vt:lpstr>
      </vt:variant>
      <vt:variant>
        <vt:i4>28</vt:i4>
      </vt:variant>
    </vt:vector>
  </HeadingPairs>
  <TitlesOfParts>
    <vt:vector size="29" baseType="lpstr">
      <vt:lpstr>Office Theme</vt:lpstr>
      <vt:lpstr>الشريحة 1</vt:lpstr>
      <vt:lpstr>المحاضرة التاسعة</vt:lpstr>
      <vt:lpstr> القصد  وعلاقته بلغة الخطاب  </vt:lpstr>
      <vt:lpstr>الشريحة 4</vt:lpstr>
      <vt:lpstr>القصد لغة:</vt:lpstr>
      <vt:lpstr>الشريحة 6</vt:lpstr>
      <vt:lpstr>القصد اصطلاحا:</vt:lpstr>
      <vt:lpstr>الشريحة 8</vt:lpstr>
      <vt:lpstr>الشريحة 9</vt:lpstr>
      <vt:lpstr>الشريحة 10</vt:lpstr>
      <vt:lpstr>المقصدية في التواصل اللغوي</vt:lpstr>
      <vt:lpstr>علاقة لغة الخطاب بالقصد:</vt:lpstr>
      <vt:lpstr>الشريحة 13</vt:lpstr>
      <vt:lpstr>الشريحة 14</vt:lpstr>
      <vt:lpstr>الشريحة 15</vt:lpstr>
      <vt:lpstr>تصنيف الأفعال اللغوية باعتبار الهدف (القصد):</vt:lpstr>
      <vt:lpstr>الشريحة 17</vt:lpstr>
      <vt:lpstr>الشريحة 18</vt:lpstr>
      <vt:lpstr>الطرق اللغوية لتحقيق القصد:</vt:lpstr>
      <vt:lpstr>الشريحة 20</vt:lpstr>
      <vt:lpstr>الشريحة 21</vt:lpstr>
      <vt:lpstr>الشريحة 22</vt:lpstr>
      <vt:lpstr>الشريحة 23</vt:lpstr>
      <vt:lpstr>الشريحة 24</vt:lpstr>
      <vt:lpstr>الشريحة 25</vt:lpstr>
      <vt:lpstr>ملاحظة:</vt:lpstr>
      <vt:lpstr>  سنتحدث في المحاضرة اللاحقة عن الخطاب الحِجَاجي (الإقناعي) وآلياته اللغوية    </vt:lpstr>
      <vt:lpstr>الشريحة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333</cp:revision>
  <dcterms:created xsi:type="dcterms:W3CDTF">2009-10-14T19:14:34Z</dcterms:created>
  <dcterms:modified xsi:type="dcterms:W3CDTF">2013-03-11T06:00:09Z</dcterms:modified>
</cp:coreProperties>
</file>