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00" r:id="rId2"/>
    <p:sldId id="257" r:id="rId3"/>
    <p:sldId id="343" r:id="rId4"/>
    <p:sldId id="267" r:id="rId5"/>
    <p:sldId id="344" r:id="rId6"/>
    <p:sldId id="345" r:id="rId7"/>
    <p:sldId id="346" r:id="rId8"/>
    <p:sldId id="347" r:id="rId9"/>
    <p:sldId id="348" r:id="rId10"/>
    <p:sldId id="349" r:id="rId11"/>
    <p:sldId id="350" r:id="rId12"/>
    <p:sldId id="351" r:id="rId13"/>
    <p:sldId id="352" r:id="rId14"/>
    <p:sldId id="353" r:id="rId15"/>
    <p:sldId id="354" r:id="rId16"/>
    <p:sldId id="355" r:id="rId17"/>
    <p:sldId id="356" r:id="rId18"/>
    <p:sldId id="357" r:id="rId19"/>
    <p:sldId id="358" r:id="rId20"/>
    <p:sldId id="359" r:id="rId21"/>
    <p:sldId id="360" r:id="rId22"/>
    <p:sldId id="361" r:id="rId23"/>
    <p:sldId id="362" r:id="rId24"/>
    <p:sldId id="363" r:id="rId25"/>
    <p:sldId id="364" r:id="rId26"/>
    <p:sldId id="365" r:id="rId27"/>
    <p:sldId id="366" r:id="rId28"/>
    <p:sldId id="367" r:id="rId29"/>
    <p:sldId id="370" r:id="rId30"/>
    <p:sldId id="371" r:id="rId31"/>
    <p:sldId id="372" r:id="rId32"/>
    <p:sldId id="373" r:id="rId33"/>
    <p:sldId id="374" r:id="rId34"/>
    <p:sldId id="375" r:id="rId35"/>
    <p:sldId id="376" r:id="rId36"/>
    <p:sldId id="369" r:id="rId37"/>
    <p:sldId id="266" r:id="rId3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66"/>
    <a:srgbClr val="AD9968"/>
    <a:srgbClr val="009900"/>
    <a:srgbClr val="709256"/>
    <a:srgbClr val="3B84AF"/>
    <a:srgbClr val="FF3300"/>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06" autoAdjust="0"/>
    <p:restoredTop sz="94664" autoAdjust="0"/>
  </p:normalViewPr>
  <p:slideViewPr>
    <p:cSldViewPr>
      <p:cViewPr varScale="1">
        <p:scale>
          <a:sx n="99" d="100"/>
          <a:sy n="99" d="100"/>
        </p:scale>
        <p:origin x="-102" y="-17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تحليل الخطاب</a:t>
            </a:r>
          </a:p>
          <a:p>
            <a:pPr algn="ctr"/>
            <a:r>
              <a:rPr lang="ar-SA" sz="3700" b="1" dirty="0" smtClean="0">
                <a:solidFill>
                  <a:schemeClr val="accent1">
                    <a:lumMod val="50000"/>
                  </a:schemeClr>
                </a:solidFill>
                <a:latin typeface="AYM Wadiy S_U normal."/>
                <a:cs typeface="Times New Roman" pitchFamily="18" charset="0"/>
              </a:rPr>
              <a:t>د.</a:t>
            </a:r>
            <a:r>
              <a:rPr lang="ar-SA" sz="3700" b="1" dirty="0" err="1" smtClean="0">
                <a:solidFill>
                  <a:schemeClr val="accent1">
                    <a:lumMod val="50000"/>
                  </a:schemeClr>
                </a:solidFill>
                <a:latin typeface="AYM Wadiy S_U normal."/>
                <a:cs typeface="Times New Roman" pitchFamily="18" charset="0"/>
              </a:rPr>
              <a:t>بلقاسم</a:t>
            </a:r>
            <a:r>
              <a:rPr lang="ar-SA" sz="3700" b="1" dirty="0" smtClean="0">
                <a:solidFill>
                  <a:schemeClr val="accent1">
                    <a:lumMod val="50000"/>
                  </a:schemeClr>
                </a:solidFill>
                <a:latin typeface="AYM Wadiy S_U normal."/>
                <a:cs typeface="Times New Roman" pitchFamily="18" charset="0"/>
              </a:rPr>
              <a:t> حمام</a:t>
            </a:r>
          </a:p>
          <a:p>
            <a:pPr algn="ct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 xmlns:p14="http://schemas.microsoft.com/office/powerpoint/2010/main" val="2748393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b="1" spc="-150" dirty="0" smtClean="0">
                <a:solidFill>
                  <a:srgbClr val="FF0000"/>
                </a:solidFill>
                <a:latin typeface="ae_AlMateen" pitchFamily="2" charset="-78"/>
                <a:cs typeface="ae_AlMateen" pitchFamily="2" charset="-78"/>
              </a:rPr>
              <a:t>الخطاب </a:t>
            </a:r>
            <a:r>
              <a:rPr lang="ar-SA" sz="4800" b="1" spc="-150" dirty="0" err="1" smtClean="0">
                <a:solidFill>
                  <a:srgbClr val="FF0000"/>
                </a:solidFill>
                <a:latin typeface="ae_AlMateen" pitchFamily="2" charset="-78"/>
                <a:cs typeface="ae_AlMateen" pitchFamily="2" charset="-78"/>
              </a:rPr>
              <a:t>الحِجَاجي </a:t>
            </a:r>
            <a:r>
              <a:rPr lang="ar-SA" sz="4800" b="1" spc="-150" dirty="0" smtClean="0">
                <a:solidFill>
                  <a:srgbClr val="FF0000"/>
                </a:solidFill>
                <a:latin typeface="ae_AlMateen" pitchFamily="2" charset="-78"/>
                <a:cs typeface="ae_AlMateen" pitchFamily="2" charset="-78"/>
              </a:rPr>
              <a:t>(الإقناعي</a:t>
            </a:r>
            <a:r>
              <a:rPr lang="ar-SA" sz="4800" b="1" spc="-150" dirty="0" err="1" smtClean="0">
                <a:solidFill>
                  <a:srgbClr val="FF0000"/>
                </a:solidFill>
                <a:latin typeface="ae_AlMateen" pitchFamily="2" charset="-78"/>
                <a:cs typeface="ae_AlMateen" pitchFamily="2" charset="-78"/>
              </a:rPr>
              <a:t>)</a:t>
            </a:r>
            <a:r>
              <a:rPr lang="ar-SA" sz="4800" b="1" spc="-150" dirty="0" smtClean="0">
                <a:solidFill>
                  <a:srgbClr val="FF0000"/>
                </a:solidFill>
                <a:latin typeface="ae_AlMateen" pitchFamily="2" charset="-78"/>
                <a:cs typeface="ae_AlMateen" pitchFamily="2" charset="-78"/>
              </a:rPr>
              <a:t/>
            </a:r>
            <a:br>
              <a:rPr lang="ar-SA" sz="4800" b="1" spc="-150" dirty="0" smtClean="0">
                <a:solidFill>
                  <a:srgbClr val="FF0000"/>
                </a:solidFill>
                <a:latin typeface="ae_AlMateen" pitchFamily="2" charset="-78"/>
                <a:cs typeface="ae_AlMateen" pitchFamily="2" charset="-78"/>
              </a:rPr>
            </a:br>
            <a:r>
              <a:rPr lang="ar-SA" sz="4800" b="1" spc="-150" dirty="0" smtClean="0">
                <a:solidFill>
                  <a:srgbClr val="FF0000"/>
                </a:solidFill>
                <a:latin typeface="ae_AlMateen" pitchFamily="2" charset="-78"/>
                <a:cs typeface="ae_AlMateen" pitchFamily="2" charset="-78"/>
              </a:rPr>
              <a:t>وآلياته اللغوية</a:t>
            </a:r>
            <a:r>
              <a:rPr lang="ar-SA" sz="4000" dirty="0" smtClean="0"/>
              <a:t/>
            </a:r>
            <a:br>
              <a:rPr lang="ar-SA" sz="4000" dirty="0" smtClean="0"/>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 xmlns:p14="http://schemas.microsoft.com/office/powerpoint/2010/main" val="1159602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b="1" dirty="0" smtClean="0">
                <a:cs typeface="Arial" pitchFamily="34" charset="0"/>
              </a:rPr>
              <a:t>	لقد سبقت الإشارة إلى أن صاحب الخطاب عليه قبل إنتاج خطابه أن يحدد هدفه الذي يريد أن يبلغه للمتلقي، والغرض الأول والأخير عند المتكلم هو </a:t>
            </a:r>
            <a:r>
              <a:rPr lang="ar-SA" sz="4000" b="1" dirty="0" smtClean="0">
                <a:solidFill>
                  <a:srgbClr val="FF0000"/>
                </a:solidFill>
                <a:cs typeface="Arial" pitchFamily="34" charset="0"/>
              </a:rPr>
              <a:t>التأثير</a:t>
            </a:r>
            <a:r>
              <a:rPr lang="ar-SA" sz="4000" b="1" dirty="0" smtClean="0">
                <a:cs typeface="Arial" pitchFamily="34" charset="0"/>
              </a:rPr>
              <a:t> على المتلقي، وجعله يقبل ويسلم بفحوى الخطاب، بمعنى أن لا يكرهه على ذلك، بل يتبع معه طريقة الإقناع، ولا يحقق المتكلم ذلك إلا إذا استعان في خطابه بآليات تحمل المتلقي على الاستجابة بالكيفية التي قصدها.</a:t>
            </a:r>
            <a:endParaRPr lang="ar-EG" sz="40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r>
              <a:rPr lang="ar-SA" sz="4000" b="1" dirty="0" smtClean="0"/>
              <a:t>وعليه سنركز في هذه المحاضرة على عملية الإقناع، والتي لا تتحقق إلا بالحجة والدليل، ولذلك كثيرا ما يربط علماء تحليل الخطاب بين </a:t>
            </a:r>
            <a:r>
              <a:rPr lang="ar-SA" sz="4000" b="1" dirty="0" smtClean="0">
                <a:solidFill>
                  <a:srgbClr val="FF0000"/>
                </a:solidFill>
              </a:rPr>
              <a:t>الإقناع والحجاج</a:t>
            </a:r>
            <a:r>
              <a:rPr lang="ar-SA" sz="4000" b="1" dirty="0" smtClean="0"/>
              <a:t>.</a:t>
            </a:r>
          </a:p>
          <a:p>
            <a:r>
              <a:rPr lang="ar-SA" sz="4000" b="1" dirty="0" smtClean="0"/>
              <a:t>فيقولون خطاب إقناعي، أو خطاب حِجَاجِي، وهما بمعنى واحد، وهذا الذي سنعتمده في العناصر القادمة.</a:t>
            </a:r>
            <a:endParaRPr lang="ar-SA"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مفهوم الحجاج لغة:</a:t>
            </a:r>
            <a:endParaRPr lang="en-US" dirty="0">
              <a:solidFill>
                <a:srgbClr val="C00000"/>
              </a:solidFill>
            </a:endParaRPr>
          </a:p>
        </p:txBody>
      </p:sp>
      <p:sp>
        <p:nvSpPr>
          <p:cNvPr id="7171" name="Text Placeholder 5"/>
          <p:cNvSpPr>
            <a:spLocks noGrp="1"/>
          </p:cNvSpPr>
          <p:nvPr>
            <p:ph idx="1"/>
          </p:nvPr>
        </p:nvSpPr>
        <p:spPr>
          <a:xfrm>
            <a:off x="762000" y="1600200"/>
            <a:ext cx="8915400" cy="4419600"/>
          </a:xfrm>
        </p:spPr>
        <p:txBody>
          <a:bodyPr/>
          <a:lstStyle/>
          <a:p>
            <a:r>
              <a:rPr lang="ar-SA" sz="4000" b="1" dirty="0" smtClean="0">
                <a:solidFill>
                  <a:srgbClr val="FF0000"/>
                </a:solidFill>
              </a:rPr>
              <a:t>الحجاج </a:t>
            </a:r>
            <a:r>
              <a:rPr lang="ar-SA" sz="4000" b="1" dirty="0" err="1" smtClean="0">
                <a:solidFill>
                  <a:srgbClr val="FF0000"/>
                </a:solidFill>
              </a:rPr>
              <a:t>لغة:</a:t>
            </a:r>
            <a:r>
              <a:rPr lang="ar-SA" sz="4000" b="1" dirty="0" smtClean="0">
                <a:solidFill>
                  <a:srgbClr val="FF0000"/>
                </a:solidFill>
              </a:rPr>
              <a:t> </a:t>
            </a:r>
          </a:p>
          <a:p>
            <a:r>
              <a:rPr lang="ar-SA" sz="4000" b="1" dirty="0" smtClean="0"/>
              <a:t>من حاجَّ، قال ابن منظور في لسان العرب:حاججته أُحاجه، حجاجا، ومُحاجة،أي غلبته بالحجج...والحجة أدليت بها...وحاجه محاجة وحِجاجا: نازعه الحجة...والحجة:الدليل والبرهان...وهو رجل </a:t>
            </a:r>
            <a:r>
              <a:rPr lang="ar-SA" sz="4000" b="1" dirty="0" err="1" smtClean="0"/>
              <a:t>محاجج</a:t>
            </a:r>
            <a:r>
              <a:rPr lang="ar-SA" sz="4000" b="1" dirty="0" smtClean="0"/>
              <a:t>: جَدِل، والجدل هو مقابلة الحجة الحجة.</a:t>
            </a:r>
            <a:endParaRPr lang="ar-SA"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الحجاج اصطلاحا:</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r>
              <a:rPr lang="ar-SA" sz="3600" b="1" dirty="0" smtClean="0"/>
              <a:t>يعرفه </a:t>
            </a:r>
            <a:r>
              <a:rPr lang="ar-SA" sz="3600" b="1" dirty="0" smtClean="0">
                <a:solidFill>
                  <a:srgbClr val="FF0000"/>
                </a:solidFill>
              </a:rPr>
              <a:t>طه عبد الرحمن </a:t>
            </a:r>
            <a:r>
              <a:rPr lang="ar-SA" sz="3600" b="1" dirty="0" smtClean="0"/>
              <a:t>بأنه: </a:t>
            </a:r>
            <a:r>
              <a:rPr lang="ar-SA" sz="3600" b="1" dirty="0" smtClean="0">
                <a:solidFill>
                  <a:schemeClr val="accent6">
                    <a:lumMod val="75000"/>
                  </a:schemeClr>
                </a:solidFill>
              </a:rPr>
              <a:t>كل منطوق به موجه إلى الغير لإفهامه دعوى مخصوصة، يحق له الاعتراض عليها.</a:t>
            </a:r>
          </a:p>
          <a:p>
            <a:pPr rtl="1"/>
            <a:r>
              <a:rPr lang="ar-SA" sz="3600" b="1" dirty="0" smtClean="0"/>
              <a:t>		</a:t>
            </a:r>
            <a:r>
              <a:rPr lang="ar-SA" sz="3600" b="1" dirty="0" smtClean="0">
                <a:solidFill>
                  <a:srgbClr val="00B0F0"/>
                </a:solidFill>
              </a:rPr>
              <a:t>إن غاية كل حجاج أن يجعل العقول تذعن لما يطرح عليها من آراء، أو أن تزيد في درجة ذلك الإذعان،  فأنجع الحجاج ما وُفِّق في جعل </a:t>
            </a:r>
            <a:r>
              <a:rPr lang="ar-SA" sz="3600" b="1" dirty="0" err="1" smtClean="0">
                <a:solidFill>
                  <a:srgbClr val="00B0F0"/>
                </a:solidFill>
              </a:rPr>
              <a:t>حدة</a:t>
            </a:r>
            <a:r>
              <a:rPr lang="ar-SA" sz="3600" b="1" dirty="0" smtClean="0">
                <a:solidFill>
                  <a:srgbClr val="00B0F0"/>
                </a:solidFill>
              </a:rPr>
              <a:t> الإذعان تقوى درجتها عند المتلقي، بشكل يبعثه على العمل المطلوب إنجازه أو الإمساك عنه، أو هو ما وفق على الأقل في جعل السامع مهيأ للقيام بذلك العمل في </a:t>
            </a:r>
            <a:r>
              <a:rPr lang="ar-SA" sz="4000" b="1" dirty="0" smtClean="0">
                <a:solidFill>
                  <a:srgbClr val="00B0F0"/>
                </a:solidFill>
              </a:rPr>
              <a:t>اللحظة المناسبة.</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مسوغات استعمال وسيلة </a:t>
            </a:r>
            <a:r>
              <a:rPr lang="ar-SA" dirty="0" err="1" smtClean="0">
                <a:solidFill>
                  <a:srgbClr val="C00000"/>
                </a:solidFill>
              </a:rPr>
              <a:t>الإقناع:</a:t>
            </a:r>
            <a:r>
              <a:rPr lang="ar-SA" dirty="0" smtClean="0">
                <a:solidFill>
                  <a:srgbClr val="C00000"/>
                </a:solidFill>
              </a:rPr>
              <a:t> </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b="1" dirty="0" smtClean="0"/>
              <a:t>هناك عدد من </a:t>
            </a:r>
            <a:r>
              <a:rPr lang="ar-SA" sz="4000" b="1" dirty="0" smtClean="0">
                <a:solidFill>
                  <a:srgbClr val="FF0000"/>
                </a:solidFill>
              </a:rPr>
              <a:t>المبررات</a:t>
            </a:r>
            <a:r>
              <a:rPr lang="ar-SA" sz="4000" b="1" dirty="0" smtClean="0"/>
              <a:t>، والدواعي التي ترجح أو تفرض استعمال الإقناع دون غيره، نذكر </a:t>
            </a:r>
            <a:r>
              <a:rPr lang="ar-SA" sz="4000" b="1" dirty="0" err="1" smtClean="0"/>
              <a:t>منها:</a:t>
            </a:r>
            <a:endParaRPr lang="ar-SA" sz="4000" b="1" dirty="0" smtClean="0"/>
          </a:p>
          <a:p>
            <a:pPr rtl="1">
              <a:buFont typeface="Wingdings" pitchFamily="2" charset="2"/>
              <a:buChar char="Ø"/>
            </a:pPr>
            <a:r>
              <a:rPr lang="ar-SA" sz="4000" b="1" dirty="0" smtClean="0">
                <a:solidFill>
                  <a:srgbClr val="FFC000"/>
                </a:solidFill>
              </a:rPr>
              <a:t>إن تأثير الخطاب الإقناعي في المتلقي أقوى</a:t>
            </a:r>
            <a:r>
              <a:rPr lang="ar-SA" sz="4000" b="1" dirty="0" smtClean="0"/>
              <a:t>، ونتائجه أثبت وأبقى وأدوم، لأنه ينبع من حصول الاقتناع عند المرسل إليه غالبا، لا يشوبه فرض ولا </a:t>
            </a:r>
            <a:r>
              <a:rPr lang="ar-SA" sz="4000" b="1" dirty="0" err="1" smtClean="0"/>
              <a:t>قوة.</a:t>
            </a:r>
            <a:r>
              <a:rPr lang="ar-SA" sz="4000" b="1" dirty="0" smtClean="0"/>
              <a:t>(على اعتبار أن هناك وسائل أخرى يحصل بها الاقناع والتأثير مثل التلويح بالتهديد، والابتزاز والوعد.</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228600" y="1447800"/>
            <a:ext cx="9448800" cy="4800599"/>
          </a:xfrm>
        </p:spPr>
        <p:txBody>
          <a:bodyPr/>
          <a:lstStyle/>
          <a:p>
            <a:pPr rtl="1">
              <a:buFont typeface="Wingdings" pitchFamily="2" charset="2"/>
              <a:buChar char="Ø"/>
            </a:pPr>
            <a:r>
              <a:rPr lang="ar-SA" sz="3600" b="1" dirty="0" smtClean="0">
                <a:solidFill>
                  <a:srgbClr val="FFC000"/>
                </a:solidFill>
              </a:rPr>
              <a:t>إنه يضمن استمرارية الخطاب وتناميه، </a:t>
            </a:r>
            <a:r>
              <a:rPr lang="ar-SA" sz="3600" b="1" dirty="0" smtClean="0"/>
              <a:t>عن طريق استعمال الحجاج، لأن من شروط التداول اللغوي شرط </a:t>
            </a:r>
            <a:r>
              <a:rPr lang="ar-SA" sz="3600" b="1" dirty="0" err="1" smtClean="0"/>
              <a:t>الاقناعية.</a:t>
            </a:r>
            <a:endParaRPr lang="ar-SA" sz="3600" b="1" dirty="0" smtClean="0"/>
          </a:p>
          <a:p>
            <a:pPr rtl="1">
              <a:buFont typeface="Wingdings" pitchFamily="2" charset="2"/>
              <a:buChar char="Ø"/>
            </a:pPr>
            <a:r>
              <a:rPr lang="ar-SA" sz="3600" b="1" dirty="0" smtClean="0">
                <a:solidFill>
                  <a:srgbClr val="FFC000"/>
                </a:solidFill>
              </a:rPr>
              <a:t>المكانة التي أصبحت تحتلها آلية الاقناع، </a:t>
            </a:r>
            <a:r>
              <a:rPr lang="ar-SA" sz="3600" b="1" dirty="0" smtClean="0"/>
              <a:t>وتقدمها على الآليات الأخرى، خاصة في العصر الحديث، حتى عند المتكلم الذي يملك سلطة وقوة تمكنه من استعمال آلية الالزام، لأن المرسل إليه قد تغيرت ثقافته وإدراكه لكثير من الأمور، ولم يعد مستعدا إلا إلى طريق الدليل والحجة </a:t>
            </a:r>
            <a:r>
              <a:rPr lang="ar-SA" sz="3600" b="1" dirty="0" err="1" smtClean="0"/>
              <a:t>والاقناع</a:t>
            </a:r>
            <a:r>
              <a:rPr lang="ar-SA" sz="3600" b="1" dirty="0" smtClean="0"/>
              <a:t>.</a:t>
            </a:r>
            <a:endParaRPr lang="en-US" sz="36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685800" y="1524000"/>
            <a:ext cx="8915400" cy="4648200"/>
          </a:xfrm>
        </p:spPr>
        <p:txBody>
          <a:bodyPr/>
          <a:lstStyle/>
          <a:p>
            <a:pPr rtl="1">
              <a:buFont typeface="Wingdings" pitchFamily="2" charset="2"/>
              <a:buChar char="Ø"/>
            </a:pPr>
            <a:r>
              <a:rPr lang="ar-SA" sz="3600" b="1" dirty="0" smtClean="0">
                <a:solidFill>
                  <a:srgbClr val="FFC000"/>
                </a:solidFill>
              </a:rPr>
              <a:t>ابداع السلطة، </a:t>
            </a:r>
            <a:r>
              <a:rPr lang="ar-SA" sz="3600" b="1" dirty="0" err="1" smtClean="0"/>
              <a:t>فالاقناع</a:t>
            </a:r>
            <a:r>
              <a:rPr lang="ar-SA" sz="3600" b="1" dirty="0" smtClean="0"/>
              <a:t> عند المتكلم سلطة في خطابه، ولكنها سلطة مقبولة، إذا استطاعت أن تقنع </a:t>
            </a:r>
            <a:r>
              <a:rPr lang="ar-SA" sz="3600" b="1" dirty="0" err="1" smtClean="0"/>
              <a:t>المتلقي </a:t>
            </a:r>
            <a:r>
              <a:rPr lang="ar-SA" sz="3600" b="1" dirty="0" smtClean="0"/>
              <a:t>(وإن كان المتكلم أدنى من المتلقي</a:t>
            </a:r>
            <a:r>
              <a:rPr lang="ar-SA" sz="3600" b="1" dirty="0" err="1" smtClean="0"/>
              <a:t>).</a:t>
            </a:r>
            <a:endParaRPr lang="ar-SA" sz="3600" b="1" dirty="0" smtClean="0"/>
          </a:p>
          <a:p>
            <a:pPr rtl="1">
              <a:buFont typeface="Wingdings" pitchFamily="2" charset="2"/>
              <a:buChar char="Ø"/>
            </a:pPr>
            <a:r>
              <a:rPr lang="ar-SA" sz="3600" b="1" dirty="0" smtClean="0">
                <a:solidFill>
                  <a:srgbClr val="FFC000"/>
                </a:solidFill>
              </a:rPr>
              <a:t>شمولية هذا النوع من </a:t>
            </a:r>
            <a:r>
              <a:rPr lang="ar-SA" sz="3600" b="1" dirty="0" err="1" smtClean="0">
                <a:solidFill>
                  <a:srgbClr val="FFC000"/>
                </a:solidFill>
              </a:rPr>
              <a:t>الخطاب </a:t>
            </a:r>
            <a:r>
              <a:rPr lang="ar-SA" sz="3600" b="1" dirty="0" smtClean="0">
                <a:solidFill>
                  <a:srgbClr val="FFC000"/>
                </a:solidFill>
              </a:rPr>
              <a:t>(الخطاب </a:t>
            </a:r>
            <a:r>
              <a:rPr lang="ar-SA" sz="3600" b="1" dirty="0" err="1" smtClean="0">
                <a:solidFill>
                  <a:srgbClr val="FFC000"/>
                </a:solidFill>
              </a:rPr>
              <a:t>الاقناعي</a:t>
            </a:r>
            <a:r>
              <a:rPr lang="ar-SA" sz="3600" b="1" dirty="0" smtClean="0">
                <a:solidFill>
                  <a:srgbClr val="FFC000"/>
                </a:solidFill>
              </a:rPr>
              <a:t>)، </a:t>
            </a:r>
            <a:r>
              <a:rPr lang="ar-SA" sz="3600" b="1" dirty="0" smtClean="0"/>
              <a:t>إذ يمارس على جميع الأصعدة، يمارسها الحاكم، والفلاح، والصغير والكبير، والرجل والمرأة، كل ذلك بوعي منهم، وهذا يعزز انتماء آلية الاقناع إلى الكفاءة التداولية عند الإنسان السوي بوصفها دليلا على مهاراته الخِطابية.</a:t>
            </a:r>
            <a:endParaRPr lang="en-US" sz="36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buFont typeface="Wingdings" pitchFamily="2" charset="2"/>
              <a:buChar char="Ø"/>
            </a:pPr>
            <a:r>
              <a:rPr lang="ar-SA" sz="3600" b="1" dirty="0" smtClean="0">
                <a:solidFill>
                  <a:srgbClr val="FFC000"/>
                </a:solidFill>
              </a:rPr>
              <a:t>ما يحققه من نتائج تربوية، </a:t>
            </a:r>
            <a:r>
              <a:rPr lang="ar-SA" sz="3600" b="1" dirty="0" smtClean="0"/>
              <a:t>إذ يستعمل كثيرا في الدعوة إلى الأفكار </a:t>
            </a:r>
            <a:r>
              <a:rPr lang="ar-SA" sz="3600" b="1" dirty="0" err="1" smtClean="0"/>
              <a:t>والمذاهب </a:t>
            </a:r>
            <a:r>
              <a:rPr lang="ar-SA" sz="3600" b="1" dirty="0" smtClean="0">
                <a:solidFill>
                  <a:srgbClr val="00B050"/>
                </a:solidFill>
              </a:rPr>
              <a:t>(كما فعل </a:t>
            </a:r>
            <a:r>
              <a:rPr lang="ar-SA" sz="3600" b="1" dirty="0" err="1" smtClean="0">
                <a:solidFill>
                  <a:srgbClr val="00B050"/>
                </a:solidFill>
              </a:rPr>
              <a:t>النبي </a:t>
            </a:r>
            <a:r>
              <a:rPr lang="ar-SA" sz="3600" b="1" dirty="0" smtClean="0">
                <a:solidFill>
                  <a:srgbClr val="00B050"/>
                </a:solidFill>
                <a:sym typeface="AGA Arabesque"/>
              </a:rPr>
              <a:t> عند اقناع الأعرابي الذي طلب الرخصة لارتكاب </a:t>
            </a:r>
            <a:r>
              <a:rPr lang="ar-SA" sz="3600" b="1" dirty="0" err="1" smtClean="0">
                <a:solidFill>
                  <a:srgbClr val="00B050"/>
                </a:solidFill>
                <a:sym typeface="AGA Arabesque"/>
              </a:rPr>
              <a:t>الزنا</a:t>
            </a:r>
            <a:r>
              <a:rPr lang="ar-SA" sz="3600" b="1" dirty="0" smtClean="0">
                <a:solidFill>
                  <a:srgbClr val="00B050"/>
                </a:solidFill>
                <a:sym typeface="AGA Arabesque"/>
              </a:rPr>
              <a:t>)، </a:t>
            </a:r>
            <a:r>
              <a:rPr lang="ar-SA" sz="3600" b="1" dirty="0" smtClean="0">
                <a:sym typeface="AGA Arabesque"/>
              </a:rPr>
              <a:t>ويتجاوز الأمر إلى البيت والمدرسة.</a:t>
            </a:r>
          </a:p>
          <a:p>
            <a:pPr rtl="1">
              <a:buFont typeface="Wingdings" pitchFamily="2" charset="2"/>
              <a:buChar char="Ø"/>
            </a:pPr>
            <a:r>
              <a:rPr lang="ar-SA" sz="3600" b="1" dirty="0" smtClean="0">
                <a:solidFill>
                  <a:srgbClr val="FFC000"/>
                </a:solidFill>
                <a:sym typeface="AGA Arabesque"/>
              </a:rPr>
              <a:t>استباق عدم تسليم المرسل إليه </a:t>
            </a:r>
            <a:r>
              <a:rPr lang="ar-SA" sz="3600" b="1" dirty="0" smtClean="0">
                <a:sym typeface="AGA Arabesque"/>
              </a:rPr>
              <a:t>بنتائج المرسل أو دعواه.</a:t>
            </a:r>
          </a:p>
          <a:p>
            <a:pPr rtl="1">
              <a:buFont typeface="Wingdings" pitchFamily="2" charset="2"/>
              <a:buChar char="Ø"/>
            </a:pPr>
            <a:r>
              <a:rPr lang="ar-SA" sz="3600" b="1" dirty="0" smtClean="0">
                <a:solidFill>
                  <a:srgbClr val="FFC000"/>
                </a:solidFill>
                <a:sym typeface="AGA Arabesque"/>
              </a:rPr>
              <a:t>عدم الاتفاق حول قيمة معينة، </a:t>
            </a:r>
            <a:r>
              <a:rPr lang="ar-SA" sz="3600" b="1" dirty="0" smtClean="0">
                <a:sym typeface="AGA Arabesque"/>
              </a:rPr>
              <a:t>أو التسليم من أحد أطراف الخطاب.</a:t>
            </a:r>
            <a:endParaRPr lang="en-US" sz="36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dirty="0" smtClean="0">
                <a:solidFill>
                  <a:srgbClr val="C00000"/>
                </a:solidFill>
              </a:rPr>
              <a:t>الدراسات السابقة لموضوع الاقناع والحجاج:</a:t>
            </a:r>
            <a:endParaRPr lang="en-US" dirty="0">
              <a:solidFill>
                <a:srgbClr val="C00000"/>
              </a:solidFill>
            </a:endParaRPr>
          </a:p>
        </p:txBody>
      </p:sp>
      <p:sp>
        <p:nvSpPr>
          <p:cNvPr id="7171" name="Text Placeholder 5"/>
          <p:cNvSpPr>
            <a:spLocks noGrp="1"/>
          </p:cNvSpPr>
          <p:nvPr>
            <p:ph idx="1"/>
          </p:nvPr>
        </p:nvSpPr>
        <p:spPr>
          <a:xfrm>
            <a:off x="609600" y="1524000"/>
            <a:ext cx="8915400" cy="4572000"/>
          </a:xfrm>
        </p:spPr>
        <p:txBody>
          <a:bodyPr/>
          <a:lstStyle/>
          <a:p>
            <a:pPr rtl="1"/>
            <a:r>
              <a:rPr lang="ar-SA" sz="4000" dirty="0" smtClean="0"/>
              <a:t>	</a:t>
            </a:r>
            <a:r>
              <a:rPr lang="ar-SA" sz="3600" b="1" dirty="0" smtClean="0"/>
              <a:t>لقد كانت سمة الاقناع من السمات البارزة التي ظهرت في الخطاب القرآني، والخطاب النبوي، ولذلك فقد اعتنى علماؤنا العرب بها اعتناء كبيرا، لأنها كانت وسيلة مهمة في تبليغ الدين الجديد وإقناع الناس به، ومن الدراسات الجادة في هذا الموضوع </a:t>
            </a:r>
            <a:r>
              <a:rPr lang="ar-SA" sz="3600" b="1" dirty="0" smtClean="0">
                <a:solidFill>
                  <a:srgbClr val="FF0000"/>
                </a:solidFill>
              </a:rPr>
              <a:t>كتاب البيان والتبيين للجاحظ، </a:t>
            </a:r>
            <a:r>
              <a:rPr lang="ar-SA" sz="3600" b="1" dirty="0" smtClean="0"/>
              <a:t>إذ ركز على وسائل الإقناع عند الخطيب، وعند الشاعر، وكذلك </a:t>
            </a:r>
            <a:r>
              <a:rPr lang="ar-SA" sz="3600" b="1" dirty="0" smtClean="0">
                <a:solidFill>
                  <a:srgbClr val="FF0000"/>
                </a:solidFill>
              </a:rPr>
              <a:t>كتاب المنهاج في ترتيب الحجاج</a:t>
            </a:r>
            <a:r>
              <a:rPr lang="ar-SA" sz="3600" b="1" dirty="0" smtClean="0"/>
              <a:t>، لأبي الوليد </a:t>
            </a:r>
            <a:r>
              <a:rPr lang="ar-SA" sz="3600" b="1" dirty="0" err="1" smtClean="0"/>
              <a:t>الباجي</a:t>
            </a:r>
            <a:r>
              <a:rPr lang="ar-SA" sz="3600" b="1" dirty="0" smtClean="0"/>
              <a:t>، وكذلك </a:t>
            </a:r>
            <a:r>
              <a:rPr lang="ar-SA" sz="3600" b="1" dirty="0" smtClean="0">
                <a:solidFill>
                  <a:srgbClr val="FF0000"/>
                </a:solidFill>
              </a:rPr>
              <a:t>مقدمة ابن خلدون</a:t>
            </a:r>
            <a:r>
              <a:rPr lang="ar-SA" sz="3600" b="1" dirty="0" smtClean="0"/>
              <a:t>.</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6012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3000" b="1" dirty="0" smtClean="0"/>
              <a:t>وفي </a:t>
            </a:r>
            <a:r>
              <a:rPr lang="ar-SA" sz="3000" b="1" dirty="0" smtClean="0">
                <a:solidFill>
                  <a:srgbClr val="FF0000"/>
                </a:solidFill>
              </a:rPr>
              <a:t>الدراسات الحديثة </a:t>
            </a:r>
            <a:r>
              <a:rPr lang="ar-SA" sz="3000" b="1" dirty="0" err="1" smtClean="0"/>
              <a:t>حظي </a:t>
            </a:r>
            <a:r>
              <a:rPr lang="ar-SA" sz="3000" b="1" dirty="0" smtClean="0"/>
              <a:t>(الاقناع) بأهمية قصوى، حيث ظهر في </a:t>
            </a:r>
            <a:r>
              <a:rPr lang="ar-SA" sz="3000" b="1" dirty="0" smtClean="0">
                <a:solidFill>
                  <a:srgbClr val="0070C0"/>
                </a:solidFill>
              </a:rPr>
              <a:t>كتابات عربية </a:t>
            </a:r>
            <a:r>
              <a:rPr lang="ar-SA" sz="3000" b="1" dirty="0" smtClean="0"/>
              <a:t>كثيرة جادة، في هذا المجال من مثل كتاب </a:t>
            </a:r>
            <a:r>
              <a:rPr lang="ar-SA" sz="3000" b="1" dirty="0" smtClean="0">
                <a:solidFill>
                  <a:srgbClr val="00B050"/>
                </a:solidFill>
              </a:rPr>
              <a:t>أصول الحوار وتجديد علم الكلام، لطه عبد الرحمن</a:t>
            </a:r>
            <a:r>
              <a:rPr lang="ar-SA" sz="3000" b="1" dirty="0" smtClean="0"/>
              <a:t>، وكتاب في </a:t>
            </a:r>
            <a:r>
              <a:rPr lang="ar-SA" sz="3000" b="1" dirty="0" smtClean="0">
                <a:solidFill>
                  <a:srgbClr val="00B050"/>
                </a:solidFill>
              </a:rPr>
              <a:t>بلاغة الخطاب </a:t>
            </a:r>
            <a:r>
              <a:rPr lang="ar-SA" sz="3000" b="1" dirty="0" err="1" smtClean="0">
                <a:solidFill>
                  <a:srgbClr val="00B050"/>
                </a:solidFill>
              </a:rPr>
              <a:t>الاقناعي</a:t>
            </a:r>
            <a:r>
              <a:rPr lang="ar-SA" sz="3000" b="1" dirty="0" smtClean="0">
                <a:solidFill>
                  <a:srgbClr val="00B050"/>
                </a:solidFill>
              </a:rPr>
              <a:t> لمحمد العمري</a:t>
            </a:r>
            <a:r>
              <a:rPr lang="ar-SA" sz="3000" b="1" dirty="0" smtClean="0"/>
              <a:t>، وكتاب </a:t>
            </a:r>
            <a:r>
              <a:rPr lang="ar-SA" sz="3000" b="1" dirty="0" smtClean="0">
                <a:solidFill>
                  <a:srgbClr val="00B050"/>
                </a:solidFill>
              </a:rPr>
              <a:t>أهم نظريات الحجاج في التقاليد الغربية من أرسطو إلى اليوم</a:t>
            </a:r>
            <a:r>
              <a:rPr lang="ar-SA" sz="3000" b="1" dirty="0" smtClean="0"/>
              <a:t>، لمجموعة من المؤلفين إشراف حمادي صمود.</a:t>
            </a:r>
          </a:p>
          <a:p>
            <a:pPr rtl="1"/>
            <a:r>
              <a:rPr lang="ar-SA" sz="3000" b="1" dirty="0" smtClean="0"/>
              <a:t>	وفي </a:t>
            </a:r>
            <a:r>
              <a:rPr lang="ar-SA" sz="3000" b="1" dirty="0" smtClean="0">
                <a:solidFill>
                  <a:srgbClr val="0070C0"/>
                </a:solidFill>
              </a:rPr>
              <a:t>الدراسات الغربية </a:t>
            </a:r>
            <a:r>
              <a:rPr lang="ar-SA" sz="3000" b="1" dirty="0" smtClean="0"/>
              <a:t>نجد جهودا متنوعة نحو كتاب: </a:t>
            </a:r>
            <a:r>
              <a:rPr lang="ar-SA" sz="3000" b="1" dirty="0" smtClean="0">
                <a:solidFill>
                  <a:srgbClr val="00B050"/>
                </a:solidFill>
              </a:rPr>
              <a:t>البلاغة الجديدة بحث في الحجاج، </a:t>
            </a:r>
            <a:r>
              <a:rPr lang="ar-SA" sz="3000" b="1" dirty="0" err="1" smtClean="0">
                <a:solidFill>
                  <a:srgbClr val="00B050"/>
                </a:solidFill>
              </a:rPr>
              <a:t>لشاييم</a:t>
            </a:r>
            <a:r>
              <a:rPr lang="ar-SA" sz="3000" b="1" dirty="0" smtClean="0">
                <a:solidFill>
                  <a:srgbClr val="00B050"/>
                </a:solidFill>
              </a:rPr>
              <a:t> </a:t>
            </a:r>
            <a:r>
              <a:rPr lang="ar-SA" sz="3000" b="1" dirty="0" err="1" smtClean="0">
                <a:solidFill>
                  <a:srgbClr val="00B050"/>
                </a:solidFill>
              </a:rPr>
              <a:t>بيرلمان</a:t>
            </a:r>
            <a:r>
              <a:rPr lang="ar-SA" sz="3000" b="1" dirty="0" smtClean="0">
                <a:solidFill>
                  <a:srgbClr val="00B050"/>
                </a:solidFill>
              </a:rPr>
              <a:t> </a:t>
            </a:r>
            <a:r>
              <a:rPr lang="ar-SA" sz="3000" b="1" dirty="0" err="1" smtClean="0">
                <a:solidFill>
                  <a:srgbClr val="00B050"/>
                </a:solidFill>
              </a:rPr>
              <a:t>وأولبريكت</a:t>
            </a:r>
            <a:r>
              <a:rPr lang="ar-SA" sz="3000" b="1" dirty="0" smtClean="0">
                <a:solidFill>
                  <a:srgbClr val="00B050"/>
                </a:solidFill>
              </a:rPr>
              <a:t> </a:t>
            </a:r>
            <a:r>
              <a:rPr lang="ar-SA" sz="3000" b="1" dirty="0" err="1" smtClean="0">
                <a:solidFill>
                  <a:srgbClr val="00B050"/>
                </a:solidFill>
              </a:rPr>
              <a:t>تيطيكا</a:t>
            </a:r>
            <a:r>
              <a:rPr lang="ar-SA" sz="3000" b="1" dirty="0" smtClean="0"/>
              <a:t>، وكذلك أعمال </a:t>
            </a:r>
            <a:r>
              <a:rPr lang="ar-SA" sz="3000" b="1" dirty="0" err="1" smtClean="0">
                <a:solidFill>
                  <a:srgbClr val="00B050"/>
                </a:solidFill>
              </a:rPr>
              <a:t>ديكرو</a:t>
            </a:r>
            <a:r>
              <a:rPr lang="ar-SA" sz="3000" b="1" dirty="0" smtClean="0"/>
              <a:t> عند حديثه عن الدلالة المدمجة، </a:t>
            </a:r>
            <a:r>
              <a:rPr lang="ar-SA" sz="3000" b="1" dirty="0" err="1" smtClean="0">
                <a:solidFill>
                  <a:srgbClr val="00B050"/>
                </a:solidFill>
              </a:rPr>
              <a:t>وميشال</a:t>
            </a:r>
            <a:r>
              <a:rPr lang="ar-SA" sz="3000" b="1" dirty="0" smtClean="0"/>
              <a:t> </a:t>
            </a:r>
            <a:r>
              <a:rPr lang="ar-SA" sz="3000" b="1" dirty="0" err="1" smtClean="0">
                <a:solidFill>
                  <a:srgbClr val="00B050"/>
                </a:solidFill>
              </a:rPr>
              <a:t>ميار</a:t>
            </a:r>
            <a:r>
              <a:rPr lang="ar-SA" sz="3000" b="1" dirty="0" smtClean="0"/>
              <a:t> عن نظرية المساءلة</a:t>
            </a:r>
            <a:r>
              <a:rPr lang="ar-SA" b="1" dirty="0" smtClean="0"/>
              <a:t>.</a:t>
            </a:r>
            <a:endParaRPr lang="en-US"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dirty="0" smtClean="0"/>
              <a:t>ملامح الخطاب </a:t>
            </a:r>
            <a:r>
              <a:rPr lang="ar-SA" dirty="0" err="1" smtClean="0"/>
              <a:t>الاقناعي:</a:t>
            </a:r>
            <a:endParaRPr lang="en-US" dirty="0" smtClean="0"/>
          </a:p>
        </p:txBody>
      </p:sp>
      <p:sp>
        <p:nvSpPr>
          <p:cNvPr id="7171" name="Text Placeholder 5"/>
          <p:cNvSpPr>
            <a:spLocks noGrp="1"/>
          </p:cNvSpPr>
          <p:nvPr>
            <p:ph idx="1"/>
          </p:nvPr>
        </p:nvSpPr>
        <p:spPr>
          <a:xfrm>
            <a:off x="685800" y="1524000"/>
            <a:ext cx="8915400" cy="4343400"/>
          </a:xfrm>
        </p:spPr>
        <p:txBody>
          <a:bodyPr/>
          <a:lstStyle/>
          <a:p>
            <a:pPr lvl="0" algn="just" rtl="1"/>
            <a:r>
              <a:rPr lang="ar-SA" sz="3600" b="1" dirty="0" smtClean="0"/>
              <a:t>يتميز الخطاب </a:t>
            </a:r>
            <a:r>
              <a:rPr lang="ar-SA" sz="3600" b="1" dirty="0" err="1" smtClean="0"/>
              <a:t>الاقناعى</a:t>
            </a:r>
            <a:r>
              <a:rPr lang="ar-SA" sz="3600" b="1" dirty="0" smtClean="0"/>
              <a:t> بمجموعة من </a:t>
            </a:r>
            <a:r>
              <a:rPr lang="ar-SA" sz="3600" b="1" dirty="0" smtClean="0">
                <a:solidFill>
                  <a:srgbClr val="FF0000"/>
                </a:solidFill>
              </a:rPr>
              <a:t>الملامح</a:t>
            </a:r>
            <a:r>
              <a:rPr lang="ar-SA" sz="3600" b="1" dirty="0" smtClean="0"/>
              <a:t> نذكر </a:t>
            </a:r>
            <a:r>
              <a:rPr lang="ar-SA" sz="3600" b="1" dirty="0" err="1" smtClean="0"/>
              <a:t>منها:</a:t>
            </a:r>
            <a:endParaRPr lang="ar-SA" sz="3600" b="1" dirty="0" smtClean="0"/>
          </a:p>
          <a:p>
            <a:pPr lvl="0" algn="just" rtl="1">
              <a:buFont typeface="Courier New" pitchFamily="49" charset="0"/>
              <a:buChar char="o"/>
            </a:pPr>
            <a:r>
              <a:rPr lang="ar-SA" sz="3600" b="1" dirty="0" smtClean="0">
                <a:solidFill>
                  <a:srgbClr val="00B0F0"/>
                </a:solidFill>
              </a:rPr>
              <a:t>يتوجه إلى متلق.</a:t>
            </a:r>
          </a:p>
          <a:p>
            <a:pPr lvl="0" algn="just" rtl="1">
              <a:buFont typeface="Courier New" pitchFamily="49" charset="0"/>
              <a:buChar char="o"/>
            </a:pPr>
            <a:r>
              <a:rPr lang="ar-SA" sz="3600" b="1" dirty="0" smtClean="0">
                <a:solidFill>
                  <a:srgbClr val="00B0F0"/>
                </a:solidFill>
              </a:rPr>
              <a:t>يعبر عنه بلغة طبيعية.</a:t>
            </a:r>
          </a:p>
          <a:p>
            <a:pPr lvl="0" algn="just" rtl="1">
              <a:buFont typeface="Courier New" pitchFamily="49" charset="0"/>
              <a:buChar char="o"/>
            </a:pPr>
            <a:r>
              <a:rPr lang="ar-SA" sz="3600" b="1" dirty="0" smtClean="0">
                <a:solidFill>
                  <a:srgbClr val="00B0F0"/>
                </a:solidFill>
              </a:rPr>
              <a:t>مسلماته لا تعدو أن تكون احتمالية.</a:t>
            </a:r>
          </a:p>
          <a:p>
            <a:pPr lvl="0" algn="just" rtl="1">
              <a:buFont typeface="Courier New" pitchFamily="49" charset="0"/>
              <a:buChar char="o"/>
            </a:pPr>
            <a:r>
              <a:rPr lang="ar-SA" sz="3600" b="1" dirty="0" smtClean="0">
                <a:solidFill>
                  <a:srgbClr val="00B0F0"/>
                </a:solidFill>
              </a:rPr>
              <a:t>لا يفتقر تقدمه أو تناميه إلى ضرورة منطقية بمعنى الكلمة.</a:t>
            </a:r>
          </a:p>
          <a:p>
            <a:pPr lvl="0" algn="just" rtl="1">
              <a:buFont typeface="Courier New" pitchFamily="49" charset="0"/>
              <a:buChar char="o"/>
            </a:pPr>
            <a:r>
              <a:rPr lang="ar-SA" sz="3600" b="1" dirty="0" smtClean="0">
                <a:solidFill>
                  <a:srgbClr val="00B0F0"/>
                </a:solidFill>
              </a:rPr>
              <a:t>ليست نتائجه </a:t>
            </a:r>
            <a:r>
              <a:rPr lang="ar-SA" sz="3600" b="1" dirty="0" err="1" smtClean="0">
                <a:solidFill>
                  <a:srgbClr val="00B0F0"/>
                </a:solidFill>
              </a:rPr>
              <a:t>وخلاصاته</a:t>
            </a:r>
            <a:r>
              <a:rPr lang="ar-SA" sz="3600" b="1" dirty="0" smtClean="0">
                <a:solidFill>
                  <a:srgbClr val="00B0F0"/>
                </a:solidFill>
              </a:rPr>
              <a:t> لازمة.</a:t>
            </a:r>
            <a:endParaRPr lang="en-US" sz="3600" b="1" dirty="0">
              <a:solidFill>
                <a:srgbClr val="00B0F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sz="5400" dirty="0" smtClean="0">
                <a:solidFill>
                  <a:srgbClr val="002060"/>
                </a:solidFill>
              </a:rPr>
              <a:t>- آليات الإقناع:</a:t>
            </a:r>
            <a:endParaRPr lang="en-US" sz="5400" dirty="0" smtClean="0">
              <a:solidFill>
                <a:srgbClr val="002060"/>
              </a:solidFill>
            </a:endParaRPr>
          </a:p>
        </p:txBody>
      </p:sp>
      <p:sp>
        <p:nvSpPr>
          <p:cNvPr id="7171" name="Text Placeholder 5"/>
          <p:cNvSpPr>
            <a:spLocks noGrp="1"/>
          </p:cNvSpPr>
          <p:nvPr>
            <p:ph idx="1"/>
          </p:nvPr>
        </p:nvSpPr>
        <p:spPr>
          <a:xfrm>
            <a:off x="533400" y="1447800"/>
            <a:ext cx="8915400" cy="4800599"/>
          </a:xfrm>
        </p:spPr>
        <p:txBody>
          <a:bodyPr/>
          <a:lstStyle/>
          <a:p>
            <a:pPr lvl="0" algn="just" rtl="1"/>
            <a:r>
              <a:rPr lang="ar-SA" sz="4000" dirty="0" smtClean="0"/>
              <a:t>	</a:t>
            </a:r>
            <a:r>
              <a:rPr lang="ar-SA" sz="4000" b="1" dirty="0" smtClean="0"/>
              <a:t>تنقسم آليات الاقناع إلى </a:t>
            </a:r>
            <a:r>
              <a:rPr lang="ar-SA" sz="4000" b="1" dirty="0" err="1" smtClean="0"/>
              <a:t>قسمين:</a:t>
            </a:r>
            <a:endParaRPr lang="ar-SA" sz="4000" b="1" dirty="0" smtClean="0"/>
          </a:p>
          <a:p>
            <a:pPr lvl="0" algn="just" rtl="1">
              <a:buFont typeface="Wingdings" pitchFamily="2" charset="2"/>
              <a:buChar char="ü"/>
            </a:pPr>
            <a:r>
              <a:rPr lang="ar-SA" sz="4000" b="1" dirty="0" smtClean="0">
                <a:solidFill>
                  <a:srgbClr val="FF0000"/>
                </a:solidFill>
              </a:rPr>
              <a:t>العلامات اللغوية: </a:t>
            </a:r>
            <a:r>
              <a:rPr lang="ar-SA" sz="4000" b="1" dirty="0" smtClean="0"/>
              <a:t>وهي ما يستعمله المتكلم من </a:t>
            </a:r>
            <a:r>
              <a:rPr lang="ar-SA" sz="4000" b="1" dirty="0" smtClean="0">
                <a:solidFill>
                  <a:srgbClr val="00B050"/>
                </a:solidFill>
              </a:rPr>
              <a:t>تقنيات لفظية </a:t>
            </a:r>
            <a:r>
              <a:rPr lang="ar-SA" sz="4000" b="1" dirty="0" err="1" smtClean="0"/>
              <a:t>لاقناع</a:t>
            </a:r>
            <a:r>
              <a:rPr lang="ar-SA" sz="4000" b="1" dirty="0" smtClean="0"/>
              <a:t> المتلقي، وهو ما سنركز عليه.</a:t>
            </a:r>
          </a:p>
          <a:p>
            <a:pPr lvl="0" algn="just" rtl="1">
              <a:buFont typeface="Wingdings" pitchFamily="2" charset="2"/>
              <a:buChar char="ü"/>
            </a:pPr>
            <a:r>
              <a:rPr lang="ar-SA" sz="4000" b="1" dirty="0" smtClean="0">
                <a:solidFill>
                  <a:srgbClr val="FF0000"/>
                </a:solidFill>
              </a:rPr>
              <a:t>العلامات غير اللغوية: </a:t>
            </a:r>
            <a:r>
              <a:rPr lang="ar-SA" sz="4000" b="1" dirty="0" smtClean="0"/>
              <a:t>سواء أكانت مصاحبة للتلفظ، أم لا، </a:t>
            </a:r>
            <a:r>
              <a:rPr lang="ar-SA" sz="4000" b="1" dirty="0" smtClean="0">
                <a:solidFill>
                  <a:srgbClr val="00B050"/>
                </a:solidFill>
              </a:rPr>
              <a:t>مثل الأدلة المادية </a:t>
            </a:r>
            <a:r>
              <a:rPr lang="ar-SA" sz="4000" b="1" dirty="0" smtClean="0"/>
              <a:t>على وقوع الجريمة، أو ما يصاحب اللفظ من </a:t>
            </a:r>
            <a:r>
              <a:rPr lang="ar-SA" sz="4000" b="1" dirty="0" smtClean="0">
                <a:solidFill>
                  <a:srgbClr val="00B050"/>
                </a:solidFill>
              </a:rPr>
              <a:t>تنغيم</a:t>
            </a:r>
            <a:r>
              <a:rPr lang="ar-SA" sz="4000" b="1" dirty="0" smtClean="0"/>
              <a:t>، </a:t>
            </a:r>
            <a:r>
              <a:rPr lang="ar-SA" sz="4000" b="1" dirty="0" smtClean="0">
                <a:solidFill>
                  <a:srgbClr val="00B050"/>
                </a:solidFill>
              </a:rPr>
              <a:t>وإشارات جسدية وهيئة </a:t>
            </a:r>
            <a:r>
              <a:rPr lang="ar-SA" sz="4000" b="1" dirty="0" err="1" smtClean="0">
                <a:solidFill>
                  <a:srgbClr val="00B050"/>
                </a:solidFill>
              </a:rPr>
              <a:t>معينة.</a:t>
            </a:r>
            <a:r>
              <a:rPr lang="ar-SA" sz="4000" b="1" dirty="0" smtClean="0">
                <a:solidFill>
                  <a:srgbClr val="00B050"/>
                </a:solidFill>
              </a:rPr>
              <a:t> </a:t>
            </a:r>
            <a:endParaRPr lang="en-US" sz="4000" b="1" dirty="0">
              <a:solidFill>
                <a:srgbClr val="00B05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dirty="0" smtClean="0"/>
              <a:t>- </a:t>
            </a:r>
            <a:r>
              <a:rPr lang="ar-SA" dirty="0" smtClean="0">
                <a:solidFill>
                  <a:srgbClr val="FF0000"/>
                </a:solidFill>
              </a:rPr>
              <a:t>ملاحظات مهمة:</a:t>
            </a:r>
            <a:endParaRPr lang="en-US" dirty="0" smtClean="0">
              <a:solidFill>
                <a:srgbClr val="FF0000"/>
              </a:solidFill>
            </a:endParaRPr>
          </a:p>
        </p:txBody>
      </p:sp>
      <p:sp>
        <p:nvSpPr>
          <p:cNvPr id="7171" name="Text Placeholder 5"/>
          <p:cNvSpPr>
            <a:spLocks noGrp="1"/>
          </p:cNvSpPr>
          <p:nvPr>
            <p:ph idx="1"/>
          </p:nvPr>
        </p:nvSpPr>
        <p:spPr>
          <a:xfrm>
            <a:off x="533400" y="1447800"/>
            <a:ext cx="8915400" cy="4800599"/>
          </a:xfrm>
        </p:spPr>
        <p:txBody>
          <a:bodyPr/>
          <a:lstStyle/>
          <a:p>
            <a:pPr lvl="0" algn="just" rtl="1"/>
            <a:r>
              <a:rPr lang="ar-SA" b="1" dirty="0" smtClean="0">
                <a:solidFill>
                  <a:srgbClr val="FF0000"/>
                </a:solidFill>
              </a:rPr>
              <a:t>وقبل أن نستعرض أهم العلامات اللغوية </a:t>
            </a:r>
            <a:r>
              <a:rPr lang="ar-SA" b="1" dirty="0" err="1" smtClean="0">
                <a:solidFill>
                  <a:srgbClr val="FF0000"/>
                </a:solidFill>
              </a:rPr>
              <a:t>الحجاجية</a:t>
            </a:r>
            <a:r>
              <a:rPr lang="ar-SA" b="1" dirty="0" smtClean="0">
                <a:solidFill>
                  <a:srgbClr val="FF0000"/>
                </a:solidFill>
              </a:rPr>
              <a:t>، نذكِّر </a:t>
            </a:r>
            <a:r>
              <a:rPr lang="ar-SA" b="1" dirty="0" err="1" smtClean="0">
                <a:solidFill>
                  <a:srgbClr val="FF0000"/>
                </a:solidFill>
              </a:rPr>
              <a:t>بالآتي</a:t>
            </a:r>
            <a:r>
              <a:rPr lang="ar-SA" b="1" dirty="0" err="1" smtClean="0"/>
              <a:t>:</a:t>
            </a:r>
            <a:endParaRPr lang="ar-SA" b="1" dirty="0" smtClean="0"/>
          </a:p>
          <a:p>
            <a:pPr lvl="0" algn="just" rtl="1">
              <a:buFont typeface="Wingdings" pitchFamily="2" charset="2"/>
              <a:buChar char="§"/>
            </a:pPr>
            <a:r>
              <a:rPr lang="ar-SA" b="1" dirty="0" smtClean="0">
                <a:solidFill>
                  <a:schemeClr val="accent2">
                    <a:lumMod val="75000"/>
                  </a:schemeClr>
                </a:solidFill>
              </a:rPr>
              <a:t>على المتكلم حسن تدبير وانتهاز المناسبة بين الحجة والسياق في صورتها المثلى، حتى يسد السبيل على السامع، فلا يجد منفذا إلى استضعاف الحجة، والخروج عن دائرة فعلها.</a:t>
            </a:r>
          </a:p>
          <a:p>
            <a:pPr lvl="0" algn="just" rtl="1">
              <a:buFont typeface="Wingdings" pitchFamily="2" charset="2"/>
              <a:buChar char="§"/>
            </a:pPr>
            <a:r>
              <a:rPr lang="ar-SA" b="1" dirty="0" smtClean="0">
                <a:solidFill>
                  <a:schemeClr val="accent3">
                    <a:lumMod val="75000"/>
                  </a:schemeClr>
                </a:solidFill>
              </a:rPr>
              <a:t>كل سياق يستلزم خيارات معينة دون غيرها، مما يجعل الحجاج في شكله النهائي ترجيحا بين خيارات بواسطة أسلوب هو في ذاته عدول عن امكانات لغوية أخرى، يتوقع أنها أكثر </a:t>
            </a:r>
            <a:r>
              <a:rPr lang="ar-SA" b="1" dirty="0" err="1" smtClean="0">
                <a:solidFill>
                  <a:schemeClr val="accent3">
                    <a:lumMod val="75000"/>
                  </a:schemeClr>
                </a:solidFill>
              </a:rPr>
              <a:t>نجاعة</a:t>
            </a:r>
            <a:r>
              <a:rPr lang="ar-SA" b="1" dirty="0" smtClean="0">
                <a:solidFill>
                  <a:schemeClr val="accent3">
                    <a:lumMod val="75000"/>
                  </a:schemeClr>
                </a:solidFill>
              </a:rPr>
              <a:t> في مقام </a:t>
            </a:r>
            <a:r>
              <a:rPr lang="ar-SA" b="1" dirty="0" err="1" smtClean="0">
                <a:solidFill>
                  <a:schemeClr val="accent3">
                    <a:lumMod val="75000"/>
                  </a:schemeClr>
                </a:solidFill>
              </a:rPr>
              <a:t>معين.</a:t>
            </a:r>
            <a:r>
              <a:rPr lang="ar-SA" b="1" dirty="0" smtClean="0">
                <a:solidFill>
                  <a:schemeClr val="accent3">
                    <a:lumMod val="75000"/>
                  </a:schemeClr>
                </a:solidFill>
              </a:rPr>
              <a:t> </a:t>
            </a:r>
            <a:endParaRPr lang="en-US" b="1" dirty="0">
              <a:solidFill>
                <a:schemeClr val="accent3">
                  <a:lumMod val="75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buFont typeface="Wingdings" pitchFamily="2" charset="2"/>
              <a:buChar char="§"/>
            </a:pPr>
            <a:r>
              <a:rPr lang="ar-SA" sz="3000" b="1" dirty="0" smtClean="0">
                <a:solidFill>
                  <a:schemeClr val="accent6">
                    <a:lumMod val="50000"/>
                  </a:schemeClr>
                </a:solidFill>
              </a:rPr>
              <a:t>يمكن استعمال حجة واحدة من جهتين مختلفتين، وهو ما يكسب الخطاب طواعية ومرونة في ذهن المرسل ليحتج به، كما يكسبه المرونة نفسها عند المرسل إليه ليعترض عليه، </a:t>
            </a:r>
            <a:r>
              <a:rPr lang="ar-SA" sz="3000" b="1" dirty="0" err="1" smtClean="0">
                <a:solidFill>
                  <a:schemeClr val="accent6">
                    <a:lumMod val="50000"/>
                  </a:schemeClr>
                </a:solidFill>
              </a:rPr>
              <a:t>مثل:</a:t>
            </a:r>
            <a:r>
              <a:rPr lang="ar-SA" sz="3000" b="1" dirty="0" smtClean="0">
                <a:solidFill>
                  <a:schemeClr val="accent6">
                    <a:lumMod val="50000"/>
                  </a:schemeClr>
                </a:solidFill>
              </a:rPr>
              <a:t> </a:t>
            </a:r>
          </a:p>
          <a:p>
            <a:pPr lvl="0" algn="just" rtl="1"/>
            <a:r>
              <a:rPr lang="ar-SA" sz="3000" b="1" dirty="0" smtClean="0">
                <a:solidFill>
                  <a:srgbClr val="0070C0"/>
                </a:solidFill>
              </a:rPr>
              <a:t>لم يبق من الخزان إلا نصفـُه.</a:t>
            </a:r>
          </a:p>
          <a:p>
            <a:pPr lvl="0" algn="just" rtl="1"/>
            <a:r>
              <a:rPr lang="ar-SA" sz="3000" b="1" dirty="0" smtClean="0">
                <a:solidFill>
                  <a:srgbClr val="0070C0"/>
                </a:solidFill>
              </a:rPr>
              <a:t>لم نستهلك إلا نصفَ الخزان.</a:t>
            </a:r>
          </a:p>
          <a:p>
            <a:pPr lvl="0" algn="just" rtl="1"/>
            <a:r>
              <a:rPr lang="ar-SA" sz="3000" b="1" dirty="0" smtClean="0">
                <a:solidFill>
                  <a:schemeClr val="accent6">
                    <a:lumMod val="50000"/>
                  </a:schemeClr>
                </a:solidFill>
              </a:rPr>
              <a:t>فالمثال الأول يحرص على اقناع المتلقي بوجوب أخذ الاحتياط، بينما في الثاني يحرص على اقناعه بمواصلة </a:t>
            </a:r>
            <a:r>
              <a:rPr lang="ar-SA" sz="3000" b="1" dirty="0" err="1" smtClean="0">
                <a:solidFill>
                  <a:schemeClr val="accent6">
                    <a:lumMod val="50000"/>
                  </a:schemeClr>
                </a:solidFill>
              </a:rPr>
              <a:t>الطريق.</a:t>
            </a:r>
            <a:r>
              <a:rPr lang="ar-SA" sz="3000" b="1" dirty="0" smtClean="0">
                <a:solidFill>
                  <a:schemeClr val="accent6">
                    <a:lumMod val="50000"/>
                  </a:schemeClr>
                </a:solidFill>
              </a:rPr>
              <a:t> </a:t>
            </a:r>
            <a:r>
              <a:rPr lang="ar-SA" sz="3000" b="1" dirty="0" smtClean="0">
                <a:solidFill>
                  <a:srgbClr val="0070C0"/>
                </a:solidFill>
              </a:rPr>
              <a:t>(مع أن الأدوات اللغوية واحدة</a:t>
            </a:r>
            <a:r>
              <a:rPr lang="ar-SA" sz="3000" b="1" dirty="0" err="1" smtClean="0">
                <a:solidFill>
                  <a:srgbClr val="0070C0"/>
                </a:solidFill>
              </a:rPr>
              <a:t>)</a:t>
            </a:r>
            <a:endParaRPr lang="ar-SA" sz="3000" b="1" dirty="0" smtClean="0">
              <a:solidFill>
                <a:srgbClr val="0070C0"/>
              </a:solidFill>
            </a:endParaRPr>
          </a:p>
          <a:p>
            <a:pPr lvl="0" algn="just" rtl="1">
              <a:buFont typeface="Wingdings" pitchFamily="2" charset="2"/>
              <a:buChar char="§"/>
            </a:pPr>
            <a:r>
              <a:rPr lang="ar-SA" sz="3000" b="1" dirty="0" smtClean="0">
                <a:solidFill>
                  <a:srgbClr val="7030A0"/>
                </a:solidFill>
              </a:rPr>
              <a:t>كما يكون الحجاج بالخطاب التصريحي، يكون بالخطاب التلميحي</a:t>
            </a:r>
            <a:r>
              <a:rPr lang="ar-SA" b="1" dirty="0" smtClean="0">
                <a:solidFill>
                  <a:srgbClr val="7030A0"/>
                </a:solidFill>
              </a:rPr>
              <a:t>.</a:t>
            </a:r>
            <a:endParaRPr lang="en-US" b="1" dirty="0">
              <a:solidFill>
                <a:srgbClr val="7030A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dirty="0" smtClean="0"/>
              <a:t>- العلامات اللغوية </a:t>
            </a:r>
            <a:r>
              <a:rPr lang="ar-SA" dirty="0" err="1" smtClean="0"/>
              <a:t>الحجاجية:</a:t>
            </a:r>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r>
              <a:rPr lang="ar-SA" sz="4000" dirty="0" smtClean="0"/>
              <a:t>	</a:t>
            </a:r>
            <a:r>
              <a:rPr lang="ar-SA" b="1" dirty="0" smtClean="0"/>
              <a:t>يمكن </a:t>
            </a:r>
            <a:r>
              <a:rPr lang="ar-SA" b="1" dirty="0" smtClean="0">
                <a:solidFill>
                  <a:srgbClr val="FF0000"/>
                </a:solidFill>
              </a:rPr>
              <a:t>تقسيم</a:t>
            </a:r>
            <a:r>
              <a:rPr lang="ar-SA" b="1" dirty="0" smtClean="0"/>
              <a:t> العلامات </a:t>
            </a:r>
            <a:r>
              <a:rPr lang="ar-SA" b="1" dirty="0" err="1" smtClean="0"/>
              <a:t>الحجاجية</a:t>
            </a:r>
            <a:r>
              <a:rPr lang="ar-SA" b="1" dirty="0" smtClean="0"/>
              <a:t> اللغوية </a:t>
            </a:r>
            <a:r>
              <a:rPr lang="ar-SA" b="1" dirty="0" err="1" smtClean="0"/>
              <a:t>إلى:</a:t>
            </a:r>
            <a:endParaRPr lang="ar-SA" b="1" dirty="0" smtClean="0"/>
          </a:p>
          <a:p>
            <a:pPr lvl="0" algn="just" rtl="1">
              <a:buFont typeface="Wingdings" pitchFamily="2" charset="2"/>
              <a:buChar char="q"/>
            </a:pPr>
            <a:r>
              <a:rPr lang="ar-SA" b="1" dirty="0" smtClean="0">
                <a:solidFill>
                  <a:schemeClr val="accent6">
                    <a:lumMod val="50000"/>
                  </a:schemeClr>
                </a:solidFill>
              </a:rPr>
              <a:t>الأدوات اللغوية الصرفة: </a:t>
            </a:r>
            <a:r>
              <a:rPr lang="ar-SA" b="1" dirty="0" smtClean="0"/>
              <a:t>مثل </a:t>
            </a:r>
            <a:r>
              <a:rPr lang="ar-SA" b="1" dirty="0" smtClean="0">
                <a:solidFill>
                  <a:srgbClr val="FFC000"/>
                </a:solidFill>
              </a:rPr>
              <a:t>ألفاظ التعليل</a:t>
            </a:r>
            <a:r>
              <a:rPr lang="ar-SA" b="1" dirty="0" smtClean="0"/>
              <a:t>، و</a:t>
            </a:r>
            <a:r>
              <a:rPr lang="ar-SA" b="1" dirty="0" smtClean="0">
                <a:solidFill>
                  <a:srgbClr val="FFC000"/>
                </a:solidFill>
              </a:rPr>
              <a:t>التركيب الشرطي</a:t>
            </a:r>
            <a:r>
              <a:rPr lang="ar-SA" b="1" dirty="0" smtClean="0"/>
              <a:t>، و</a:t>
            </a:r>
            <a:r>
              <a:rPr lang="ar-SA" b="1" dirty="0" smtClean="0">
                <a:solidFill>
                  <a:srgbClr val="FFC000"/>
                </a:solidFill>
              </a:rPr>
              <a:t>الأفعال اللغوية</a:t>
            </a:r>
            <a:r>
              <a:rPr lang="ar-SA" b="1" dirty="0" smtClean="0"/>
              <a:t>، و</a:t>
            </a:r>
            <a:r>
              <a:rPr lang="ar-SA" b="1" dirty="0" smtClean="0">
                <a:solidFill>
                  <a:srgbClr val="FFC000"/>
                </a:solidFill>
              </a:rPr>
              <a:t>الحجاج </a:t>
            </a:r>
            <a:r>
              <a:rPr lang="ar-SA" b="1" dirty="0" err="1" smtClean="0">
                <a:solidFill>
                  <a:srgbClr val="FFC000"/>
                </a:solidFill>
              </a:rPr>
              <a:t>بالتبادل</a:t>
            </a:r>
            <a:r>
              <a:rPr lang="ar-SA" b="1" dirty="0" err="1" smtClean="0"/>
              <a:t>،</a:t>
            </a:r>
            <a:r>
              <a:rPr lang="ar-SA" b="1" dirty="0" smtClean="0"/>
              <a:t> </a:t>
            </a:r>
          </a:p>
          <a:p>
            <a:pPr lvl="0" algn="just" rtl="1">
              <a:buFont typeface="Wingdings" pitchFamily="2" charset="2"/>
              <a:buChar char="q"/>
            </a:pPr>
            <a:r>
              <a:rPr lang="ar-SA" b="1" dirty="0" smtClean="0">
                <a:solidFill>
                  <a:schemeClr val="accent6">
                    <a:lumMod val="50000"/>
                  </a:schemeClr>
                </a:solidFill>
              </a:rPr>
              <a:t>الأدوات البلاغية: </a:t>
            </a:r>
            <a:r>
              <a:rPr lang="ar-SA" b="1" dirty="0" smtClean="0"/>
              <a:t>مثل </a:t>
            </a:r>
            <a:r>
              <a:rPr lang="ar-SA" b="1" dirty="0" smtClean="0">
                <a:solidFill>
                  <a:srgbClr val="FFC000"/>
                </a:solidFill>
              </a:rPr>
              <a:t>تقسيم الكل إلى أجزائه</a:t>
            </a:r>
            <a:r>
              <a:rPr lang="ar-SA" b="1" dirty="0" smtClean="0"/>
              <a:t>، </a:t>
            </a:r>
            <a:r>
              <a:rPr lang="ar-SA" b="1" dirty="0" err="1" smtClean="0"/>
              <a:t>و</a:t>
            </a:r>
            <a:r>
              <a:rPr lang="ar-SA" b="1" dirty="0" err="1" smtClean="0">
                <a:solidFill>
                  <a:srgbClr val="FFC000"/>
                </a:solidFill>
              </a:rPr>
              <a:t>الإستعارة</a:t>
            </a:r>
            <a:r>
              <a:rPr lang="ar-SA" b="1" dirty="0" smtClean="0"/>
              <a:t>، و</a:t>
            </a:r>
            <a:r>
              <a:rPr lang="ar-SA" b="1" dirty="0" smtClean="0">
                <a:solidFill>
                  <a:srgbClr val="FFC000"/>
                </a:solidFill>
              </a:rPr>
              <a:t>البديع</a:t>
            </a:r>
            <a:r>
              <a:rPr lang="ar-SA" b="1" dirty="0" smtClean="0"/>
              <a:t>، و</a:t>
            </a:r>
            <a:r>
              <a:rPr lang="ar-SA" b="1" dirty="0" smtClean="0">
                <a:solidFill>
                  <a:srgbClr val="FFC000"/>
                </a:solidFill>
              </a:rPr>
              <a:t>التمثيل</a:t>
            </a:r>
            <a:r>
              <a:rPr lang="ar-SA" b="1" dirty="0" smtClean="0"/>
              <a:t>.</a:t>
            </a:r>
          </a:p>
          <a:p>
            <a:pPr lvl="0" algn="just" rtl="1">
              <a:buFont typeface="Wingdings" pitchFamily="2" charset="2"/>
              <a:buChar char="q"/>
            </a:pPr>
            <a:r>
              <a:rPr lang="ar-SA" b="1" dirty="0" smtClean="0">
                <a:solidFill>
                  <a:schemeClr val="accent6">
                    <a:lumMod val="50000"/>
                  </a:schemeClr>
                </a:solidFill>
              </a:rPr>
              <a:t>الآليات شبه المنطقية، </a:t>
            </a:r>
            <a:r>
              <a:rPr lang="ar-SA" b="1" dirty="0" smtClean="0"/>
              <a:t>ويجسدها </a:t>
            </a:r>
            <a:r>
              <a:rPr lang="ar-SA" b="1" dirty="0" smtClean="0">
                <a:solidFill>
                  <a:srgbClr val="FFC000"/>
                </a:solidFill>
              </a:rPr>
              <a:t>السلم الحجاجي</a:t>
            </a:r>
            <a:r>
              <a:rPr lang="ar-SA" b="1" dirty="0" smtClean="0"/>
              <a:t>، بأدواته وتقنياته اللغوية، ويندرج ضمنها كثير منها، مثل الروابط </a:t>
            </a:r>
            <a:r>
              <a:rPr lang="ar-SA" b="1" dirty="0" err="1" smtClean="0"/>
              <a:t>الحجاجية</a:t>
            </a:r>
            <a:r>
              <a:rPr lang="ar-SA" b="1" dirty="0" smtClean="0"/>
              <a:t>: لكن، حتى، فضلا عن، ليس كذا فحسب، </a:t>
            </a:r>
            <a:r>
              <a:rPr lang="ar-SA" b="1" dirty="0" smtClean="0">
                <a:solidFill>
                  <a:srgbClr val="FFC000"/>
                </a:solidFill>
              </a:rPr>
              <a:t>أدوات التوكيد</a:t>
            </a:r>
            <a:r>
              <a:rPr lang="ar-SA" b="1" dirty="0" smtClean="0"/>
              <a:t>، ودرجاته، و</a:t>
            </a:r>
            <a:r>
              <a:rPr lang="ar-SA" b="1" dirty="0" smtClean="0">
                <a:solidFill>
                  <a:srgbClr val="FFC000"/>
                </a:solidFill>
              </a:rPr>
              <a:t>الإحصاءات</a:t>
            </a:r>
            <a:r>
              <a:rPr lang="ar-SA" b="1" dirty="0" smtClean="0"/>
              <a:t>.</a:t>
            </a:r>
            <a:endParaRPr lang="en-US"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b="1" dirty="0" smtClean="0">
                <a:solidFill>
                  <a:srgbClr val="FF0000"/>
                </a:solidFill>
              </a:rPr>
              <a:t>-1-  الأدوات اللغوية:</a:t>
            </a:r>
            <a:endParaRPr lang="en-US" b="1" dirty="0" smtClean="0">
              <a:solidFill>
                <a:srgbClr val="FF0000"/>
              </a:solidFill>
            </a:endParaRPr>
          </a:p>
        </p:txBody>
      </p:sp>
      <p:sp>
        <p:nvSpPr>
          <p:cNvPr id="7171" name="Text Placeholder 5"/>
          <p:cNvSpPr>
            <a:spLocks noGrp="1"/>
          </p:cNvSpPr>
          <p:nvPr>
            <p:ph idx="1"/>
          </p:nvPr>
        </p:nvSpPr>
        <p:spPr>
          <a:xfrm>
            <a:off x="533400" y="1447800"/>
            <a:ext cx="8915400" cy="4800599"/>
          </a:xfrm>
        </p:spPr>
        <p:txBody>
          <a:bodyPr/>
          <a:lstStyle/>
          <a:p>
            <a:pPr algn="just" rtl="1"/>
            <a:r>
              <a:rPr lang="ar-SA" sz="3400" b="1" dirty="0" smtClean="0"/>
              <a:t>وسنعرض الآن بشكل مجمل كل نوع من الأنواع السابقة، ونبدأ </a:t>
            </a:r>
            <a:r>
              <a:rPr lang="ar-SA" sz="3400" b="1" dirty="0" err="1" smtClean="0"/>
              <a:t>بـ:</a:t>
            </a:r>
            <a:endParaRPr lang="ar-SA" sz="3400" b="1" dirty="0" smtClean="0"/>
          </a:p>
          <a:p>
            <a:pPr algn="just" rtl="1"/>
            <a:r>
              <a:rPr lang="ar-SA" sz="3400" b="1" dirty="0" smtClean="0">
                <a:solidFill>
                  <a:srgbClr val="FF0000"/>
                </a:solidFill>
              </a:rPr>
              <a:t>-1- الأدوات اللغوية الصرفة</a:t>
            </a:r>
            <a:r>
              <a:rPr lang="ar-SA" sz="3400" b="1" dirty="0" smtClean="0"/>
              <a:t>، </a:t>
            </a:r>
            <a:r>
              <a:rPr lang="ar-SA" sz="3400" b="1" dirty="0" err="1" smtClean="0"/>
              <a:t>وهي:</a:t>
            </a:r>
            <a:r>
              <a:rPr lang="ar-SA" sz="3400" b="1" dirty="0" smtClean="0"/>
              <a:t> </a:t>
            </a:r>
          </a:p>
          <a:p>
            <a:pPr algn="just" rtl="1">
              <a:buFont typeface="Wingdings" pitchFamily="2" charset="2"/>
              <a:buChar char="ü"/>
            </a:pPr>
            <a:r>
              <a:rPr lang="ar-SA" sz="3400" b="1" dirty="0" smtClean="0">
                <a:solidFill>
                  <a:srgbClr val="00B0F0"/>
                </a:solidFill>
              </a:rPr>
              <a:t>ألفاظ التعليل: </a:t>
            </a:r>
            <a:r>
              <a:rPr lang="ar-SA" sz="3400" b="1" dirty="0" smtClean="0"/>
              <a:t>ك</a:t>
            </a:r>
            <a:r>
              <a:rPr lang="ar-SA" sz="3400" b="1" dirty="0" smtClean="0">
                <a:solidFill>
                  <a:srgbClr val="00B050"/>
                </a:solidFill>
              </a:rPr>
              <a:t>المفعول لأجله</a:t>
            </a:r>
            <a:r>
              <a:rPr lang="ar-SA" sz="3400" b="1" dirty="0" smtClean="0"/>
              <a:t>، </a:t>
            </a:r>
            <a:r>
              <a:rPr lang="ar-SA" sz="3400" b="1" dirty="0" err="1" smtClean="0"/>
              <a:t>ولفظة </a:t>
            </a:r>
            <a:r>
              <a:rPr lang="ar-SA" sz="3400" b="1" dirty="0" smtClean="0"/>
              <a:t>(</a:t>
            </a:r>
            <a:r>
              <a:rPr lang="ar-SA" sz="3400" b="1" dirty="0" smtClean="0">
                <a:solidFill>
                  <a:srgbClr val="00B050"/>
                </a:solidFill>
              </a:rPr>
              <a:t>سبب</a:t>
            </a:r>
            <a:r>
              <a:rPr lang="ar-SA" sz="3400" b="1" dirty="0" smtClean="0"/>
              <a:t>)، و(</a:t>
            </a:r>
            <a:r>
              <a:rPr lang="ar-SA" sz="3400" b="1" dirty="0" smtClean="0">
                <a:solidFill>
                  <a:srgbClr val="00B050"/>
                </a:solidFill>
              </a:rPr>
              <a:t>لأن</a:t>
            </a:r>
            <a:r>
              <a:rPr lang="ar-SA" sz="3400" b="1" dirty="0" smtClean="0"/>
              <a:t>)، مثل: </a:t>
            </a:r>
            <a:r>
              <a:rPr lang="ar-SA" sz="3400" b="1" dirty="0" smtClean="0">
                <a:solidFill>
                  <a:srgbClr val="FFC000"/>
                </a:solidFill>
              </a:rPr>
              <a:t>المرأة عندما تعاق يعاق نصف المجتمع، لذا يجب </a:t>
            </a:r>
            <a:r>
              <a:rPr lang="ar-SA" sz="3400" b="1" dirty="0" err="1" smtClean="0">
                <a:solidFill>
                  <a:srgbClr val="FFC000"/>
                </a:solidFill>
              </a:rPr>
              <a:t>إيلاء</a:t>
            </a:r>
            <a:r>
              <a:rPr lang="ar-SA" sz="3400" b="1" dirty="0" smtClean="0">
                <a:solidFill>
                  <a:srgbClr val="FFC000"/>
                </a:solidFill>
              </a:rPr>
              <a:t> المرأة </a:t>
            </a:r>
            <a:r>
              <a:rPr lang="ar-SA" sz="3400" b="1" dirty="0" err="1" smtClean="0">
                <a:solidFill>
                  <a:srgbClr val="FFC000"/>
                </a:solidFill>
              </a:rPr>
              <a:t>المعاقة </a:t>
            </a:r>
            <a:r>
              <a:rPr lang="ar-SA" sz="3400" b="1" dirty="0" smtClean="0">
                <a:solidFill>
                  <a:srgbClr val="FFC000"/>
                </a:solidFill>
              </a:rPr>
              <a:t>_كما يولى الرجل_اهتماما، </a:t>
            </a:r>
            <a:r>
              <a:rPr lang="ar-SA" sz="3400" b="1" u="sng" dirty="0" smtClean="0">
                <a:solidFill>
                  <a:srgbClr val="FFC000"/>
                </a:solidFill>
              </a:rPr>
              <a:t>لتحقيق التنمية.</a:t>
            </a:r>
          </a:p>
          <a:p>
            <a:pPr algn="just" rtl="1"/>
            <a:r>
              <a:rPr lang="ar-SA" sz="3400" b="1" dirty="0" smtClean="0">
                <a:solidFill>
                  <a:srgbClr val="FFC000"/>
                </a:solidFill>
              </a:rPr>
              <a:t>تبرير ابن المبارك عدم اغتيابه للناس: لو كنت مغتابا أحدا لاغتبت والديَّ، </a:t>
            </a:r>
            <a:r>
              <a:rPr lang="ar-SA" sz="3400" b="1" u="sng" dirty="0" smtClean="0">
                <a:solidFill>
                  <a:srgbClr val="FFC000"/>
                </a:solidFill>
              </a:rPr>
              <a:t>لأن</a:t>
            </a:r>
            <a:r>
              <a:rPr lang="ar-SA" sz="3400" b="1" dirty="0" smtClean="0">
                <a:solidFill>
                  <a:srgbClr val="FFC000"/>
                </a:solidFill>
              </a:rPr>
              <a:t>هما أحق </a:t>
            </a:r>
            <a:r>
              <a:rPr lang="ar-SA" sz="3400" b="1" dirty="0" err="1" smtClean="0">
                <a:solidFill>
                  <a:srgbClr val="FFC000"/>
                </a:solidFill>
              </a:rPr>
              <a:t>بحسناتي.</a:t>
            </a:r>
            <a:r>
              <a:rPr lang="ar-SA" sz="3400" b="1" dirty="0" smtClean="0"/>
              <a:t>            </a:t>
            </a:r>
            <a:endParaRPr lang="en-US" sz="34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457200" y="1447800"/>
            <a:ext cx="8915400" cy="4572000"/>
          </a:xfrm>
        </p:spPr>
        <p:txBody>
          <a:bodyPr/>
          <a:lstStyle/>
          <a:p>
            <a:pPr rtl="1">
              <a:buFont typeface="Wingdings" pitchFamily="2" charset="2"/>
              <a:buChar char="ü"/>
            </a:pPr>
            <a:r>
              <a:rPr lang="ar-SA" sz="3300" b="1" dirty="0" smtClean="0">
                <a:solidFill>
                  <a:srgbClr val="0070C0"/>
                </a:solidFill>
              </a:rPr>
              <a:t>التركيب الشرطي: </a:t>
            </a:r>
            <a:r>
              <a:rPr lang="ar-SA" sz="3300" b="1" dirty="0" smtClean="0"/>
              <a:t>مثل خطاب </a:t>
            </a:r>
            <a:r>
              <a:rPr lang="ar-SA" sz="3300" b="1" dirty="0" err="1" smtClean="0"/>
              <a:t>مرثد</a:t>
            </a:r>
            <a:r>
              <a:rPr lang="ar-SA" sz="3300" b="1" dirty="0" smtClean="0"/>
              <a:t> الخير في الإصلاح بين حيين: </a:t>
            </a:r>
            <a:r>
              <a:rPr lang="ar-SA" sz="3300" b="1" dirty="0" smtClean="0">
                <a:solidFill>
                  <a:srgbClr val="FFC000"/>
                </a:solidFill>
              </a:rPr>
              <a:t>فإنه </a:t>
            </a:r>
            <a:r>
              <a:rPr lang="ar-SA" sz="3300" b="1" u="sng" dirty="0" smtClean="0">
                <a:solidFill>
                  <a:srgbClr val="FFC000"/>
                </a:solidFill>
              </a:rPr>
              <a:t>إذا</a:t>
            </a:r>
            <a:r>
              <a:rPr lang="ar-SA" sz="3300" b="1" dirty="0" smtClean="0">
                <a:solidFill>
                  <a:srgbClr val="FFC000"/>
                </a:solidFill>
              </a:rPr>
              <a:t> سفكت الدماء استحكمت الشحناء، و</a:t>
            </a:r>
            <a:r>
              <a:rPr lang="ar-SA" sz="3300" b="1" u="sng" dirty="0" smtClean="0">
                <a:solidFill>
                  <a:srgbClr val="FFC000"/>
                </a:solidFill>
              </a:rPr>
              <a:t>إذا</a:t>
            </a:r>
            <a:r>
              <a:rPr lang="ar-SA" sz="3300" b="1" dirty="0" smtClean="0">
                <a:solidFill>
                  <a:srgbClr val="FFC000"/>
                </a:solidFill>
              </a:rPr>
              <a:t> استحكمت الشحناء </a:t>
            </a:r>
            <a:r>
              <a:rPr lang="ar-SA" sz="3300" b="1" dirty="0" err="1" smtClean="0">
                <a:solidFill>
                  <a:srgbClr val="FFC000"/>
                </a:solidFill>
              </a:rPr>
              <a:t>تقضَّبت</a:t>
            </a:r>
            <a:r>
              <a:rPr lang="ar-SA" sz="3300" b="1" dirty="0" smtClean="0">
                <a:solidFill>
                  <a:srgbClr val="FFC000"/>
                </a:solidFill>
              </a:rPr>
              <a:t> عرى الإبقاء، وشمَل البلاء</a:t>
            </a:r>
            <a:r>
              <a:rPr lang="ar-SA" sz="3300" b="1" dirty="0" smtClean="0"/>
              <a:t>.</a:t>
            </a:r>
          </a:p>
          <a:p>
            <a:pPr rtl="1">
              <a:buFont typeface="Wingdings" pitchFamily="2" charset="2"/>
              <a:buChar char="ü"/>
            </a:pPr>
            <a:r>
              <a:rPr lang="ar-SA" sz="3300" b="1" dirty="0" smtClean="0">
                <a:solidFill>
                  <a:srgbClr val="0070C0"/>
                </a:solidFill>
              </a:rPr>
              <a:t>الأفعال اللغوية: </a:t>
            </a:r>
            <a:r>
              <a:rPr lang="ar-SA" sz="3300" b="1" dirty="0" smtClean="0"/>
              <a:t>مثل </a:t>
            </a:r>
            <a:r>
              <a:rPr lang="ar-SA" sz="3300" b="1" dirty="0" smtClean="0">
                <a:solidFill>
                  <a:srgbClr val="00B0F0"/>
                </a:solidFill>
              </a:rPr>
              <a:t>السؤال</a:t>
            </a:r>
            <a:r>
              <a:rPr lang="ar-SA" sz="3300" b="1" dirty="0" smtClean="0"/>
              <a:t>، كمن يريد إقناع شخص بالإقلاع عن التدخين، فيوجه إليه مجموعة من </a:t>
            </a:r>
            <a:r>
              <a:rPr lang="ar-SA" sz="3300" b="1" dirty="0" err="1" smtClean="0"/>
              <a:t>الأسئلة:</a:t>
            </a:r>
            <a:endParaRPr lang="ar-SA" sz="3300" b="1" dirty="0" smtClean="0"/>
          </a:p>
          <a:p>
            <a:pPr rtl="1"/>
            <a:r>
              <a:rPr lang="ar-SA" sz="3300" b="1" dirty="0" smtClean="0">
                <a:solidFill>
                  <a:srgbClr val="00B050"/>
                </a:solidFill>
              </a:rPr>
              <a:t>هل تسمي الله عند شرب </a:t>
            </a:r>
            <a:r>
              <a:rPr lang="ar-SA" sz="3300" b="1" dirty="0" err="1" smtClean="0">
                <a:solidFill>
                  <a:srgbClr val="00B050"/>
                </a:solidFill>
              </a:rPr>
              <a:t>الدخان؟</a:t>
            </a:r>
            <a:r>
              <a:rPr lang="ar-SA" sz="3300" b="1" dirty="0" smtClean="0">
                <a:solidFill>
                  <a:srgbClr val="00B050"/>
                </a:solidFill>
              </a:rPr>
              <a:t> </a:t>
            </a:r>
            <a:r>
              <a:rPr lang="ar-SA" sz="3300" b="1" dirty="0" smtClean="0">
                <a:solidFill>
                  <a:srgbClr val="FFC000"/>
                </a:solidFill>
              </a:rPr>
              <a:t>هل تشرب السيجارة باليمين أو </a:t>
            </a:r>
            <a:r>
              <a:rPr lang="ar-SA" sz="3300" b="1" dirty="0" err="1" smtClean="0">
                <a:solidFill>
                  <a:srgbClr val="FFC000"/>
                </a:solidFill>
              </a:rPr>
              <a:t>باليسار؟</a:t>
            </a:r>
            <a:r>
              <a:rPr lang="ar-SA" sz="3300" b="1" dirty="0" smtClean="0"/>
              <a:t> </a:t>
            </a:r>
            <a:r>
              <a:rPr lang="ar-SA" sz="3300" b="1" dirty="0" smtClean="0">
                <a:solidFill>
                  <a:srgbClr val="AD9968"/>
                </a:solidFill>
              </a:rPr>
              <a:t>أتقول الحمد لله عندما تنتهي من </a:t>
            </a:r>
            <a:r>
              <a:rPr lang="ar-SA" sz="3300" b="1" dirty="0" smtClean="0">
                <a:solidFill>
                  <a:srgbClr val="7030A0"/>
                </a:solidFill>
              </a:rPr>
              <a:t>السيجارة؟أشرب الدخان من الصفات الحميدة التي تود أن يأخذها عنك </a:t>
            </a:r>
            <a:r>
              <a:rPr lang="ar-SA" sz="3300" b="1" dirty="0" err="1" smtClean="0">
                <a:solidFill>
                  <a:srgbClr val="7030A0"/>
                </a:solidFill>
              </a:rPr>
              <a:t>أولادك؟</a:t>
            </a:r>
            <a:r>
              <a:rPr lang="ar-SA" sz="3300" b="1" dirty="0" smtClean="0">
                <a:solidFill>
                  <a:srgbClr val="7030A0"/>
                </a:solidFill>
              </a:rPr>
              <a:t> </a:t>
            </a:r>
            <a:endParaRPr lang="en-US" sz="3300" b="1" dirty="0" smtClean="0">
              <a:solidFill>
                <a:srgbClr val="7030A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533400" y="1447800"/>
            <a:ext cx="8915400" cy="4800599"/>
          </a:xfrm>
        </p:spPr>
        <p:txBody>
          <a:bodyPr/>
          <a:lstStyle/>
          <a:p>
            <a:pPr algn="just" rtl="1">
              <a:lnSpc>
                <a:spcPct val="150000"/>
              </a:lnSpc>
              <a:buFont typeface="Wingdings" pitchFamily="2" charset="2"/>
              <a:buChar char="ü"/>
            </a:pPr>
            <a:r>
              <a:rPr lang="ar-SA" sz="4000" b="1" dirty="0" smtClean="0">
                <a:solidFill>
                  <a:srgbClr val="00B0F0"/>
                </a:solidFill>
              </a:rPr>
              <a:t>الحجاج بالتبادل: </a:t>
            </a:r>
            <a:r>
              <a:rPr lang="ar-SA" sz="4000" b="1" dirty="0" smtClean="0"/>
              <a:t>أن يصف الحال نفسها في موضعين ينتميان إلى سياقين مختلفين، </a:t>
            </a:r>
            <a:r>
              <a:rPr lang="ar-SA" sz="4000" b="1" dirty="0" err="1" smtClean="0">
                <a:solidFill>
                  <a:srgbClr val="FFC000"/>
                </a:solidFill>
              </a:rPr>
              <a:t>مثل</a:t>
            </a:r>
            <a:r>
              <a:rPr lang="ar-SA" sz="4000" b="1" dirty="0" err="1" smtClean="0"/>
              <a:t>:</a:t>
            </a:r>
            <a:r>
              <a:rPr lang="ar-SA" sz="4000" b="1" dirty="0" smtClean="0"/>
              <a:t> </a:t>
            </a:r>
          </a:p>
          <a:p>
            <a:pPr algn="just" rtl="1">
              <a:lnSpc>
                <a:spcPct val="150000"/>
              </a:lnSpc>
            </a:pPr>
            <a:r>
              <a:rPr lang="ar-SA" sz="4000" b="1" dirty="0" smtClean="0">
                <a:solidFill>
                  <a:srgbClr val="00B050"/>
                </a:solidFill>
              </a:rPr>
              <a:t>ما يأتي بسهولة، يذهب بسهولة.</a:t>
            </a:r>
          </a:p>
          <a:p>
            <a:pPr algn="just" rtl="1">
              <a:lnSpc>
                <a:spcPct val="150000"/>
              </a:lnSpc>
            </a:pPr>
            <a:r>
              <a:rPr lang="ar-SA" sz="4000" b="1" dirty="0" smtClean="0">
                <a:solidFill>
                  <a:srgbClr val="00B050"/>
                </a:solidFill>
              </a:rPr>
              <a:t>لا ترضى لي إلا ما ترضاه لنفسك.</a:t>
            </a:r>
            <a:endParaRPr lang="en-US" sz="4000" b="1" dirty="0">
              <a:solidFill>
                <a:srgbClr val="00B05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sz="4000" b="1" dirty="0" smtClean="0">
                <a:solidFill>
                  <a:srgbClr val="FF0000"/>
                </a:solidFill>
              </a:rPr>
              <a:t>-2- الأدوات البلاغية: </a:t>
            </a:r>
            <a:r>
              <a:rPr lang="ar-SA" sz="4000" b="1" dirty="0" err="1" smtClean="0">
                <a:solidFill>
                  <a:srgbClr val="FF0000"/>
                </a:solidFill>
              </a:rPr>
              <a:t>ومنها:</a:t>
            </a:r>
            <a:r>
              <a:rPr lang="ar-SA" sz="4000" b="1" dirty="0" smtClean="0">
                <a:solidFill>
                  <a:srgbClr val="FF0000"/>
                </a:solidFill>
              </a:rPr>
              <a:t/>
            </a:r>
            <a:br>
              <a:rPr lang="ar-SA" sz="4000" b="1" dirty="0" smtClean="0">
                <a:solidFill>
                  <a:srgbClr val="FF0000"/>
                </a:solidFill>
              </a:rPr>
            </a:br>
            <a:endParaRPr lang="en-US" sz="4000" dirty="0" smtClean="0"/>
          </a:p>
        </p:txBody>
      </p:sp>
      <p:sp>
        <p:nvSpPr>
          <p:cNvPr id="7171" name="Text Placeholder 5"/>
          <p:cNvSpPr>
            <a:spLocks noGrp="1"/>
          </p:cNvSpPr>
          <p:nvPr>
            <p:ph idx="1"/>
          </p:nvPr>
        </p:nvSpPr>
        <p:spPr>
          <a:xfrm>
            <a:off x="0" y="1447800"/>
            <a:ext cx="9448800" cy="4800599"/>
          </a:xfrm>
        </p:spPr>
        <p:txBody>
          <a:bodyPr/>
          <a:lstStyle/>
          <a:p>
            <a:pPr rtl="1">
              <a:buFont typeface="Wingdings" pitchFamily="2" charset="2"/>
              <a:buChar char="ü"/>
            </a:pPr>
            <a:r>
              <a:rPr lang="ar-SA" sz="4400" b="1" dirty="0" smtClean="0">
                <a:solidFill>
                  <a:srgbClr val="0070C0"/>
                </a:solidFill>
              </a:rPr>
              <a:t>تقسيم الكل إلى أجزائه: </a:t>
            </a:r>
            <a:r>
              <a:rPr lang="ar-SA" sz="4400" b="1" dirty="0" smtClean="0"/>
              <a:t>بحيث يذكر المتكلم حجته كليا في أول الأمر، ثم يعود إلى تعداد أجزائها، وذلك ليحافظ على قوتها </a:t>
            </a:r>
            <a:r>
              <a:rPr lang="ar-SA" sz="4400" b="1" dirty="0" err="1" smtClean="0"/>
              <a:t>الحجاجية</a:t>
            </a:r>
            <a:r>
              <a:rPr lang="ar-SA" sz="4400" b="1" dirty="0" smtClean="0"/>
              <a:t>، </a:t>
            </a:r>
            <a:r>
              <a:rPr lang="ar-SA" sz="4400" b="1" dirty="0" err="1" smtClean="0"/>
              <a:t>كــ</a:t>
            </a:r>
            <a:r>
              <a:rPr lang="ar-SA" sz="4400" b="1" dirty="0" smtClean="0"/>
              <a:t>:</a:t>
            </a:r>
            <a:r>
              <a:rPr lang="ar-SA" sz="4400" b="1" dirty="0" smtClean="0">
                <a:solidFill>
                  <a:srgbClr val="00B050"/>
                </a:solidFill>
              </a:rPr>
              <a:t>من يقول إثباتا </a:t>
            </a:r>
            <a:r>
              <a:rPr lang="ar-SA" sz="4400" b="1" dirty="0" err="1" smtClean="0">
                <a:solidFill>
                  <a:srgbClr val="00B050"/>
                </a:solidFill>
              </a:rPr>
              <a:t>لإجرام </a:t>
            </a:r>
            <a:r>
              <a:rPr lang="ar-SA" sz="4400" b="1" dirty="0" smtClean="0">
                <a:solidFill>
                  <a:srgbClr val="00B050"/>
                </a:solidFill>
              </a:rPr>
              <a:t>(شارون): إنه يحاول تدمير فلسطين، وهذا ظاهر في أعماله، من خلال تقديم آلاف الشهداء، وتدمير المنشآت </a:t>
            </a:r>
            <a:r>
              <a:rPr lang="ar-SA" sz="4400" b="1" dirty="0" err="1" smtClean="0">
                <a:solidFill>
                  <a:srgbClr val="00B050"/>
                </a:solidFill>
              </a:rPr>
              <a:t>الإقتصادية</a:t>
            </a:r>
            <a:r>
              <a:rPr lang="ar-SA" sz="4400" b="1" dirty="0" smtClean="0">
                <a:solidFill>
                  <a:srgbClr val="00B050"/>
                </a:solidFill>
              </a:rPr>
              <a:t>، وتهجير الأهالي.</a:t>
            </a:r>
            <a:endParaRPr lang="en-US" sz="4400" b="1" dirty="0">
              <a:solidFill>
                <a:srgbClr val="00B05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609600" y="1524000"/>
            <a:ext cx="8915400" cy="4343400"/>
          </a:xfrm>
        </p:spPr>
        <p:txBody>
          <a:bodyPr/>
          <a:lstStyle/>
          <a:p>
            <a:pPr rtl="1">
              <a:buFont typeface="Wingdings" pitchFamily="2" charset="2"/>
              <a:buChar char="ü"/>
            </a:pPr>
            <a:r>
              <a:rPr lang="ar-SA" sz="4400" b="1" dirty="0" err="1" smtClean="0">
                <a:solidFill>
                  <a:srgbClr val="0070C0"/>
                </a:solidFill>
              </a:rPr>
              <a:t>الصورة </a:t>
            </a:r>
            <a:r>
              <a:rPr lang="ar-SA" sz="4400" b="1" dirty="0" smtClean="0">
                <a:solidFill>
                  <a:srgbClr val="0070C0"/>
                </a:solidFill>
              </a:rPr>
              <a:t>(الاستعارة والتشبيه): </a:t>
            </a:r>
            <a:r>
              <a:rPr lang="ar-SA" sz="4400" b="1" dirty="0" smtClean="0"/>
              <a:t>كما في قوله تعالى: </a:t>
            </a:r>
            <a:r>
              <a:rPr lang="ar-SA" sz="4400" b="1" dirty="0" smtClean="0">
                <a:solidFill>
                  <a:srgbClr val="00B050"/>
                </a:solidFill>
              </a:rPr>
              <a:t>إنما مثل الحياة الدنيا كماء أنزلناه من السماء فاختلط به نبات الأرض مما يأكل الناس </a:t>
            </a:r>
            <a:r>
              <a:rPr lang="ar-SA" sz="4400" b="1" dirty="0" err="1" smtClean="0">
                <a:solidFill>
                  <a:srgbClr val="00B050"/>
                </a:solidFill>
              </a:rPr>
              <a:t>والأنعام</a:t>
            </a:r>
            <a:r>
              <a:rPr lang="ar-SA" sz="2800" b="1" dirty="0" err="1" smtClean="0"/>
              <a:t>..</a:t>
            </a:r>
            <a:r>
              <a:rPr lang="ar-SA" sz="2800" b="1" dirty="0" smtClean="0"/>
              <a:t>(</a:t>
            </a:r>
            <a:r>
              <a:rPr lang="ar-SA" sz="2800" b="1" dirty="0" err="1" smtClean="0"/>
              <a:t>يونس24)</a:t>
            </a:r>
            <a:endParaRPr lang="ar-SA" sz="4400" b="1" dirty="0" smtClean="0"/>
          </a:p>
          <a:p>
            <a:pPr rtl="1"/>
            <a:r>
              <a:rPr lang="ar-SA" sz="4400" b="1" dirty="0" smtClean="0"/>
              <a:t>وقوله: </a:t>
            </a:r>
            <a:r>
              <a:rPr lang="ar-SA" sz="4400" b="1" dirty="0" err="1" smtClean="0">
                <a:solidFill>
                  <a:srgbClr val="00B050"/>
                </a:solidFill>
              </a:rPr>
              <a:t>ياأيها</a:t>
            </a:r>
            <a:r>
              <a:rPr lang="ar-SA" sz="4400" b="1" dirty="0" smtClean="0">
                <a:solidFill>
                  <a:srgbClr val="00B050"/>
                </a:solidFill>
              </a:rPr>
              <a:t> الذين آمنوا هل أدلكم على تجارة تنجيكم من عذاب </a:t>
            </a:r>
            <a:r>
              <a:rPr lang="ar-SA" sz="4400" b="1" dirty="0" err="1" smtClean="0">
                <a:solidFill>
                  <a:srgbClr val="00B050"/>
                </a:solidFill>
              </a:rPr>
              <a:t>أليم </a:t>
            </a:r>
            <a:r>
              <a:rPr lang="ar-SA" sz="2800" b="1" dirty="0" smtClean="0"/>
              <a:t>(</a:t>
            </a:r>
            <a:r>
              <a:rPr lang="ar-SA" sz="2800" b="1" dirty="0" err="1" smtClean="0"/>
              <a:t>الصف10).</a:t>
            </a:r>
            <a:endParaRPr lang="en-US" sz="28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0" y="1447800"/>
            <a:ext cx="9448800" cy="4800599"/>
          </a:xfrm>
        </p:spPr>
        <p:txBody>
          <a:bodyPr/>
          <a:lstStyle/>
          <a:p>
            <a:pPr lvl="0" algn="just" rtl="1">
              <a:buFont typeface="Wingdings" pitchFamily="2" charset="2"/>
              <a:buChar char="ü"/>
            </a:pPr>
            <a:r>
              <a:rPr lang="ar-SA" sz="4000" b="1" dirty="0" smtClean="0">
                <a:solidFill>
                  <a:srgbClr val="0070C0"/>
                </a:solidFill>
              </a:rPr>
              <a:t>البديع: </a:t>
            </a:r>
            <a:r>
              <a:rPr lang="ar-SA" b="1" dirty="0" smtClean="0"/>
              <a:t>وله تأثير كبير على المتلقي، ولا يقف دوره عند </a:t>
            </a:r>
            <a:r>
              <a:rPr lang="ar-SA" b="1" dirty="0" err="1" smtClean="0"/>
              <a:t>الزينة، </a:t>
            </a:r>
            <a:r>
              <a:rPr lang="ar-SA" b="1" dirty="0" smtClean="0"/>
              <a:t>(مثله في ذلك مثل الخطاب الإشهاري الذي يعتمد التزيين لإقناع المستهلك </a:t>
            </a:r>
            <a:r>
              <a:rPr lang="ar-SA" b="1" dirty="0" err="1" smtClean="0"/>
              <a:t>بالمنتوج</a:t>
            </a:r>
            <a:r>
              <a:rPr lang="ar-SA" b="1" dirty="0" smtClean="0"/>
              <a:t>)، انظر إلى الطباق الموجود في هذا </a:t>
            </a:r>
            <a:r>
              <a:rPr lang="ar-SA" b="1" dirty="0" err="1" smtClean="0"/>
              <a:t>النص:</a:t>
            </a:r>
            <a:endParaRPr lang="ar-SA" sz="4000" b="1" dirty="0" smtClean="0"/>
          </a:p>
          <a:p>
            <a:pPr lvl="0" algn="just" rtl="1"/>
            <a:r>
              <a:rPr lang="ar-OM" sz="3600" b="1" dirty="0" smtClean="0">
                <a:solidFill>
                  <a:srgbClr val="FF0000"/>
                </a:solidFill>
              </a:rPr>
              <a:t>جرى بين أبي الأسود </a:t>
            </a:r>
            <a:r>
              <a:rPr lang="ar-OM" sz="3600" b="1" dirty="0" err="1" smtClean="0">
                <a:solidFill>
                  <a:srgbClr val="FF0000"/>
                </a:solidFill>
              </a:rPr>
              <a:t>الدؤلي</a:t>
            </a:r>
            <a:r>
              <a:rPr lang="ar-OM" sz="3600" b="1" dirty="0" smtClean="0">
                <a:solidFill>
                  <a:srgbClr val="FF0000"/>
                </a:solidFill>
              </a:rPr>
              <a:t> وبين امرأته كلام في ابن كان لها منه وأراد </a:t>
            </a:r>
            <a:r>
              <a:rPr lang="ar-SA" sz="3600" b="1" dirty="0" smtClean="0">
                <a:solidFill>
                  <a:srgbClr val="FF0000"/>
                </a:solidFill>
              </a:rPr>
              <a:t>أخذه </a:t>
            </a:r>
            <a:r>
              <a:rPr lang="ar-SA" sz="3600" b="1" dirty="0" err="1" smtClean="0">
                <a:solidFill>
                  <a:srgbClr val="FF0000"/>
                </a:solidFill>
              </a:rPr>
              <a:t>منها،</a:t>
            </a:r>
            <a:r>
              <a:rPr lang="ar-SA" sz="3600" b="1" dirty="0" smtClean="0">
                <a:solidFill>
                  <a:srgbClr val="FF0000"/>
                </a:solidFill>
              </a:rPr>
              <a:t> </a:t>
            </a:r>
            <a:r>
              <a:rPr lang="ar-OM" sz="3600" b="1" dirty="0" smtClean="0">
                <a:solidFill>
                  <a:srgbClr val="FF0000"/>
                </a:solidFill>
              </a:rPr>
              <a:t>فسارا إلى زياد وهو والي البصرة، </a:t>
            </a:r>
            <a:r>
              <a:rPr lang="ar-OM" sz="3600" b="1" dirty="0" smtClean="0"/>
              <a:t>فقالت المرأة: </a:t>
            </a:r>
            <a:r>
              <a:rPr lang="ar-OM" sz="3600" b="1" dirty="0" smtClean="0">
                <a:solidFill>
                  <a:srgbClr val="FF0000"/>
                </a:solidFill>
              </a:rPr>
              <a:t>أصلح الله الأمير، هذا ابني كان بطني وعاءه، وحجري فناءه،وثديي </a:t>
            </a:r>
            <a:r>
              <a:rPr lang="ar-OM" sz="3600" b="1" dirty="0" err="1" smtClean="0">
                <a:solidFill>
                  <a:srgbClr val="FF0000"/>
                </a:solidFill>
              </a:rPr>
              <a:t>سقاءه؛</a:t>
            </a:r>
            <a:r>
              <a:rPr lang="ar-SA" sz="3600" b="1" dirty="0" smtClean="0">
                <a:solidFill>
                  <a:srgbClr val="FF0000"/>
                </a:solidFill>
              </a:rPr>
              <a:t> </a:t>
            </a:r>
            <a:r>
              <a:rPr lang="ar-OM" sz="3600" b="1" dirty="0" smtClean="0">
                <a:solidFill>
                  <a:srgbClr val="FF0000"/>
                </a:solidFill>
              </a:rPr>
              <a:t>أكلؤه إذا نام، وأحفظه إذا قام؛ فلم أزل بذلك سبعة </a:t>
            </a:r>
            <a:r>
              <a:rPr lang="ar-OM" sz="3600" b="1" dirty="0" err="1" smtClean="0">
                <a:solidFill>
                  <a:srgbClr val="FF0000"/>
                </a:solidFill>
              </a:rPr>
              <a:t>أعوام ..</a:t>
            </a:r>
            <a:endParaRPr lang="en-US" sz="3600" b="1" dirty="0">
              <a:solidFill>
                <a:srgbClr val="FF000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0" y="1447800"/>
            <a:ext cx="9448800" cy="4800599"/>
          </a:xfrm>
        </p:spPr>
        <p:txBody>
          <a:bodyPr/>
          <a:lstStyle/>
          <a:p>
            <a:pPr rtl="1"/>
            <a:r>
              <a:rPr lang="ar-OM" b="1" dirty="0" smtClean="0">
                <a:solidFill>
                  <a:srgbClr val="FF0000"/>
                </a:solidFill>
              </a:rPr>
              <a:t>حتى إذا استوفى فصاله، وكملت خصاله، </a:t>
            </a:r>
            <a:r>
              <a:rPr lang="ar-OM" b="1" dirty="0" err="1" smtClean="0">
                <a:solidFill>
                  <a:srgbClr val="FF0000"/>
                </a:solidFill>
              </a:rPr>
              <a:t>واستوعكت</a:t>
            </a:r>
            <a:r>
              <a:rPr lang="ar-SA" b="1" dirty="0" smtClean="0">
                <a:solidFill>
                  <a:srgbClr val="FF0000"/>
                </a:solidFill>
              </a:rPr>
              <a:t>ْ</a:t>
            </a:r>
            <a:r>
              <a:rPr lang="ar-OM" b="1" dirty="0" smtClean="0">
                <a:solidFill>
                  <a:srgbClr val="FF0000"/>
                </a:solidFill>
              </a:rPr>
              <a:t> أوصاله؛ وأملت</a:t>
            </a:r>
            <a:r>
              <a:rPr lang="ar-SA" b="1" dirty="0" smtClean="0">
                <a:solidFill>
                  <a:srgbClr val="FF0000"/>
                </a:solidFill>
              </a:rPr>
              <a:t>ُ</a:t>
            </a:r>
            <a:r>
              <a:rPr lang="ar-OM" b="1" dirty="0" smtClean="0">
                <a:solidFill>
                  <a:srgbClr val="FF0000"/>
                </a:solidFill>
              </a:rPr>
              <a:t> نفعه؛ ورجوت</a:t>
            </a:r>
            <a:r>
              <a:rPr lang="ar-SA" b="1" dirty="0" smtClean="0">
                <a:solidFill>
                  <a:srgbClr val="FF0000"/>
                </a:solidFill>
              </a:rPr>
              <a:t>ُ</a:t>
            </a:r>
            <a:r>
              <a:rPr lang="ar-OM" b="1" dirty="0" smtClean="0">
                <a:solidFill>
                  <a:srgbClr val="FF0000"/>
                </a:solidFill>
              </a:rPr>
              <a:t> دفعه؛ أراد أن يأخذه مني كرهاً،</a:t>
            </a:r>
            <a:r>
              <a:rPr lang="fr-FR" b="1" dirty="0" smtClean="0">
                <a:solidFill>
                  <a:srgbClr val="FF0000"/>
                </a:solidFill>
              </a:rPr>
              <a:t>  </a:t>
            </a:r>
            <a:r>
              <a:rPr lang="ar-OM" b="1" dirty="0" smtClean="0">
                <a:solidFill>
                  <a:srgbClr val="FF0000"/>
                </a:solidFill>
              </a:rPr>
              <a:t>أنصفني أيها الأمير، فقد رام قهري، وأراد قسري</a:t>
            </a:r>
            <a:r>
              <a:rPr lang="ar-SA" b="1" dirty="0" err="1" smtClean="0">
                <a:solidFill>
                  <a:srgbClr val="FF0000"/>
                </a:solidFill>
              </a:rPr>
              <a:t>.</a:t>
            </a:r>
            <a:endParaRPr lang="fr-FR" b="1" dirty="0" smtClean="0">
              <a:solidFill>
                <a:srgbClr val="FF0000"/>
              </a:solidFill>
            </a:endParaRPr>
          </a:p>
          <a:p>
            <a:pPr rtl="1"/>
            <a:r>
              <a:rPr lang="ar-OM" b="1" dirty="0" smtClean="0"/>
              <a:t>فقال أبو الأسود: </a:t>
            </a:r>
            <a:r>
              <a:rPr lang="ar-OM" b="1" dirty="0" smtClean="0">
                <a:solidFill>
                  <a:srgbClr val="FF0000"/>
                </a:solidFill>
              </a:rPr>
              <a:t>أصلحك الله، هذا ابني حملته قبل أن تحمله، ووضعته قبل أن تضعه، وأنا أقوم عليه في أدبه، وأنظر في أوده؛  وأمنحه علمي، وألهمه حلمي؛ حتى يكمل عقله،  </a:t>
            </a:r>
            <a:r>
              <a:rPr lang="ar-OM" b="1" dirty="0" err="1" smtClean="0">
                <a:solidFill>
                  <a:srgbClr val="FF0000"/>
                </a:solidFill>
              </a:rPr>
              <a:t>ويستحكم</a:t>
            </a:r>
            <a:r>
              <a:rPr lang="ar-OM" b="1" dirty="0" smtClean="0">
                <a:solidFill>
                  <a:srgbClr val="FF0000"/>
                </a:solidFill>
              </a:rPr>
              <a:t> فتله</a:t>
            </a:r>
            <a:r>
              <a:rPr lang="ar-SA" b="1" dirty="0" err="1" smtClean="0">
                <a:solidFill>
                  <a:srgbClr val="FF0000"/>
                </a:solidFill>
              </a:rPr>
              <a:t>.</a:t>
            </a:r>
            <a:r>
              <a:rPr lang="ar-SA" b="1" dirty="0" smtClean="0">
                <a:solidFill>
                  <a:srgbClr val="FF0000"/>
                </a:solidFill>
              </a:rPr>
              <a:t> </a:t>
            </a:r>
          </a:p>
          <a:p>
            <a:pPr rtl="1"/>
            <a:r>
              <a:rPr lang="ar-OM" b="1" dirty="0" smtClean="0"/>
              <a:t>فقالت المرأة: </a:t>
            </a:r>
            <a:r>
              <a:rPr lang="ar-OM" b="1" dirty="0" smtClean="0">
                <a:solidFill>
                  <a:srgbClr val="FF0000"/>
                </a:solidFill>
              </a:rPr>
              <a:t>صدق</a:t>
            </a:r>
            <a:r>
              <a:rPr lang="ar-SA" b="1" dirty="0" err="1" smtClean="0">
                <a:solidFill>
                  <a:srgbClr val="FF0000"/>
                </a:solidFill>
              </a:rPr>
              <a:t>،</a:t>
            </a:r>
            <a:r>
              <a:rPr lang="ar-OM" b="1" dirty="0" smtClean="0">
                <a:solidFill>
                  <a:srgbClr val="FF0000"/>
                </a:solidFill>
              </a:rPr>
              <a:t> أصلحك الله، حمله خفاً، وحملته ثقلاً؛ ووضعه شهوة، ووضعته كرهاً؛ فقال له زياد: </a:t>
            </a:r>
            <a:br>
              <a:rPr lang="ar-OM" b="1" dirty="0" smtClean="0">
                <a:solidFill>
                  <a:srgbClr val="FF0000"/>
                </a:solidFill>
              </a:rPr>
            </a:br>
            <a:r>
              <a:rPr lang="ar-OM" b="1" dirty="0" smtClean="0">
                <a:solidFill>
                  <a:srgbClr val="FF0000"/>
                </a:solidFill>
              </a:rPr>
              <a:t>اردد على المرأة ولدها فهي أحق به منك، </a:t>
            </a:r>
            <a:r>
              <a:rPr lang="ar-OM" b="1" dirty="0" smtClean="0"/>
              <a:t>ودعني من سجعك.</a:t>
            </a:r>
            <a:endParaRPr lang="fr-FR" b="1" dirty="0" smtClean="0"/>
          </a:p>
          <a:p>
            <a:pPr rtl="1"/>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28600"/>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sz="4000" b="1" dirty="0" smtClean="0">
                <a:solidFill>
                  <a:srgbClr val="FF0000"/>
                </a:solidFill>
              </a:rPr>
              <a:t>-3- الآليات شبه </a:t>
            </a:r>
            <a:r>
              <a:rPr lang="ar-SA" sz="4000" b="1" dirty="0" err="1" smtClean="0">
                <a:solidFill>
                  <a:srgbClr val="FF0000"/>
                </a:solidFill>
              </a:rPr>
              <a:t>اللغوية:</a:t>
            </a:r>
            <a:r>
              <a:rPr lang="ar-SA" sz="4000" b="1" dirty="0" smtClean="0">
                <a:solidFill>
                  <a:srgbClr val="FF0000"/>
                </a:solidFill>
              </a:rPr>
              <a:t>  </a:t>
            </a:r>
            <a:endParaRPr lang="en-US" sz="4000" b="1" dirty="0" smtClean="0">
              <a:solidFill>
                <a:srgbClr val="FF0000"/>
              </a:solidFill>
            </a:endParaRPr>
          </a:p>
        </p:txBody>
      </p:sp>
      <p:sp>
        <p:nvSpPr>
          <p:cNvPr id="7171" name="Text Placeholder 5"/>
          <p:cNvSpPr>
            <a:spLocks noGrp="1"/>
          </p:cNvSpPr>
          <p:nvPr>
            <p:ph idx="1"/>
          </p:nvPr>
        </p:nvSpPr>
        <p:spPr>
          <a:xfrm>
            <a:off x="685800" y="1447800"/>
            <a:ext cx="8915400" cy="4800599"/>
          </a:xfrm>
        </p:spPr>
        <p:txBody>
          <a:bodyPr/>
          <a:lstStyle/>
          <a:p>
            <a:pPr rtl="1"/>
            <a:r>
              <a:rPr lang="ar-SA" sz="3600" dirty="0" smtClean="0"/>
              <a:t>ويمثلها </a:t>
            </a:r>
            <a:r>
              <a:rPr lang="ar-SA" sz="3600" b="1" dirty="0" smtClean="0">
                <a:solidFill>
                  <a:srgbClr val="0070C0"/>
                </a:solidFill>
              </a:rPr>
              <a:t>السلم الحجاجي</a:t>
            </a:r>
            <a:r>
              <a:rPr lang="ar-SA" sz="3600" dirty="0" smtClean="0"/>
              <a:t>: وهو: </a:t>
            </a:r>
            <a:r>
              <a:rPr lang="ar-SA" sz="3600" b="1" dirty="0" smtClean="0">
                <a:solidFill>
                  <a:srgbClr val="FFC000"/>
                </a:solidFill>
              </a:rPr>
              <a:t>ترتيب المعطيات </a:t>
            </a:r>
            <a:r>
              <a:rPr lang="ar-SA" sz="3600" b="1" dirty="0" err="1" smtClean="0">
                <a:solidFill>
                  <a:srgbClr val="FFC000"/>
                </a:solidFill>
              </a:rPr>
              <a:t>القولية</a:t>
            </a:r>
            <a:r>
              <a:rPr lang="ar-SA" sz="3600" b="1" dirty="0" smtClean="0">
                <a:solidFill>
                  <a:srgbClr val="FFC000"/>
                </a:solidFill>
              </a:rPr>
              <a:t>، بحيث كل قول يسلم للذي يليه، </a:t>
            </a:r>
            <a:r>
              <a:rPr lang="ar-SA" sz="3600" b="1" dirty="0" err="1" smtClean="0">
                <a:solidFill>
                  <a:srgbClr val="FFC000"/>
                </a:solidFill>
              </a:rPr>
              <a:t>بتراتبية</a:t>
            </a:r>
            <a:r>
              <a:rPr lang="ar-SA" sz="3600" b="1" dirty="0" smtClean="0">
                <a:solidFill>
                  <a:srgbClr val="FFC000"/>
                </a:solidFill>
              </a:rPr>
              <a:t> تزيد في </a:t>
            </a:r>
            <a:r>
              <a:rPr lang="ar-SA" sz="3600" b="1" dirty="0" err="1" smtClean="0">
                <a:solidFill>
                  <a:srgbClr val="FFC000"/>
                </a:solidFill>
              </a:rPr>
              <a:t>حجاجيته</a:t>
            </a:r>
            <a:r>
              <a:rPr lang="ar-SA" sz="3600" b="1" dirty="0" smtClean="0">
                <a:solidFill>
                  <a:srgbClr val="FFC000"/>
                </a:solidFill>
              </a:rPr>
              <a:t>،</a:t>
            </a:r>
            <a:r>
              <a:rPr lang="ar-SA" sz="3600" dirty="0" smtClean="0"/>
              <a:t> </a:t>
            </a:r>
            <a:r>
              <a:rPr lang="ar-SA" sz="3600" b="1" dirty="0" smtClean="0"/>
              <a:t>مثل </a:t>
            </a:r>
            <a:r>
              <a:rPr lang="ar-SA" sz="3600" b="1" dirty="0" err="1" smtClean="0"/>
              <a:t>قولنا:</a:t>
            </a:r>
            <a:endParaRPr lang="ar-SA" sz="3600" b="1" dirty="0" smtClean="0"/>
          </a:p>
          <a:p>
            <a:pPr rtl="1"/>
            <a:r>
              <a:rPr lang="ar-SA" sz="3600" dirty="0" smtClean="0"/>
              <a:t> 		</a:t>
            </a:r>
            <a:r>
              <a:rPr lang="ar-SA" b="1" dirty="0" smtClean="0">
                <a:solidFill>
                  <a:srgbClr val="00B050"/>
                </a:solidFill>
              </a:rPr>
              <a:t>ناصر من </a:t>
            </a:r>
            <a:r>
              <a:rPr lang="ar-SA" b="1" dirty="0" err="1" smtClean="0">
                <a:solidFill>
                  <a:srgbClr val="00B050"/>
                </a:solidFill>
              </a:rPr>
              <a:t>أكفإ</a:t>
            </a:r>
            <a:r>
              <a:rPr lang="ar-SA" b="1" dirty="0" smtClean="0">
                <a:solidFill>
                  <a:srgbClr val="00B050"/>
                </a:solidFill>
              </a:rPr>
              <a:t> الضباط، فقد نال ميدالية التقدير من الدرجة الأولى، ونال وسام الملك فيصل من الدرجة الثانية، ونال مؤخرا وسام الملك عبد الله من الدرجة الأولى.</a:t>
            </a:r>
            <a:endParaRPr lang="ar-SA" sz="3600" b="1" dirty="0" smtClean="0">
              <a:solidFill>
                <a:srgbClr val="00B050"/>
              </a:solidFill>
            </a:endParaRPr>
          </a:p>
          <a:p>
            <a:pPr rtl="1"/>
            <a:r>
              <a:rPr lang="ar-SA" sz="3600" b="1" dirty="0" smtClean="0">
                <a:solidFill>
                  <a:srgbClr val="00B050"/>
                </a:solidFill>
              </a:rPr>
              <a:t>		</a:t>
            </a:r>
            <a:r>
              <a:rPr lang="ar-SA" sz="3600" b="1" dirty="0" smtClean="0"/>
              <a:t>وقولنا: </a:t>
            </a:r>
            <a:r>
              <a:rPr lang="ar-SA" sz="3600" b="1" dirty="0" smtClean="0">
                <a:solidFill>
                  <a:srgbClr val="00B050"/>
                </a:solidFill>
              </a:rPr>
              <a:t>فلان بخيل، لا يقرض أحدا، ولا يتصدق، ولو طلبته ذنبا من ذنوبه فلن يعطيك </a:t>
            </a:r>
            <a:r>
              <a:rPr lang="ar-SA" sz="3600" b="1" dirty="0" err="1" smtClean="0">
                <a:solidFill>
                  <a:srgbClr val="00B050"/>
                </a:solidFill>
              </a:rPr>
              <a:t>إياه.</a:t>
            </a:r>
            <a:r>
              <a:rPr lang="ar-SA" sz="3600" b="1" dirty="0" smtClean="0">
                <a:solidFill>
                  <a:srgbClr val="00B050"/>
                </a:solidFill>
              </a:rPr>
              <a:t> </a:t>
            </a:r>
            <a:endParaRPr lang="en-US" sz="3600" b="1" dirty="0">
              <a:solidFill>
                <a:srgbClr val="00B05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685800" y="1447800"/>
            <a:ext cx="8763000" cy="4800599"/>
          </a:xfrm>
        </p:spPr>
        <p:txBody>
          <a:bodyPr/>
          <a:lstStyle/>
          <a:p>
            <a:pPr rtl="1"/>
            <a:r>
              <a:rPr lang="ar-SA" sz="4400" b="1" dirty="0" smtClean="0">
                <a:solidFill>
                  <a:srgbClr val="FF0000"/>
                </a:solidFill>
              </a:rPr>
              <a:t>ويدخل</a:t>
            </a:r>
            <a:r>
              <a:rPr lang="ar-SA" sz="4400" b="1" dirty="0" smtClean="0"/>
              <a:t> في </a:t>
            </a:r>
            <a:r>
              <a:rPr lang="ar-SA" sz="4400" b="1" dirty="0" smtClean="0">
                <a:solidFill>
                  <a:srgbClr val="FF0000"/>
                </a:solidFill>
              </a:rPr>
              <a:t>السلم الحجاجي </a:t>
            </a:r>
            <a:r>
              <a:rPr lang="ar-SA" sz="4400" b="1" dirty="0" smtClean="0"/>
              <a:t>ما يسمى </a:t>
            </a:r>
            <a:r>
              <a:rPr lang="ar-SA" sz="4400" b="1" dirty="0" smtClean="0">
                <a:solidFill>
                  <a:srgbClr val="FF0000"/>
                </a:solidFill>
              </a:rPr>
              <a:t>بالأدلة</a:t>
            </a:r>
            <a:r>
              <a:rPr lang="ar-SA" sz="4400" b="1" dirty="0" smtClean="0"/>
              <a:t> أو </a:t>
            </a:r>
            <a:r>
              <a:rPr lang="ar-SA" sz="4400" b="1" dirty="0" smtClean="0">
                <a:solidFill>
                  <a:srgbClr val="FF0000"/>
                </a:solidFill>
              </a:rPr>
              <a:t>الشواهد الجاهزة</a:t>
            </a:r>
            <a:r>
              <a:rPr lang="ar-SA" sz="4400" b="1" dirty="0" smtClean="0"/>
              <a:t>، كالأدلة القرآنية، والأقوال النبوية، وأقوال السلف، والحكم والأمثال، وأقوال العلماء في التخصصات المختلفة، ولا يقتصر ترتيبها السلمي على متنها، بل تتجاوز قوته إلى سند الرواية إن وجد.</a:t>
            </a:r>
            <a:endParaRPr lang="en-US" sz="44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685800" y="1447800"/>
            <a:ext cx="8763000" cy="4267199"/>
          </a:xfrm>
        </p:spPr>
        <p:txBody>
          <a:bodyPr/>
          <a:lstStyle/>
          <a:p>
            <a:pPr algn="just" rtl="1"/>
            <a:r>
              <a:rPr lang="ar-SA" sz="4000" b="1" dirty="0" smtClean="0"/>
              <a:t>وله </a:t>
            </a:r>
            <a:r>
              <a:rPr lang="ar-SA" sz="4000" b="1" dirty="0" smtClean="0">
                <a:solidFill>
                  <a:srgbClr val="FF0000"/>
                </a:solidFill>
              </a:rPr>
              <a:t>وسائل لغوية </a:t>
            </a:r>
            <a:r>
              <a:rPr lang="ar-SA" sz="4000" b="1" dirty="0" smtClean="0"/>
              <a:t>كثيرة تحققه، </a:t>
            </a:r>
            <a:r>
              <a:rPr lang="ar-SA" sz="4000" b="1" dirty="0" err="1" smtClean="0"/>
              <a:t>منها:</a:t>
            </a:r>
            <a:endParaRPr lang="ar-SA" sz="4000" b="1" dirty="0" smtClean="0"/>
          </a:p>
          <a:p>
            <a:pPr algn="just" rtl="1">
              <a:buFont typeface="Wingdings" pitchFamily="2" charset="2"/>
              <a:buChar char="Ø"/>
            </a:pPr>
            <a:r>
              <a:rPr lang="ar-SA" sz="4000" b="1" dirty="0" smtClean="0"/>
              <a:t>الأدوات اللغوية، كالروابط </a:t>
            </a:r>
            <a:r>
              <a:rPr lang="ar-SA" sz="4000" b="1" dirty="0" err="1" smtClean="0"/>
              <a:t>الحجاجبة</a:t>
            </a:r>
            <a:r>
              <a:rPr lang="ar-SA" sz="4000" b="1" dirty="0" smtClean="0"/>
              <a:t> (بل، لكن، حتى، فضلا </a:t>
            </a:r>
            <a:r>
              <a:rPr lang="ar-SA" sz="4000" b="1" dirty="0" err="1" smtClean="0"/>
              <a:t>عن...</a:t>
            </a:r>
            <a:r>
              <a:rPr lang="ar-SA" sz="4000" b="1" dirty="0" smtClean="0"/>
              <a:t>)، درجات التوكيد.</a:t>
            </a:r>
          </a:p>
          <a:p>
            <a:pPr algn="just" rtl="1">
              <a:buFont typeface="Wingdings" pitchFamily="2" charset="2"/>
              <a:buChar char="Ø"/>
            </a:pPr>
            <a:r>
              <a:rPr lang="ar-SA" sz="4000" b="1" dirty="0" smtClean="0"/>
              <a:t>الصيغ </a:t>
            </a:r>
            <a:r>
              <a:rPr lang="ar-SA" sz="4000" b="1" dirty="0" err="1" smtClean="0"/>
              <a:t>الصرفية </a:t>
            </a:r>
            <a:r>
              <a:rPr lang="ar-SA" sz="4000" b="1" dirty="0" smtClean="0"/>
              <a:t>(أفعل التفضيل، صيغ المبالغة</a:t>
            </a:r>
            <a:r>
              <a:rPr lang="ar-SA" sz="4000" b="1" dirty="0" err="1" smtClean="0"/>
              <a:t>).</a:t>
            </a:r>
            <a:endParaRPr lang="ar-SA" sz="4000" b="1" dirty="0" smtClean="0"/>
          </a:p>
          <a:p>
            <a:pPr algn="just" rtl="1">
              <a:buFont typeface="Wingdings" pitchFamily="2" charset="2"/>
              <a:buChar char="Ø"/>
            </a:pPr>
            <a:r>
              <a:rPr lang="ar-SA" sz="4000" b="1" dirty="0" err="1" smtClean="0"/>
              <a:t>المفهوم: </a:t>
            </a:r>
            <a:r>
              <a:rPr lang="ar-SA" sz="4000" b="1" dirty="0" smtClean="0"/>
              <a:t>(الموافقة والمخالفة</a:t>
            </a:r>
            <a:r>
              <a:rPr lang="ar-SA" sz="4000" b="1" dirty="0" err="1" smtClean="0"/>
              <a:t>).</a:t>
            </a:r>
            <a:endParaRPr lang="ar-SA" sz="4000" b="1" dirty="0" smtClean="0"/>
          </a:p>
          <a:p>
            <a:pPr algn="just" rtl="1">
              <a:buFont typeface="Wingdings" pitchFamily="2" charset="2"/>
              <a:buChar char="Ø"/>
            </a:pPr>
            <a:r>
              <a:rPr lang="ar-SA" sz="4000" b="1" dirty="0" smtClean="0"/>
              <a:t>الإحصاءات.</a:t>
            </a:r>
          </a:p>
          <a:p>
            <a:pPr algn="just" rtl="1"/>
            <a:endParaRPr lang="en-US" sz="4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a:xfrm>
            <a:off x="533400" y="1447800"/>
            <a:ext cx="8915400" cy="4525963"/>
          </a:xfrm>
        </p:spPr>
        <p:txBody>
          <a:bodyPr/>
          <a:lstStyle/>
          <a:p>
            <a:r>
              <a:rPr lang="ar-SA" dirty="0" err="1" smtClean="0"/>
              <a:t>الأمثلة:</a:t>
            </a:r>
            <a:r>
              <a:rPr lang="ar-SA" dirty="0" smtClean="0"/>
              <a:t> </a:t>
            </a:r>
          </a:p>
          <a:p>
            <a:pPr rtl="1">
              <a:buFont typeface="Arial" pitchFamily="34" charset="0"/>
              <a:buChar char="•"/>
            </a:pPr>
            <a:r>
              <a:rPr lang="ar-SA" sz="2800" b="1" dirty="0" smtClean="0"/>
              <a:t>لماذا تكذب عند التحقيق </a:t>
            </a:r>
            <a:r>
              <a:rPr lang="ar-SA" sz="2800" b="1" dirty="0" err="1" smtClean="0"/>
              <a:t>معك؟</a:t>
            </a:r>
            <a:r>
              <a:rPr lang="ar-SA" sz="2800" b="1" dirty="0" smtClean="0"/>
              <a:t> ما كذبت، لكني احتلت في كلامي.</a:t>
            </a:r>
          </a:p>
          <a:p>
            <a:pPr rtl="1">
              <a:buFont typeface="Arial" pitchFamily="34" charset="0"/>
              <a:buChar char="•"/>
            </a:pPr>
            <a:r>
              <a:rPr lang="ar-SA" sz="2800" b="1" dirty="0" smtClean="0"/>
              <a:t>محمد مجتهد، إن محمدا مجتهد، </a:t>
            </a:r>
            <a:r>
              <a:rPr lang="ar-SA" sz="2800" b="1" smtClean="0"/>
              <a:t>إن </a:t>
            </a:r>
            <a:r>
              <a:rPr lang="ar-SA" sz="2800" b="1" smtClean="0"/>
              <a:t>محمدا </a:t>
            </a:r>
            <a:r>
              <a:rPr lang="ar-SA" sz="2800" b="1" dirty="0" smtClean="0"/>
              <a:t>لمجتهد، والله إن محمدا لمجتهد.</a:t>
            </a:r>
          </a:p>
          <a:p>
            <a:pPr rtl="1">
              <a:buFont typeface="Arial" pitchFamily="34" charset="0"/>
              <a:buChar char="•"/>
            </a:pPr>
            <a:r>
              <a:rPr lang="ar-SA" sz="2800" b="1" dirty="0" smtClean="0"/>
              <a:t>أنت أفضل من </a:t>
            </a:r>
            <a:r>
              <a:rPr lang="ar-SA" sz="2800" b="1" dirty="0" err="1" smtClean="0"/>
              <a:t>صاحبك.</a:t>
            </a:r>
            <a:r>
              <a:rPr lang="ar-SA" sz="2800" b="1" dirty="0" smtClean="0"/>
              <a:t> أنت نصر للمظلوم.</a:t>
            </a:r>
          </a:p>
          <a:p>
            <a:pPr rtl="1">
              <a:buFont typeface="Arial" pitchFamily="34" charset="0"/>
              <a:buChar char="•"/>
            </a:pPr>
            <a:r>
              <a:rPr lang="ar-SA" sz="2800" b="1" dirty="0" smtClean="0"/>
              <a:t>قول الله تعالى: فَلا تَقُلْ لَهُمَا </a:t>
            </a:r>
            <a:r>
              <a:rPr lang="ar-SA" sz="2800" b="1" dirty="0" err="1" smtClean="0"/>
              <a:t>أُفٍّ </a:t>
            </a:r>
            <a:r>
              <a:rPr lang="ar-SA" sz="2800" b="1" dirty="0" smtClean="0"/>
              <a:t>(</a:t>
            </a:r>
            <a:r>
              <a:rPr lang="ar-SA" sz="2800" b="1" dirty="0" err="1" smtClean="0"/>
              <a:t>الإسراء23</a:t>
            </a:r>
            <a:r>
              <a:rPr lang="ar-SA" sz="2800" b="1" dirty="0" smtClean="0"/>
              <a:t>) فإنه يفهم منه من باب أولى النهي عن ضربهم أو شتمهم أو أذيتهم بأي وجه من الوجوه.</a:t>
            </a:r>
          </a:p>
          <a:p>
            <a:pPr rtl="1">
              <a:buFont typeface="Arial" pitchFamily="34" charset="0"/>
              <a:buChar char="•"/>
            </a:pPr>
            <a:r>
              <a:rPr lang="ar-SA" sz="2800" b="1" dirty="0" smtClean="0"/>
              <a:t>قوله صلى الله عليه وسلم: في سائمة الإبل </a:t>
            </a:r>
            <a:r>
              <a:rPr lang="ar-SA" sz="2800" b="1" dirty="0" err="1" smtClean="0"/>
              <a:t>الزكاة.</a:t>
            </a:r>
            <a:r>
              <a:rPr lang="ar-SA" sz="2800" b="1" dirty="0" smtClean="0"/>
              <a:t> ويفهم منه بالمخالفة أنها إذا لم تكن سائمة فلا زكاة فيها.</a:t>
            </a:r>
          </a:p>
          <a:p>
            <a:endParaRPr lang="fr-F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ملاحظة:</a:t>
            </a:r>
            <a:endParaRPr lang="fr-FR" b="1" dirty="0">
              <a:solidFill>
                <a:srgbClr val="FF0000"/>
              </a:solidFill>
            </a:endParaRPr>
          </a:p>
        </p:txBody>
      </p:sp>
      <p:sp>
        <p:nvSpPr>
          <p:cNvPr id="3" name="عنصر نائب للمحتوى 2"/>
          <p:cNvSpPr>
            <a:spLocks noGrp="1"/>
          </p:cNvSpPr>
          <p:nvPr>
            <p:ph idx="1"/>
          </p:nvPr>
        </p:nvSpPr>
        <p:spPr>
          <a:xfrm>
            <a:off x="533400" y="1524000"/>
            <a:ext cx="8915400" cy="4525963"/>
          </a:xfrm>
        </p:spPr>
        <p:txBody>
          <a:bodyPr/>
          <a:lstStyle/>
          <a:p>
            <a:r>
              <a:rPr lang="ar-SA" b="1" dirty="0" smtClean="0"/>
              <a:t>كل ذلك في في النثر والشعر، ومن أمثلته في الشعر، شعر النقائض، وأحسن ما يمثله في الشعر التشبيه الضمني، </a:t>
            </a:r>
            <a:r>
              <a:rPr lang="ar-SA" b="1" dirty="0" err="1" smtClean="0"/>
              <a:t>مثل:</a:t>
            </a:r>
            <a:endParaRPr lang="ar-SA" b="1" dirty="0" smtClean="0"/>
          </a:p>
          <a:p>
            <a:pPr rtl="1">
              <a:buFont typeface="Wingdings" pitchFamily="2" charset="2"/>
              <a:buChar char="ü"/>
            </a:pPr>
            <a:r>
              <a:rPr lang="ar-SA" b="1" dirty="0" smtClean="0"/>
              <a:t>من يهن يسهل الهوان </a:t>
            </a:r>
            <a:r>
              <a:rPr lang="ar-SA" b="1" dirty="0" err="1" smtClean="0"/>
              <a:t>عليه ..</a:t>
            </a:r>
            <a:r>
              <a:rPr lang="ar-SA" b="1" dirty="0" smtClean="0"/>
              <a:t> ما لجرحٍ بميتٍ إيلامُ</a:t>
            </a:r>
          </a:p>
          <a:p>
            <a:pPr rtl="1">
              <a:buFont typeface="Wingdings" pitchFamily="2" charset="2"/>
              <a:buChar char="ü"/>
            </a:pPr>
            <a:r>
              <a:rPr lang="ar-SA" b="1" dirty="0" smtClean="0"/>
              <a:t> وإذا أراد الله نشر </a:t>
            </a:r>
            <a:r>
              <a:rPr lang="ar-SA" b="1" dirty="0" err="1" smtClean="0"/>
              <a:t>فضيلة ..</a:t>
            </a:r>
            <a:r>
              <a:rPr lang="ar-SA" b="1" dirty="0" smtClean="0"/>
              <a:t> طويت أتاح لها لســــان حسود</a:t>
            </a:r>
            <a:br>
              <a:rPr lang="ar-SA" b="1" dirty="0" smtClean="0"/>
            </a:br>
            <a:r>
              <a:rPr lang="ar-SA" b="1" dirty="0" smtClean="0"/>
              <a:t>لولا اشتعال النار فيما </a:t>
            </a:r>
            <a:r>
              <a:rPr lang="ar-SA" b="1" dirty="0" err="1" smtClean="0"/>
              <a:t>جاورت..</a:t>
            </a:r>
            <a:r>
              <a:rPr lang="ar-SA" b="1" dirty="0" smtClean="0"/>
              <a:t> ما كان يعرف طيب عَرفِ العود</a:t>
            </a:r>
          </a:p>
          <a:p>
            <a:pPr rtl="1">
              <a:buFont typeface="Wingdings" pitchFamily="2" charset="2"/>
              <a:buChar char="ü"/>
            </a:pPr>
            <a:r>
              <a:rPr lang="ar-SA" b="1" dirty="0" smtClean="0"/>
              <a:t> ومن الخير بطء </a:t>
            </a:r>
            <a:r>
              <a:rPr lang="ar-SA" b="1" dirty="0" err="1" smtClean="0"/>
              <a:t>سيبك</a:t>
            </a:r>
            <a:r>
              <a:rPr lang="ar-SA" b="1" dirty="0" smtClean="0"/>
              <a:t> </a:t>
            </a:r>
            <a:r>
              <a:rPr lang="ar-SA" b="1" dirty="0" err="1" smtClean="0"/>
              <a:t>عني ..</a:t>
            </a:r>
            <a:r>
              <a:rPr lang="ar-SA" b="1" dirty="0" smtClean="0"/>
              <a:t> أسرع السُحْبِ في المسيرِ </a:t>
            </a:r>
            <a:r>
              <a:rPr lang="ar-SA" b="1" dirty="0" err="1" smtClean="0"/>
              <a:t>الجهامُ</a:t>
            </a:r>
            <a:r>
              <a:rPr lang="ar-SA" b="1" dirty="0" smtClean="0"/>
              <a:t/>
            </a:r>
            <a:br>
              <a:rPr lang="ar-SA" b="1" dirty="0" smtClean="0"/>
            </a:br>
            <a:r>
              <a:rPr lang="ar-SA" b="1" dirty="0" smtClean="0"/>
              <a:t> </a:t>
            </a:r>
            <a:br>
              <a:rPr lang="ar-SA" b="1" dirty="0" smtClean="0"/>
            </a:br>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 ضوابط الخطاب الحجاجي:</a:t>
            </a:r>
            <a:endParaRPr lang="fr-FR" b="1" dirty="0">
              <a:solidFill>
                <a:srgbClr val="FF0000"/>
              </a:solidFill>
            </a:endParaRPr>
          </a:p>
        </p:txBody>
      </p:sp>
      <p:sp>
        <p:nvSpPr>
          <p:cNvPr id="3" name="عنصر نائب للمحتوى 2"/>
          <p:cNvSpPr>
            <a:spLocks noGrp="1"/>
          </p:cNvSpPr>
          <p:nvPr>
            <p:ph idx="1"/>
          </p:nvPr>
        </p:nvSpPr>
        <p:spPr/>
        <p:txBody>
          <a:bodyPr/>
          <a:lstStyle/>
          <a:p>
            <a:pPr rtl="1"/>
            <a:r>
              <a:rPr lang="ar-SA" dirty="0" smtClean="0"/>
              <a:t>	</a:t>
            </a:r>
            <a:r>
              <a:rPr lang="ar-SA" b="1" dirty="0" smtClean="0"/>
              <a:t>هناك مجموعة من الضوابط تحكم الخطاب </a:t>
            </a:r>
            <a:r>
              <a:rPr lang="ar-SA" b="1" dirty="0" err="1" smtClean="0"/>
              <a:t>الإفناعي</a:t>
            </a:r>
            <a:r>
              <a:rPr lang="ar-SA" b="1" dirty="0" smtClean="0"/>
              <a:t> حتى لا يحيد عن مساره الطبيعي، نشير إلى </a:t>
            </a:r>
            <a:r>
              <a:rPr lang="ar-SA" b="1" dirty="0" err="1" smtClean="0"/>
              <a:t>بعضها:</a:t>
            </a:r>
            <a:endParaRPr lang="ar-SA" b="1" dirty="0" smtClean="0"/>
          </a:p>
          <a:p>
            <a:pPr rtl="1">
              <a:buFont typeface="Courier New" pitchFamily="49" charset="0"/>
              <a:buChar char="o"/>
            </a:pPr>
            <a:r>
              <a:rPr lang="ar-SA" b="1" dirty="0" smtClean="0">
                <a:solidFill>
                  <a:srgbClr val="FF0066"/>
                </a:solidFill>
              </a:rPr>
              <a:t>أن يكون ضمن الثوابت الدينية والعرفية</a:t>
            </a:r>
            <a:r>
              <a:rPr lang="ar-SA" b="1" dirty="0" smtClean="0"/>
              <a:t>، فليس كل شيء قابلا للنقاش، أو الحجاج.</a:t>
            </a:r>
          </a:p>
          <a:p>
            <a:pPr rtl="1">
              <a:buFont typeface="Courier New" pitchFamily="49" charset="0"/>
              <a:buChar char="o"/>
            </a:pPr>
            <a:r>
              <a:rPr lang="ar-SA" b="1" dirty="0" smtClean="0">
                <a:solidFill>
                  <a:srgbClr val="FF0066"/>
                </a:solidFill>
              </a:rPr>
              <a:t>أن تكون دلالات الألفاظ محددة، </a:t>
            </a:r>
            <a:r>
              <a:rPr lang="ar-SA" b="1" dirty="0" smtClean="0"/>
              <a:t>والمرجع الذي تحيل إليه معين.</a:t>
            </a:r>
          </a:p>
          <a:p>
            <a:pPr rtl="1">
              <a:buFont typeface="Courier New" pitchFamily="49" charset="0"/>
              <a:buChar char="o"/>
            </a:pPr>
            <a:r>
              <a:rPr lang="ar-SA" b="1" dirty="0" smtClean="0">
                <a:solidFill>
                  <a:srgbClr val="FF0066"/>
                </a:solidFill>
              </a:rPr>
              <a:t>ألا يقع المرسل في التناقض بقوله أو فعله</a:t>
            </a:r>
            <a:r>
              <a:rPr lang="ar-SA" b="1" dirty="0" smtClean="0"/>
              <a:t>، كمن يدعي أنه معلم، وهو في الوقت ذاته يعامل المتلقي معاملة سيئة.</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buFont typeface="Courier New" pitchFamily="49" charset="0"/>
              <a:buChar char="o"/>
            </a:pPr>
            <a:r>
              <a:rPr lang="ar-SA" sz="3600" b="1" dirty="0" smtClean="0">
                <a:solidFill>
                  <a:srgbClr val="FF0066"/>
                </a:solidFill>
              </a:rPr>
              <a:t>موافقة الحجاج لما يقبله العقل، </a:t>
            </a:r>
            <a:r>
              <a:rPr lang="ar-SA" sz="3600" b="1" dirty="0" smtClean="0"/>
              <a:t>وإلا بدا زيف الخطاب، ووهنت الحجة، مثلما حدث في الخطاب التالي: </a:t>
            </a:r>
            <a:r>
              <a:rPr lang="ar-SA" sz="3600" b="1" dirty="0" smtClean="0">
                <a:solidFill>
                  <a:srgbClr val="00B050"/>
                </a:solidFill>
              </a:rPr>
              <a:t>رزق أحد الموظفين بتوأم، وعندما </a:t>
            </a:r>
            <a:r>
              <a:rPr lang="ar-SA" sz="3600" b="1" dirty="0" err="1" smtClean="0">
                <a:solidFill>
                  <a:srgbClr val="00B050"/>
                </a:solidFill>
              </a:rPr>
              <a:t>ذهي</a:t>
            </a:r>
            <a:r>
              <a:rPr lang="ar-SA" sz="3600" b="1" dirty="0" smtClean="0">
                <a:solidFill>
                  <a:srgbClr val="00B050"/>
                </a:solidFill>
              </a:rPr>
              <a:t> إلى العمل في اليوم الموالي، سأله صديقه: هل أخبرت المدير بأنك رزقت توأم، حتى يمنحك إجازة </a:t>
            </a:r>
            <a:r>
              <a:rPr lang="ar-SA" sz="3600" b="1" dirty="0" err="1" smtClean="0">
                <a:solidFill>
                  <a:srgbClr val="00B050"/>
                </a:solidFill>
              </a:rPr>
              <a:t>يوم؟</a:t>
            </a:r>
            <a:r>
              <a:rPr lang="ar-SA" sz="3600" b="1" dirty="0" smtClean="0">
                <a:solidFill>
                  <a:srgbClr val="00B050"/>
                </a:solidFill>
              </a:rPr>
              <a:t> فرد عليه: كلا لقد أخبرته بأني زوجتي وضعت طفلا واحدا فقط، وذلك حتى أستطيع أن أحصل على إجازة أخرى غدا، عندما أخبره أنها وضعت مولودا آخر</a:t>
            </a:r>
            <a:r>
              <a:rPr lang="ar-SA" sz="3600" b="1" dirty="0" smtClean="0"/>
              <a:t>.</a:t>
            </a:r>
            <a:endParaRPr lang="fr-FR" sz="3600" b="1" dirty="0" smtClean="0"/>
          </a:p>
          <a:p>
            <a:endParaRPr lang="fr-F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buFont typeface="Courier New" pitchFamily="49" charset="0"/>
              <a:buChar char="o"/>
            </a:pPr>
            <a:r>
              <a:rPr lang="ar-SA" b="1" dirty="0" smtClean="0">
                <a:solidFill>
                  <a:srgbClr val="FF0066"/>
                </a:solidFill>
              </a:rPr>
              <a:t>توافر معارف مشتركة بين طرفي الخطاب </a:t>
            </a:r>
            <a:r>
              <a:rPr lang="ar-SA" b="1" dirty="0" smtClean="0"/>
              <a:t>مما يسوغ قبول المرسل  إليه لحجج المرسل، أو إمكانية مناقشتها أو تصنيفها، وإلا انقطع الحجاج بينهما، كما في المثال </a:t>
            </a:r>
            <a:r>
              <a:rPr lang="ar-SA" b="1" dirty="0" err="1" smtClean="0"/>
              <a:t>الآتي:</a:t>
            </a:r>
            <a:endParaRPr lang="ar-SA" b="1" dirty="0" smtClean="0"/>
          </a:p>
          <a:p>
            <a:pPr rtl="1"/>
            <a:r>
              <a:rPr lang="ar-SA" b="1" dirty="0" smtClean="0"/>
              <a:t>	</a:t>
            </a:r>
            <a:r>
              <a:rPr lang="ar-SA" sz="3100" b="1" dirty="0" smtClean="0">
                <a:solidFill>
                  <a:srgbClr val="FFC000"/>
                </a:solidFill>
              </a:rPr>
              <a:t>شكا عجوز ألما في ساقه، وعندما فحصه الطبيب، قال له: هذه آلام طبيعية، وهي نتيجة عن كبر السن، ولكن العجوز لم يقتنع بتلك الدعوى، وقال للطبيب بخطاب ساخر: لو كان الأمر كذلك لآلمتني ساقيَ الأخرى، فإن لها نفس سن الساق التي </a:t>
            </a:r>
            <a:r>
              <a:rPr lang="ar-SA" sz="3100" b="1" dirty="0" err="1" smtClean="0">
                <a:solidFill>
                  <a:srgbClr val="FFC000"/>
                </a:solidFill>
              </a:rPr>
              <a:t>تؤلمني.</a:t>
            </a:r>
            <a:r>
              <a:rPr lang="ar-SA" sz="3100" b="1" dirty="0" smtClean="0">
                <a:solidFill>
                  <a:srgbClr val="FFC000"/>
                </a:solidFill>
              </a:rPr>
              <a:t>(منطق الطبيب لا يعتمد على المنطق الرياضي وهذا ما لم يفهمه العجوز</a:t>
            </a:r>
            <a:r>
              <a:rPr lang="ar-SA" sz="3100" b="1" dirty="0" err="1" smtClean="0">
                <a:solidFill>
                  <a:srgbClr val="FFC000"/>
                </a:solidFill>
              </a:rPr>
              <a:t>)</a:t>
            </a:r>
            <a:endParaRPr lang="fr-FR" sz="3100" b="1" dirty="0" smtClean="0">
              <a:solidFill>
                <a:srgbClr val="FFC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buFont typeface="Courier New" pitchFamily="49" charset="0"/>
              <a:buChar char="o"/>
            </a:pPr>
            <a:r>
              <a:rPr lang="ar-SA" b="1" dirty="0" smtClean="0">
                <a:solidFill>
                  <a:srgbClr val="FF0066"/>
                </a:solidFill>
              </a:rPr>
              <a:t>مناسبة الخطاب الحجاجي للسياق العام</a:t>
            </a:r>
            <a:r>
              <a:rPr lang="ar-SA" b="1" dirty="0" smtClean="0"/>
              <a:t>، لأن الحجاج قد يكون صحيحا من الناحية النظرية، ولكنه غير مناسب للسياق، إذ يمثل مهربا للمرسل من المسئولية، </a:t>
            </a:r>
            <a:r>
              <a:rPr lang="ar-SA" b="1" dirty="0" err="1" smtClean="0"/>
              <a:t>ومثاله:</a:t>
            </a:r>
            <a:endParaRPr lang="ar-SA" b="1" dirty="0" smtClean="0"/>
          </a:p>
          <a:p>
            <a:pPr rtl="1"/>
            <a:r>
              <a:rPr lang="ar-SA" b="1" dirty="0" smtClean="0"/>
              <a:t>	- </a:t>
            </a:r>
            <a:r>
              <a:rPr lang="ar-SA" b="1" dirty="0" smtClean="0">
                <a:solidFill>
                  <a:srgbClr val="0070C0"/>
                </a:solidFill>
              </a:rPr>
              <a:t>قال الزبون لصاحب المطعم في اشمئزاز ظاهر: لقد وجدت قطعة نقدية في قعر كوب الماء، فما معنى </a:t>
            </a:r>
            <a:r>
              <a:rPr lang="ar-SA" b="1" dirty="0" err="1" smtClean="0">
                <a:solidFill>
                  <a:srgbClr val="0070C0"/>
                </a:solidFill>
              </a:rPr>
              <a:t>ذلك؟</a:t>
            </a:r>
            <a:endParaRPr lang="ar-SA" b="1" dirty="0" smtClean="0">
              <a:solidFill>
                <a:srgbClr val="0070C0"/>
              </a:solidFill>
            </a:endParaRPr>
          </a:p>
          <a:p>
            <a:pPr rtl="1"/>
            <a:r>
              <a:rPr lang="ar-SA" b="1" dirty="0" smtClean="0">
                <a:solidFill>
                  <a:srgbClr val="0070C0"/>
                </a:solidFill>
              </a:rPr>
              <a:t>	- </a:t>
            </a:r>
            <a:r>
              <a:rPr lang="ar-SA" b="1" dirty="0" err="1" smtClean="0">
                <a:solidFill>
                  <a:srgbClr val="0070C0"/>
                </a:solidFill>
              </a:rPr>
              <a:t>فاجابه</a:t>
            </a:r>
            <a:r>
              <a:rPr lang="ar-SA" b="1" dirty="0" smtClean="0">
                <a:solidFill>
                  <a:srgbClr val="0070C0"/>
                </a:solidFill>
              </a:rPr>
              <a:t>: معنى ذلك أن المعادن لا تطفو على سطح الماء.</a:t>
            </a:r>
          </a:p>
          <a:p>
            <a:pPr rtl="1"/>
            <a:endParaRPr lang="ar-SA" b="1" dirty="0" smtClean="0"/>
          </a:p>
          <a:p>
            <a:endParaRPr lang="fr-F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buFont typeface="Courier New" pitchFamily="49" charset="0"/>
              <a:buChar char="o"/>
            </a:pPr>
            <a:r>
              <a:rPr lang="ar-SA" sz="3400" b="1" dirty="0" smtClean="0">
                <a:solidFill>
                  <a:srgbClr val="FF0066"/>
                </a:solidFill>
              </a:rPr>
              <a:t>ضرورة خلو الحجاج من الإيهام بالمغالطة</a:t>
            </a:r>
            <a:r>
              <a:rPr lang="ar-SA" sz="3400" b="1" dirty="0" smtClean="0"/>
              <a:t>، والابتعاد عنها، لأنه لا يخلو منهما الحجاج عادة، إذا كان معنى الخطاب غير محدد، إذ يصبح من قبيل الخطاب العام الذي لا يكتشفه المرسل إليه إلا بعد حين، </a:t>
            </a:r>
            <a:r>
              <a:rPr lang="ar-SA" sz="3400" b="1" dirty="0" smtClean="0">
                <a:solidFill>
                  <a:srgbClr val="0070C0"/>
                </a:solidFill>
              </a:rPr>
              <a:t>كما فعل الرجل الذي أراد أن يخطب فتاة من أهلها، فأخذ يصف نفسه بأنه مهم إلى درجة أن الناس يصفقون له عندما يرونه، ولذلك فرح الأهل به، لأنهم توقعوا أنه شخصية مرموقة، ولكن اتضح أنه نادل في أحد المطاعم.</a:t>
            </a:r>
            <a:endParaRPr lang="fr-FR" sz="3400" b="1" dirty="0">
              <a:solidFill>
                <a:srgbClr val="0070C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36</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سنتحدث في المحاضرة اللاحقة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عن</a:t>
            </a:r>
            <a:br>
              <a:rPr lang="ar-SA" spc="-150" dirty="0" smtClean="0">
                <a:solidFill>
                  <a:srgbClr val="376092"/>
                </a:solidFill>
                <a:latin typeface="ae_AlMateen" pitchFamily="2" charset="-78"/>
                <a:cs typeface="ae_AlMateen" pitchFamily="2" charset="-78"/>
              </a:rPr>
            </a:br>
            <a:r>
              <a:rPr lang="ar-SA" b="1" spc="-150" dirty="0" smtClean="0">
                <a:solidFill>
                  <a:srgbClr val="FF0000"/>
                </a:solidFill>
                <a:latin typeface="ae_AlMateen" pitchFamily="2" charset="-78"/>
                <a:cs typeface="ae_AlMateen" pitchFamily="2" charset="-78"/>
              </a:rPr>
              <a:t>المتلقي ودوره في الخطاب</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EG" sz="5400" b="1" dirty="0">
                <a:cs typeface="Arial" pitchFamily="34" charset="0"/>
              </a:rPr>
              <a:t/>
            </a:r>
            <a:br>
              <a:rPr lang="ar-EG" sz="5400" b="1" dirty="0">
                <a:cs typeface="Arial" pitchFamily="34" charset="0"/>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 xmlns:p14="http://schemas.microsoft.com/office/powerpoint/2010/main" val="35244475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3244</TotalTime>
  <Words>1703</Words>
  <Application>Microsoft Office PowerPoint</Application>
  <PresentationFormat>A4 Paper (210x297 mm)‎</PresentationFormat>
  <Paragraphs>141</Paragraphs>
  <Slides>37</Slides>
  <Notes>0</Notes>
  <HiddenSlides>0</HiddenSlides>
  <MMClips>0</MMClips>
  <ScaleCrop>false</ScaleCrop>
  <HeadingPairs>
    <vt:vector size="4" baseType="variant">
      <vt:variant>
        <vt:lpstr>سمة</vt:lpstr>
      </vt:variant>
      <vt:variant>
        <vt:i4>1</vt:i4>
      </vt:variant>
      <vt:variant>
        <vt:lpstr>عناوين الشرائح</vt:lpstr>
      </vt:variant>
      <vt:variant>
        <vt:i4>37</vt:i4>
      </vt:variant>
    </vt:vector>
  </HeadingPairs>
  <TitlesOfParts>
    <vt:vector size="38" baseType="lpstr">
      <vt:lpstr>Office Theme</vt:lpstr>
      <vt:lpstr>الشريحة 1</vt:lpstr>
      <vt:lpstr>المحاضرة العاشرة</vt:lpstr>
      <vt:lpstr> الخطاب الحِجَاجي (الإقناعي) وآلياته اللغوية  </vt:lpstr>
      <vt:lpstr>الشريحة 4</vt:lpstr>
      <vt:lpstr>الشريحة 5</vt:lpstr>
      <vt:lpstr>مفهوم الحجاج لغة:</vt:lpstr>
      <vt:lpstr>الحجاج اصطلاحا:</vt:lpstr>
      <vt:lpstr>مسوغات استعمال وسيلة الإقناع: </vt:lpstr>
      <vt:lpstr>الشريحة 9</vt:lpstr>
      <vt:lpstr>الشريحة 10</vt:lpstr>
      <vt:lpstr>الشريحة 11</vt:lpstr>
      <vt:lpstr>الدراسات السابقة لموضوع الاقناع والحجاج:</vt:lpstr>
      <vt:lpstr>الشريحة 13</vt:lpstr>
      <vt:lpstr>ملامح الخطاب الاقناعي:</vt:lpstr>
      <vt:lpstr>- آليات الإقناع:</vt:lpstr>
      <vt:lpstr>- ملاحظات مهمة:</vt:lpstr>
      <vt:lpstr>الشريحة 17</vt:lpstr>
      <vt:lpstr>- العلامات اللغوية الحجاجية:</vt:lpstr>
      <vt:lpstr>-1-  الأدوات اللغوية:</vt:lpstr>
      <vt:lpstr>الشريحة 20</vt:lpstr>
      <vt:lpstr>الشريحة 21</vt:lpstr>
      <vt:lpstr>-2- الأدوات البلاغية: ومنها: </vt:lpstr>
      <vt:lpstr>الشريحة 23</vt:lpstr>
      <vt:lpstr>الشريحة 24</vt:lpstr>
      <vt:lpstr>الشريحة 25</vt:lpstr>
      <vt:lpstr>-3- الآليات شبه اللغوية:  </vt:lpstr>
      <vt:lpstr>الشريحة 27</vt:lpstr>
      <vt:lpstr>الشريحة 28</vt:lpstr>
      <vt:lpstr>الشريحة 29</vt:lpstr>
      <vt:lpstr>ملاحظة:</vt:lpstr>
      <vt:lpstr>- ضوابط الخطاب الحجاجي:</vt:lpstr>
      <vt:lpstr>الشريحة 32</vt:lpstr>
      <vt:lpstr>الشريحة 33</vt:lpstr>
      <vt:lpstr>الشريحة 34</vt:lpstr>
      <vt:lpstr>الشريحة 35</vt:lpstr>
      <vt:lpstr>  سنتحدث في المحاضرة اللاحقة عن المتلقي ودوره في الخطاب    </vt:lpstr>
      <vt:lpstr>الشريحة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355</cp:revision>
  <dcterms:created xsi:type="dcterms:W3CDTF">2009-10-14T19:14:34Z</dcterms:created>
  <dcterms:modified xsi:type="dcterms:W3CDTF">2013-03-18T07:10:58Z</dcterms:modified>
</cp:coreProperties>
</file>