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0" r:id="rId2"/>
    <p:sldId id="257" r:id="rId3"/>
    <p:sldId id="343" r:id="rId4"/>
    <p:sldId id="267" r:id="rId5"/>
    <p:sldId id="344" r:id="rId6"/>
    <p:sldId id="345" r:id="rId7"/>
    <p:sldId id="346" r:id="rId8"/>
    <p:sldId id="347" r:id="rId9"/>
    <p:sldId id="348" r:id="rId10"/>
    <p:sldId id="349" r:id="rId11"/>
    <p:sldId id="350" r:id="rId12"/>
    <p:sldId id="351" r:id="rId13"/>
    <p:sldId id="352" r:id="rId14"/>
    <p:sldId id="354" r:id="rId15"/>
    <p:sldId id="355" r:id="rId16"/>
    <p:sldId id="356" r:id="rId17"/>
    <p:sldId id="357" r:id="rId18"/>
    <p:sldId id="358" r:id="rId19"/>
    <p:sldId id="374" r:id="rId20"/>
    <p:sldId id="375" r:id="rId21"/>
    <p:sldId id="376" r:id="rId22"/>
    <p:sldId id="359" r:id="rId23"/>
    <p:sldId id="360" r:id="rId24"/>
    <p:sldId id="372" r:id="rId25"/>
    <p:sldId id="373" r:id="rId26"/>
    <p:sldId id="361" r:id="rId27"/>
    <p:sldId id="362" r:id="rId28"/>
    <p:sldId id="363" r:id="rId29"/>
    <p:sldId id="369"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99" d="100"/>
          <a:sy n="99" d="100"/>
        </p:scale>
        <p:origin x="-96" y="-12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48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السياق وتحليل الخطاب</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cs typeface="Arial" pitchFamily="34" charset="0"/>
              </a:rPr>
              <a:t>		</a:t>
            </a:r>
            <a:r>
              <a:rPr lang="ar-SA" sz="3600" b="1" dirty="0" smtClean="0">
                <a:cs typeface="Arial" pitchFamily="34" charset="0"/>
              </a:rPr>
              <a:t>إن قرينة السياق تمتد على مساحة واسعة من الركائز، تبدأ باللغة من حيث مبانيها، ومن حيث علاقاتها النحوية، وتنتهي بالعناصر غير اللغوية، مثل ظروف المتكلم والمتلقي، والأبعاد الاجتماعية والفكرية والنفسية المحيطة بالحدث التلفظي، مما يجل قرينة السياق هذه كبرى القرائن، إذ المقال والمقام قطبان يكتنفان الخطاب، بحيث لا يبنى ولا يتضح ولا يحلل إلا في ضوء الاستعانة بعناصرهما.</a:t>
            </a:r>
            <a:endParaRPr lang="ar-EG" sz="3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مفهوم السياق:</a:t>
            </a:r>
            <a:endParaRPr lang="en-US" dirty="0">
              <a:solidFill>
                <a:srgbClr val="C00000"/>
              </a:solidFill>
            </a:endParaRPr>
          </a:p>
        </p:txBody>
      </p:sp>
      <p:sp>
        <p:nvSpPr>
          <p:cNvPr id="7171" name="Text Placeholder 5"/>
          <p:cNvSpPr>
            <a:spLocks noGrp="1"/>
          </p:cNvSpPr>
          <p:nvPr>
            <p:ph idx="1"/>
          </p:nvPr>
        </p:nvSpPr>
        <p:spPr>
          <a:xfrm>
            <a:off x="533400" y="1295400"/>
            <a:ext cx="8915400" cy="5181600"/>
          </a:xfrm>
        </p:spPr>
        <p:txBody>
          <a:bodyPr/>
          <a:lstStyle/>
          <a:p>
            <a:r>
              <a:rPr lang="ar-SA" b="1" dirty="0" smtClean="0">
                <a:solidFill>
                  <a:srgbClr val="FF0000"/>
                </a:solidFill>
              </a:rPr>
              <a:t>-أ- السياق </a:t>
            </a:r>
            <a:r>
              <a:rPr lang="ar-SA" b="1" dirty="0" err="1" smtClean="0">
                <a:solidFill>
                  <a:srgbClr val="FF0000"/>
                </a:solidFill>
              </a:rPr>
              <a:t>لغة:</a:t>
            </a:r>
            <a:endParaRPr lang="ar-SA" b="1" dirty="0" smtClean="0">
              <a:solidFill>
                <a:srgbClr val="FF0000"/>
              </a:solidFill>
            </a:endParaRPr>
          </a:p>
          <a:p>
            <a:r>
              <a:rPr lang="ar-SA" b="1" dirty="0" smtClean="0"/>
              <a:t>جاء في </a:t>
            </a:r>
            <a:r>
              <a:rPr lang="ar-SA" b="1" dirty="0" smtClean="0">
                <a:solidFill>
                  <a:srgbClr val="FF0000"/>
                </a:solidFill>
              </a:rPr>
              <a:t>تاج العروس</a:t>
            </a:r>
            <a:r>
              <a:rPr lang="ar-SA" b="1" dirty="0" smtClean="0"/>
              <a:t>: أصل السياق: السواق، قلبت الواو ياء لكسرة السين، </a:t>
            </a:r>
            <a:r>
              <a:rPr lang="ar-SA" b="1" dirty="0" err="1" smtClean="0"/>
              <a:t>والساقة</a:t>
            </a:r>
            <a:r>
              <a:rPr lang="ar-SA" b="1" dirty="0" smtClean="0"/>
              <a:t> جمع سائق، وهم الذين يسوقون الجيش، ويكونون من ورائهم، وساق الماشية سوقا </a:t>
            </a:r>
            <a:r>
              <a:rPr lang="ar-SA" b="1" dirty="0" err="1" smtClean="0"/>
              <a:t>وسياقة</a:t>
            </a:r>
            <a:r>
              <a:rPr lang="ar-SA" b="1" dirty="0" smtClean="0"/>
              <a:t> بالكسر، ومساقا وسياقا، </a:t>
            </a:r>
            <a:r>
              <a:rPr lang="ar-SA" b="1" dirty="0" err="1" smtClean="0"/>
              <a:t>واستاقها</a:t>
            </a:r>
            <a:r>
              <a:rPr lang="ar-SA" b="1" dirty="0" smtClean="0"/>
              <a:t> </a:t>
            </a:r>
            <a:r>
              <a:rPr lang="ar-SA" b="1" dirty="0" err="1" smtClean="0"/>
              <a:t>وأساقها</a:t>
            </a:r>
            <a:r>
              <a:rPr lang="ar-SA" b="1" dirty="0" smtClean="0"/>
              <a:t> فانساقت، فهو سائق وسواق، </a:t>
            </a:r>
            <a:r>
              <a:rPr lang="ar-SA" b="1" dirty="0" err="1" smtClean="0"/>
              <a:t>ومنه </a:t>
            </a:r>
            <a:r>
              <a:rPr lang="ar-SA" b="1" dirty="0" smtClean="0"/>
              <a:t>(قد لفها الليل بسواق حطم)، وقوله تعالى: إلى ربك يومئذ </a:t>
            </a:r>
            <a:r>
              <a:rPr lang="ar-SA" b="1" dirty="0" err="1" smtClean="0"/>
              <a:t>المساق </a:t>
            </a:r>
            <a:r>
              <a:rPr lang="ar-SA" sz="2400" b="1" dirty="0" smtClean="0"/>
              <a:t>(القيامة 29)، </a:t>
            </a:r>
            <a:r>
              <a:rPr lang="ar-SA" b="1" dirty="0" smtClean="0"/>
              <a:t>وقوله: معها سائق </a:t>
            </a:r>
            <a:r>
              <a:rPr lang="ar-SA" b="1" dirty="0" err="1" smtClean="0"/>
              <a:t>وشهيد </a:t>
            </a:r>
            <a:r>
              <a:rPr lang="ar-SA" sz="2400" b="1" dirty="0" smtClean="0"/>
              <a:t>(</a:t>
            </a:r>
            <a:r>
              <a:rPr lang="ar-SA" sz="2400" b="1" dirty="0" err="1" smtClean="0"/>
              <a:t>ق21)</a:t>
            </a:r>
            <a:r>
              <a:rPr lang="ar-SA" b="1" dirty="0" err="1" smtClean="0"/>
              <a:t>.</a:t>
            </a:r>
            <a:endParaRPr lang="ar-SA" b="1" dirty="0" smtClean="0"/>
          </a:p>
          <a:p>
            <a:r>
              <a:rPr lang="ar-SA" b="1" dirty="0" smtClean="0"/>
              <a:t>يتبن لنا من ذلك أن </a:t>
            </a:r>
            <a:r>
              <a:rPr lang="ar-SA" b="1" dirty="0" err="1" smtClean="0"/>
              <a:t>مادة </a:t>
            </a:r>
            <a:r>
              <a:rPr lang="ar-SA" b="1" dirty="0" smtClean="0"/>
              <a:t>(س و ق) تدور حول القيادة والإحاطة، فسائق الشيء هو القائد له، أو المسيطر عليه، أو الدافع له،                              وهي معان متقاربة.</a:t>
            </a:r>
            <a:endParaRPr lang="ar-SA"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ar-SA" b="1" dirty="0" smtClean="0">
                <a:solidFill>
                  <a:srgbClr val="FF0000"/>
                </a:solidFill>
              </a:rPr>
              <a:t>-ب- السياق </a:t>
            </a:r>
            <a:r>
              <a:rPr lang="ar-SA" b="1" dirty="0" err="1" smtClean="0">
                <a:solidFill>
                  <a:srgbClr val="FF0000"/>
                </a:solidFill>
              </a:rPr>
              <a:t>اصطلاحا:</a:t>
            </a:r>
            <a:endParaRPr lang="ar-SA" b="1" dirty="0" smtClean="0">
              <a:solidFill>
                <a:srgbClr val="FF0000"/>
              </a:solidFill>
            </a:endParaRPr>
          </a:p>
        </p:txBody>
      </p:sp>
      <p:sp>
        <p:nvSpPr>
          <p:cNvPr id="7171" name="Text Placeholder 5"/>
          <p:cNvSpPr>
            <a:spLocks noGrp="1"/>
          </p:cNvSpPr>
          <p:nvPr>
            <p:ph idx="1"/>
          </p:nvPr>
        </p:nvSpPr>
        <p:spPr>
          <a:xfrm>
            <a:off x="609600" y="1447800"/>
            <a:ext cx="8915400" cy="4724400"/>
          </a:xfrm>
        </p:spPr>
        <p:txBody>
          <a:bodyPr/>
          <a:lstStyle/>
          <a:p>
            <a:pPr rtl="1"/>
            <a:r>
              <a:rPr lang="ar-SA" b="1" dirty="0" smtClean="0"/>
              <a:t>		</a:t>
            </a:r>
            <a:r>
              <a:rPr lang="ar-SA" b="1" dirty="0" smtClean="0">
                <a:solidFill>
                  <a:srgbClr val="0070C0"/>
                </a:solidFill>
              </a:rPr>
              <a:t>هو المرجع الذي يحال إليه المتلقي كي يتمكن من إدراك مادة القول، ويكون لفظيا، أو قابلا للشرح اللفظي.</a:t>
            </a:r>
          </a:p>
          <a:p>
            <a:pPr rtl="1"/>
            <a:r>
              <a:rPr lang="ar-SA" b="1" dirty="0" smtClean="0"/>
              <a:t>		أي أن السياق يمثل خلفية القول، حيث يجعله يـُفهم بمقتضاها، فكل كلمة أو جملة توضع في إطار أو نسق معين، يعتبر هذا الإطار وذلك النسق سياقا لها، </a:t>
            </a:r>
            <a:r>
              <a:rPr lang="ar-SA" b="1" dirty="0" smtClean="0">
                <a:solidFill>
                  <a:srgbClr val="0070C0"/>
                </a:solidFill>
              </a:rPr>
              <a:t>فالكلمة المفردة لها سياقها، والتركيب له سياقه، والنص له سياقه</a:t>
            </a:r>
            <a:r>
              <a:rPr lang="ar-SA" b="1" dirty="0" smtClean="0"/>
              <a:t>، وكل هذه السياقات تتشابك لتنضوي تحت </a:t>
            </a:r>
            <a:r>
              <a:rPr lang="ar-SA" b="1" dirty="0" smtClean="0">
                <a:solidFill>
                  <a:srgbClr val="0070C0"/>
                </a:solidFill>
              </a:rPr>
              <a:t>السياق العام للخطاب</a:t>
            </a:r>
            <a:r>
              <a:rPr lang="ar-SA" b="1" dirty="0" smtClean="0"/>
              <a:t>، فنوع النص يعد سياقا للخطاب المتفرع عنه، والنص بطبيعته يخضع للسياق الثقافي الذي يحتويه بكل ما فيه من أعراف </a:t>
            </a:r>
            <a:r>
              <a:rPr lang="ar-SA" b="1" dirty="0" err="1" smtClean="0"/>
              <a:t>وتقاليد،</a:t>
            </a:r>
            <a:endParaRPr lang="ar-SA"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dirty="0" smtClean="0"/>
              <a:t>		</a:t>
            </a:r>
            <a:r>
              <a:rPr lang="ar-SA" sz="3600" b="1" dirty="0" smtClean="0"/>
              <a:t>ولهذا فإن عالـَم الخطاب اللغوي وما يحيط به يشكل سياقا جديدا، يجعل المعاني تختلف عن المعاني الموجودة في المعجم.</a:t>
            </a:r>
          </a:p>
          <a:p>
            <a:pPr rtl="1"/>
            <a:r>
              <a:rPr lang="ar-SA" sz="3600" b="1" dirty="0" smtClean="0">
                <a:solidFill>
                  <a:srgbClr val="FF0000"/>
                </a:solidFill>
              </a:rPr>
              <a:t>ملاحظة: </a:t>
            </a:r>
            <a:r>
              <a:rPr lang="ar-SA" sz="3600" b="1" dirty="0" smtClean="0"/>
              <a:t>كثيرا ما يستعمل مصطلح </a:t>
            </a:r>
            <a:r>
              <a:rPr lang="ar-SA" sz="3600" b="1" dirty="0" smtClean="0">
                <a:solidFill>
                  <a:srgbClr val="00B050"/>
                </a:solidFill>
              </a:rPr>
              <a:t>المقام</a:t>
            </a:r>
            <a:r>
              <a:rPr lang="ar-SA" sz="3600" b="1" dirty="0" smtClean="0"/>
              <a:t> بدل مصطلح </a:t>
            </a:r>
            <a:r>
              <a:rPr lang="ar-SA" sz="3600" b="1" dirty="0" smtClean="0">
                <a:solidFill>
                  <a:srgbClr val="3B84AF"/>
                </a:solidFill>
              </a:rPr>
              <a:t>السياق</a:t>
            </a:r>
            <a:r>
              <a:rPr lang="ar-SA" sz="3600" b="1" dirty="0" smtClean="0"/>
              <a:t>، ونحن نشير إلى أن مصطلح المقام اشتهر عند </a:t>
            </a:r>
            <a:r>
              <a:rPr lang="ar-SA" sz="3600" b="1" dirty="0" smtClean="0">
                <a:solidFill>
                  <a:srgbClr val="00B050"/>
                </a:solidFill>
              </a:rPr>
              <a:t>علماء البلاغة العرب</a:t>
            </a:r>
            <a:r>
              <a:rPr lang="ar-SA" sz="3600" b="1" dirty="0" smtClean="0"/>
              <a:t>، بينما استعمل </a:t>
            </a:r>
            <a:r>
              <a:rPr lang="ar-SA" sz="3600" b="1" dirty="0" smtClean="0">
                <a:solidFill>
                  <a:srgbClr val="3B84AF"/>
                </a:solidFill>
              </a:rPr>
              <a:t>المحدثون</a:t>
            </a:r>
            <a:r>
              <a:rPr lang="ar-SA" sz="3600" b="1" dirty="0" smtClean="0"/>
              <a:t> خاصة الغربيين منهم مصطلح السياق، وذلك منذ أن ابتدعه </a:t>
            </a:r>
            <a:r>
              <a:rPr lang="ar-SA" sz="3600" b="1" dirty="0" err="1" smtClean="0">
                <a:solidFill>
                  <a:srgbClr val="7030A0"/>
                </a:solidFill>
              </a:rPr>
              <a:t>مالينوفسكي</a:t>
            </a:r>
            <a:r>
              <a:rPr lang="ar-SA" sz="3600" b="1" dirty="0" smtClean="0"/>
              <a:t>، وأخذ مفهومه يتسع ويتطور بشكل كبير.</a:t>
            </a:r>
            <a:endParaRPr lang="ar-SA"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دور السياق وأهميته في تحليل الخطاب:</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dirty="0" smtClean="0"/>
              <a:t>	</a:t>
            </a:r>
            <a:r>
              <a:rPr lang="ar-SA" sz="4000" b="1" dirty="0" smtClean="0"/>
              <a:t>يحتل السياق في علم تحليل الخطاب مكانة هامة، لأنه من ركائز عملية التخاطب كما بينا ذلك في محاضرات ماضية، ويمكن أن نحدد فيما يأتي أهم الجوانب التي تثبت هذه الأهمية، </a:t>
            </a:r>
            <a:r>
              <a:rPr lang="ar-SA" sz="4000" b="1" dirty="0" err="1" smtClean="0"/>
              <a:t>وهي:</a:t>
            </a:r>
            <a:endParaRPr lang="ar-SA" sz="4000" b="1" dirty="0" smtClean="0"/>
          </a:p>
          <a:p>
            <a:pPr rtl="1">
              <a:buFont typeface="Wingdings" pitchFamily="2" charset="2"/>
              <a:buChar char="q"/>
            </a:pPr>
            <a:r>
              <a:rPr lang="ar-SA" sz="4000" b="1" dirty="0" smtClean="0">
                <a:solidFill>
                  <a:srgbClr val="FFC000"/>
                </a:solidFill>
              </a:rPr>
              <a:t>إن صاحب الخطاب</a:t>
            </a:r>
            <a:r>
              <a:rPr lang="ar-SA" sz="4000" b="1" dirty="0" smtClean="0"/>
              <a:t> لا يتقيد بحرفية اللغة، كما أن المعاني متجددة باستمرار، ولا </a:t>
            </a:r>
            <a:r>
              <a:rPr lang="ar-SA" sz="4000" b="1" dirty="0" err="1" smtClean="0"/>
              <a:t>بد </a:t>
            </a:r>
            <a:r>
              <a:rPr lang="ar-SA" sz="4000" b="1" dirty="0" smtClean="0"/>
              <a:t>- كي نحددها أو نتأثر </a:t>
            </a:r>
            <a:r>
              <a:rPr lang="ar-SA" sz="4000" b="1" dirty="0" err="1" smtClean="0"/>
              <a:t>بها </a:t>
            </a:r>
            <a:r>
              <a:rPr lang="ar-SA" sz="4000" b="1" dirty="0" smtClean="0"/>
              <a:t>– من الوقوف على سياقاتها التي وردت </a:t>
            </a:r>
            <a:r>
              <a:rPr lang="ar-SA" sz="4000" b="1" dirty="0" err="1" smtClean="0"/>
              <a:t>فيها.</a:t>
            </a:r>
            <a:r>
              <a:rPr lang="ar-SA" sz="4000"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228600" y="1371600"/>
            <a:ext cx="9448800" cy="4800599"/>
          </a:xfrm>
        </p:spPr>
        <p:txBody>
          <a:bodyPr/>
          <a:lstStyle/>
          <a:p>
            <a:pPr rtl="1">
              <a:buFont typeface="Wingdings" pitchFamily="2" charset="2"/>
              <a:buChar char="q"/>
            </a:pPr>
            <a:r>
              <a:rPr lang="ar-SA" sz="3600" b="1" dirty="0" smtClean="0">
                <a:solidFill>
                  <a:srgbClr val="FFC000"/>
                </a:solidFill>
              </a:rPr>
              <a:t>إن صاحب الخطاب قد يستخدم الكلمات استخداما جديدا</a:t>
            </a:r>
            <a:r>
              <a:rPr lang="ar-SA" sz="3600" b="1" dirty="0" smtClean="0"/>
              <a:t>، يكسبها معنى خاصا، وهذا المعنى يفسره السياق، لأن الكلمات في كل نص تبتعد عن علاقاتها العادية، وتبحث عن علاقات جديدة.</a:t>
            </a:r>
          </a:p>
          <a:p>
            <a:pPr rtl="1">
              <a:buFont typeface="Wingdings" pitchFamily="2" charset="2"/>
              <a:buChar char="q"/>
            </a:pPr>
            <a:r>
              <a:rPr lang="ar-SA" sz="3600" b="1" dirty="0" smtClean="0">
                <a:solidFill>
                  <a:srgbClr val="FFC000"/>
                </a:solidFill>
              </a:rPr>
              <a:t>في بعض الأحيان تكون كلمات اللغة غير قادرة </a:t>
            </a:r>
            <a:r>
              <a:rPr lang="ar-SA" sz="3600" b="1" dirty="0" smtClean="0"/>
              <a:t>على توصيل أفكار ومواقف المتكلم، ولكن كل ذلك يكون منبثا عبر أنفاس الكلمات في النص، لهذا فإنه لكي يتحقق التلقي الجيد لهذا الخطاب، لا بد من تلمس القرينة التي </a:t>
            </a:r>
            <a:r>
              <a:rPr lang="ar-SA" sz="3600" b="1" dirty="0" err="1" smtClean="0"/>
              <a:t>تضيىء</a:t>
            </a:r>
            <a:r>
              <a:rPr lang="ar-SA" sz="3600" b="1" dirty="0" smtClean="0"/>
              <a:t> السبيل لإدراك                      هذه الغاية.</a:t>
            </a:r>
            <a:endParaRPr lang="en-US"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371600"/>
            <a:ext cx="8915400" cy="5105400"/>
          </a:xfrm>
        </p:spPr>
        <p:txBody>
          <a:bodyPr/>
          <a:lstStyle/>
          <a:p>
            <a:pPr rtl="1">
              <a:buFont typeface="Wingdings" pitchFamily="2" charset="2"/>
              <a:buChar char="q"/>
            </a:pPr>
            <a:r>
              <a:rPr lang="ar-SA" sz="4400" b="1" dirty="0" smtClean="0">
                <a:solidFill>
                  <a:srgbClr val="FFC000"/>
                </a:solidFill>
              </a:rPr>
              <a:t>يساعد المتلقي على تلمس المعاني</a:t>
            </a:r>
            <a:r>
              <a:rPr lang="ar-SA" sz="4400" b="1" dirty="0" smtClean="0"/>
              <a:t> الموجودة داخل النص، والمندسة في ثناياه وبين سطوره، فهو في أحايين كثيرة لازم لتحديد حتى المعنى الحرفي، كما في قوله تعالى: </a:t>
            </a:r>
            <a:r>
              <a:rPr lang="ar-SA" sz="4400" b="1" dirty="0" smtClean="0">
                <a:solidFill>
                  <a:srgbClr val="00B050"/>
                </a:solidFill>
              </a:rPr>
              <a:t>إِنِّي </a:t>
            </a:r>
            <a:r>
              <a:rPr lang="ar-SA" sz="4400" b="1" u="sng" dirty="0" smtClean="0">
                <a:solidFill>
                  <a:srgbClr val="00B050"/>
                </a:solidFill>
              </a:rPr>
              <a:t>أَرَى</a:t>
            </a:r>
            <a:r>
              <a:rPr lang="ar-SA" sz="4400" b="1" dirty="0" smtClean="0">
                <a:solidFill>
                  <a:srgbClr val="00B050"/>
                </a:solidFill>
              </a:rPr>
              <a:t> مَا لا تَرَوْنَ </a:t>
            </a:r>
            <a:r>
              <a:rPr lang="ar-SA" sz="4400" b="1" dirty="0" smtClean="0"/>
              <a:t>(الأنفال 48) فلا يمكن معرفة ما إذا كانت الرؤية هنا بصرية وليست قلبية، إلا بالاطلاع على السياق الذي وردت فيه.</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400" b="1" dirty="0" smtClean="0"/>
              <a:t>والسياق هو الذي يحدد ما إذا كانت </a:t>
            </a:r>
            <a:r>
              <a:rPr lang="ar-SA" sz="4400" b="1" dirty="0" smtClean="0">
                <a:solidFill>
                  <a:srgbClr val="FF0000"/>
                </a:solidFill>
              </a:rPr>
              <a:t>(</a:t>
            </a:r>
            <a:r>
              <a:rPr lang="ar-SA" sz="4400" b="1" dirty="0" smtClean="0">
                <a:solidFill>
                  <a:srgbClr val="FF0000"/>
                </a:solidFill>
              </a:rPr>
              <a:t>إنْ) </a:t>
            </a:r>
            <a:r>
              <a:rPr lang="ar-SA" sz="4400" b="1" dirty="0" smtClean="0"/>
              <a:t>نافية أو شرطية أو مخففة من الثقيلة في البيت الآتي :</a:t>
            </a:r>
          </a:p>
          <a:p>
            <a:pPr rtl="1"/>
            <a:r>
              <a:rPr lang="ar-SA" b="1" dirty="0" smtClean="0">
                <a:solidFill>
                  <a:srgbClr val="FF0000"/>
                </a:solidFill>
              </a:rPr>
              <a:t>أنا ابنُ أباةِ الضيمِ منْ آلِ مالك = </a:t>
            </a:r>
            <a:r>
              <a:rPr lang="ar-SA" b="1" u="sng" dirty="0" smtClean="0">
                <a:solidFill>
                  <a:srgbClr val="FF0000"/>
                </a:solidFill>
              </a:rPr>
              <a:t>وإنْ</a:t>
            </a:r>
            <a:r>
              <a:rPr lang="ar-SA" b="1" dirty="0" smtClean="0">
                <a:solidFill>
                  <a:srgbClr val="FF0000"/>
                </a:solidFill>
              </a:rPr>
              <a:t> </a:t>
            </a:r>
            <a:r>
              <a:rPr lang="ar-SA" b="1" dirty="0" smtClean="0">
                <a:solidFill>
                  <a:srgbClr val="FF0000"/>
                </a:solidFill>
              </a:rPr>
              <a:t>مالك كانت كرامَ المعادن</a:t>
            </a:r>
            <a:r>
              <a:rPr lang="ar-SA" b="1" dirty="0" smtClean="0"/>
              <a:t>.</a:t>
            </a:r>
            <a:endParaRPr lang="en-US" b="1" dirty="0" smtClean="0"/>
          </a:p>
          <a:p>
            <a:pPr rtl="1"/>
            <a:r>
              <a:rPr lang="ar-SA" sz="4400" b="1" dirty="0" smtClean="0"/>
              <a:t>فسياق الفخر يدل على أن (</a:t>
            </a:r>
            <a:r>
              <a:rPr lang="ar-SA" sz="4400" b="1" dirty="0" smtClean="0"/>
              <a:t>إنْ) </a:t>
            </a:r>
            <a:r>
              <a:rPr lang="ar-SA" sz="4400" b="1" dirty="0" smtClean="0"/>
              <a:t>في البيت مخففة من الثقيلة، وهذا ما ينسجم مع الشطر الأول من البيت.</a:t>
            </a:r>
            <a:endParaRPr lang="en-US" sz="44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5181600"/>
          </a:xfrm>
        </p:spPr>
        <p:txBody>
          <a:bodyPr/>
          <a:lstStyle/>
          <a:p>
            <a:pPr rtl="1">
              <a:buFont typeface="Wingdings" pitchFamily="2" charset="2"/>
              <a:buChar char="q"/>
            </a:pPr>
            <a:r>
              <a:rPr lang="ar-SA" sz="3600" b="1" dirty="0" smtClean="0">
                <a:solidFill>
                  <a:srgbClr val="FFC000"/>
                </a:solidFill>
              </a:rPr>
              <a:t>إن اختلاف السياقات </a:t>
            </a:r>
            <a:r>
              <a:rPr lang="ar-SA" sz="3600" b="1" dirty="0" smtClean="0"/>
              <a:t>من استعمال إلى استعمال هو الذي يجعل للدال الواحد أكثر من مدلول، وللمدلول أكثر من دال، ولهذا السبب كانت الدلالة خاضعة لجدلية الاستعمال.</a:t>
            </a:r>
          </a:p>
          <a:p>
            <a:pPr rtl="1">
              <a:buFont typeface="Wingdings" pitchFamily="2" charset="2"/>
              <a:buChar char="q"/>
            </a:pPr>
            <a:r>
              <a:rPr lang="ar-SA" sz="3600" b="1" dirty="0" smtClean="0">
                <a:solidFill>
                  <a:srgbClr val="FFC000"/>
                </a:solidFill>
              </a:rPr>
              <a:t>السياق بنوعيه اللغوي وغير اللغوي </a:t>
            </a:r>
            <a:r>
              <a:rPr lang="ar-SA" sz="3600" b="1" dirty="0" smtClean="0"/>
              <a:t>هو الذي يجعلنا نفضل كلمة على أخرى إذا كان معناهما العام واحدا، وعلى هذا استند بعض البلاغيين في التفريق بين الألفاظ التي تبدو مترادفة، وذلك حسب السياق الذي يفرض على المتكلم اعتماد هذه الكلمة دون تلك، لأنها تتناسب وغرضه.</a:t>
            </a:r>
            <a:endParaRPr lang="en-US" sz="36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t>وهنا نذكِّر بمجهود العلماء في التأليف في الفروق اللغوية، كما فعل أبو هلال العسكري في كتابة الفروق في اللغة، ففرقوا مثلا بين الثغر والفم، والقعود والجلوس، وبَين الْقَدِيم والعتيق، وبَين الْفَرد وَالْوَاحد، وبَين الإنعام والإحسان، وَبَين النِّعْمَة وَالرَّحْمَة </a:t>
            </a:r>
            <a:r>
              <a:rPr lang="ar-SA" sz="4000" b="1" dirty="0" smtClean="0"/>
              <a:t>والرأفة، </a:t>
            </a:r>
            <a:r>
              <a:rPr lang="ar-SA" sz="4000" b="1" dirty="0" smtClean="0"/>
              <a:t>والنفع وَالْخَيْر، وَبَين الْحلم وَالصَّبْر وَالْوَقار والتؤدة  ومن هذا المنطلق</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rtl="1"/>
            <a:r>
              <a:rPr lang="ar-SA" sz="4000" b="1" dirty="0" smtClean="0"/>
              <a:t>روى النقاد قصة طرفة بن العبد وهو صبي عندما سمع المتلمس ينشد </a:t>
            </a:r>
            <a:r>
              <a:rPr lang="ar-SA" sz="4000" b="1" dirty="0" err="1" smtClean="0"/>
              <a:t>قوله .</a:t>
            </a:r>
            <a:endParaRPr lang="ar-SA" sz="4000" b="1" dirty="0" smtClean="0"/>
          </a:p>
          <a:p>
            <a:pPr rtl="1"/>
            <a:r>
              <a:rPr lang="ar-SA" b="1" dirty="0" smtClean="0">
                <a:solidFill>
                  <a:srgbClr val="0070C0"/>
                </a:solidFill>
              </a:rPr>
              <a:t>وقد أتناسى الهم عند احتضاره =   بناج عليه </a:t>
            </a:r>
            <a:r>
              <a:rPr lang="ar-SA" b="1" dirty="0" err="1" smtClean="0">
                <a:solidFill>
                  <a:srgbClr val="FF0000"/>
                </a:solidFill>
              </a:rPr>
              <a:t>الصَّيعَريَةُ</a:t>
            </a:r>
            <a:r>
              <a:rPr lang="ar-SA" b="1" dirty="0" smtClean="0">
                <a:solidFill>
                  <a:srgbClr val="0070C0"/>
                </a:solidFill>
              </a:rPr>
              <a:t> </a:t>
            </a:r>
            <a:r>
              <a:rPr lang="ar-SA" b="1" dirty="0" err="1" smtClean="0">
                <a:solidFill>
                  <a:srgbClr val="0070C0"/>
                </a:solidFill>
              </a:rPr>
              <a:t>مُكْدَم</a:t>
            </a:r>
            <a:r>
              <a:rPr lang="ar-SA" b="1" dirty="0" smtClean="0">
                <a:solidFill>
                  <a:srgbClr val="0070C0"/>
                </a:solidFill>
              </a:rPr>
              <a:t> </a:t>
            </a:r>
            <a:r>
              <a:rPr lang="ar-SA" sz="4000" b="1" dirty="0" smtClean="0"/>
              <a:t> </a:t>
            </a:r>
          </a:p>
          <a:p>
            <a:pPr rtl="1"/>
            <a:r>
              <a:rPr lang="ar-SA" sz="4000" b="1" dirty="0" smtClean="0"/>
              <a:t>  </a:t>
            </a:r>
            <a:r>
              <a:rPr lang="ar-SA" sz="4000" b="1" dirty="0" err="1" smtClean="0"/>
              <a:t>الصيعرية</a:t>
            </a:r>
            <a:r>
              <a:rPr lang="ar-SA" sz="4000" b="1" dirty="0" smtClean="0"/>
              <a:t> سمة تكون في عنق الناقة لا في عنق الجمل فقال </a:t>
            </a:r>
            <a:r>
              <a:rPr lang="ar-SA" sz="4000" b="1" dirty="0" err="1" smtClean="0"/>
              <a:t>طرفة </a:t>
            </a:r>
            <a:r>
              <a:rPr lang="ar-SA" sz="4000" b="1" dirty="0" smtClean="0"/>
              <a:t>: استنوق </a:t>
            </a:r>
            <a:r>
              <a:rPr lang="ar-SA" sz="4000" b="1" dirty="0" err="1" smtClean="0"/>
              <a:t>الجمل </a:t>
            </a:r>
            <a:r>
              <a:rPr lang="ar-SA" sz="4000" b="1" dirty="0" smtClean="0"/>
              <a:t>, فضحك الناس وسارت مثلاً.</a:t>
            </a:r>
          </a:p>
          <a:p>
            <a:pPr lvl="0" algn="just" rtl="1"/>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أنواع السياق:</a:t>
            </a:r>
            <a:endParaRPr lang="en-US" dirty="0" smtClean="0"/>
          </a:p>
        </p:txBody>
      </p:sp>
      <p:sp>
        <p:nvSpPr>
          <p:cNvPr id="7171" name="Text Placeholder 5"/>
          <p:cNvSpPr>
            <a:spLocks noGrp="1"/>
          </p:cNvSpPr>
          <p:nvPr>
            <p:ph idx="1"/>
          </p:nvPr>
        </p:nvSpPr>
        <p:spPr>
          <a:xfrm>
            <a:off x="533400" y="1295400"/>
            <a:ext cx="8915400" cy="4800599"/>
          </a:xfrm>
        </p:spPr>
        <p:txBody>
          <a:bodyPr/>
          <a:lstStyle/>
          <a:p>
            <a:pPr lvl="0" algn="just" rtl="1"/>
            <a:r>
              <a:rPr lang="ar-SA" sz="4000" dirty="0" smtClean="0"/>
              <a:t>	</a:t>
            </a:r>
            <a:r>
              <a:rPr lang="ar-SA" sz="3800" b="1" dirty="0" smtClean="0"/>
              <a:t>يمكن أن نقسم السياق بمعناه العام بعدة اعتبارات، </a:t>
            </a:r>
            <a:r>
              <a:rPr lang="ar-SA" sz="3800" b="1" dirty="0" err="1" smtClean="0"/>
              <a:t>منها:</a:t>
            </a:r>
            <a:endParaRPr lang="ar-SA" sz="3800" b="1" dirty="0" smtClean="0"/>
          </a:p>
          <a:p>
            <a:pPr lvl="0" algn="just" rtl="1">
              <a:buFont typeface="Wingdings" pitchFamily="2" charset="2"/>
              <a:buChar char="v"/>
            </a:pPr>
            <a:r>
              <a:rPr lang="ar-SA" sz="3800" b="1" u="sng" dirty="0" smtClean="0">
                <a:solidFill>
                  <a:srgbClr val="7030A0"/>
                </a:solidFill>
              </a:rPr>
              <a:t>اعتبار أطرافه: </a:t>
            </a:r>
            <a:r>
              <a:rPr lang="ar-SA" sz="3800" b="1" dirty="0" smtClean="0"/>
              <a:t>خاصة المتكلم، والرسالة، والمتلقي، </a:t>
            </a:r>
            <a:r>
              <a:rPr lang="ar-SA" sz="3800" b="1" dirty="0" err="1" smtClean="0"/>
              <a:t>إلى:</a:t>
            </a:r>
            <a:endParaRPr lang="ar-SA" sz="3800" b="1" dirty="0" smtClean="0"/>
          </a:p>
          <a:p>
            <a:pPr lvl="0" algn="just" rtl="1"/>
            <a:r>
              <a:rPr lang="ar-SA" sz="3800" b="1" dirty="0" smtClean="0">
                <a:solidFill>
                  <a:srgbClr val="00B050"/>
                </a:solidFill>
              </a:rPr>
              <a:t>-1- سياق المرسِل: </a:t>
            </a:r>
            <a:r>
              <a:rPr lang="ar-SA" sz="3800" b="1" dirty="0" smtClean="0"/>
              <a:t>ويتمثل في الظروف المحيطة به أثناء فترة إنشاء الخطاب، من هذه الظروف المحيط الاجتماعي، والاستعدادات والإمكانات والانفعالات التي تؤثر بدورها في عملية إنشاء الخطاب.</a:t>
            </a:r>
            <a:endParaRPr lang="en-US" sz="3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3800" b="1" dirty="0" smtClean="0">
                <a:solidFill>
                  <a:srgbClr val="00B050"/>
                </a:solidFill>
              </a:rPr>
              <a:t>-2- سياق الرسالة: </a:t>
            </a:r>
            <a:r>
              <a:rPr lang="ar-SA" sz="3800" b="1" dirty="0" smtClean="0"/>
              <a:t>ويتمثل في الهيئة التي تشكلت بها، والقالب أو الإطار والموضوع الذي صيغت فيه، وهذا كله يندرج تحت عنصر نوع الخطاب الذي تنتمي إليه الرسالة، ثم السياق اللغوي، فالحضاري العام.</a:t>
            </a:r>
          </a:p>
          <a:p>
            <a:pPr lvl="0" algn="just" rtl="1"/>
            <a:r>
              <a:rPr lang="ar-SA" sz="3800" b="1" dirty="0" smtClean="0">
                <a:solidFill>
                  <a:srgbClr val="00B050"/>
                </a:solidFill>
              </a:rPr>
              <a:t>-3- سياق المتلقي: </a:t>
            </a:r>
            <a:r>
              <a:rPr lang="ar-SA" sz="3800" b="1" dirty="0" smtClean="0"/>
              <a:t>ويكمن في المواقف الذاتية والاستعدادات النفسية، والرؤية الخاصة، التي ينطلق منها في فهمه للنصوص، أثناء ممارسته لعملية التلقي.</a:t>
            </a:r>
            <a:endParaRPr lang="en-US" sz="3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buFont typeface="Wingdings" pitchFamily="2" charset="2"/>
              <a:buChar char="v"/>
            </a:pPr>
            <a:r>
              <a:rPr lang="ar-SA" sz="4000" b="1" u="sng" dirty="0" smtClean="0">
                <a:solidFill>
                  <a:srgbClr val="7030A0"/>
                </a:solidFill>
              </a:rPr>
              <a:t>اعتبار الخطاب</a:t>
            </a:r>
            <a:r>
              <a:rPr lang="ar-SA" sz="4000" b="1" dirty="0" smtClean="0">
                <a:solidFill>
                  <a:srgbClr val="7030A0"/>
                </a:solidFill>
              </a:rPr>
              <a:t>: </a:t>
            </a:r>
            <a:r>
              <a:rPr lang="ar-SA" sz="4000" b="1" dirty="0" smtClean="0"/>
              <a:t>في حد ذاته، وهذا الاعتبار هو الأشهر والأضبط والمعتمد عند علماء تحليل الخطاب، ويقسم السياق فيه </a:t>
            </a:r>
            <a:r>
              <a:rPr lang="ar-SA" sz="4000" b="1" dirty="0" err="1" smtClean="0"/>
              <a:t>إلى:</a:t>
            </a:r>
            <a:endParaRPr lang="ar-SA" sz="4000" b="1" dirty="0" smtClean="0"/>
          </a:p>
          <a:p>
            <a:pPr lvl="0" algn="just" rtl="1"/>
            <a:r>
              <a:rPr lang="ar-SA" sz="4000" b="1" dirty="0" smtClean="0">
                <a:solidFill>
                  <a:srgbClr val="00B050"/>
                </a:solidFill>
              </a:rPr>
              <a:t>- 1- سياق غير لغوي: </a:t>
            </a:r>
            <a:r>
              <a:rPr lang="ar-SA" sz="4000" b="1" dirty="0" smtClean="0"/>
              <a:t>ويطلق عليه كذلك </a:t>
            </a:r>
            <a:r>
              <a:rPr lang="ar-SA" sz="4000" b="1" dirty="0" smtClean="0">
                <a:solidFill>
                  <a:srgbClr val="00B050"/>
                </a:solidFill>
              </a:rPr>
              <a:t>الخِطابي</a:t>
            </a:r>
            <a:r>
              <a:rPr lang="ar-SA" sz="4000" b="1" dirty="0" smtClean="0"/>
              <a:t>، و</a:t>
            </a:r>
            <a:r>
              <a:rPr lang="ar-SA" sz="4000" b="1" dirty="0" smtClean="0">
                <a:solidFill>
                  <a:srgbClr val="00B050"/>
                </a:solidFill>
              </a:rPr>
              <a:t>الخارجي</a:t>
            </a:r>
            <a:r>
              <a:rPr lang="ar-SA" sz="4000" b="1" dirty="0" smtClean="0"/>
              <a:t>.</a:t>
            </a:r>
          </a:p>
          <a:p>
            <a:pPr lvl="0" algn="just" rtl="1">
              <a:buFontTx/>
              <a:buChar char="-"/>
            </a:pPr>
            <a:r>
              <a:rPr lang="ar-SA" sz="4000" b="1" dirty="0" err="1" smtClean="0">
                <a:solidFill>
                  <a:srgbClr val="00B050"/>
                </a:solidFill>
              </a:rPr>
              <a:t>2 </a:t>
            </a:r>
            <a:r>
              <a:rPr lang="ar-SA" sz="4000" b="1" dirty="0" smtClean="0">
                <a:solidFill>
                  <a:srgbClr val="00B050"/>
                </a:solidFill>
              </a:rPr>
              <a:t>- سياق لغوي: </a:t>
            </a:r>
            <a:r>
              <a:rPr lang="ar-SA" sz="4000" b="1" dirty="0" smtClean="0"/>
              <a:t>ويسمى كذلك </a:t>
            </a:r>
            <a:r>
              <a:rPr lang="ar-SA" sz="4000" b="1" dirty="0" smtClean="0">
                <a:solidFill>
                  <a:srgbClr val="00B050"/>
                </a:solidFill>
              </a:rPr>
              <a:t>النصي</a:t>
            </a:r>
            <a:r>
              <a:rPr lang="ar-SA" sz="4000" b="1" dirty="0" smtClean="0"/>
              <a:t>، و </a:t>
            </a:r>
            <a:r>
              <a:rPr lang="ar-SA" sz="4000" b="1" dirty="0" smtClean="0">
                <a:solidFill>
                  <a:srgbClr val="00B050"/>
                </a:solidFill>
              </a:rPr>
              <a:t>الداخلي</a:t>
            </a:r>
            <a:r>
              <a:rPr lang="ar-SA" sz="4000" b="1" dirty="0" smtClean="0"/>
              <a:t>.</a:t>
            </a:r>
          </a:p>
          <a:p>
            <a:pPr lvl="0" algn="just" rtl="1">
              <a:buFontTx/>
              <a:buChar char="-"/>
            </a:pPr>
            <a:r>
              <a:rPr lang="ar-SA" sz="4000" b="1" dirty="0" smtClean="0"/>
              <a:t>وسنبدأ الكلام عن النوع الأول.</a:t>
            </a:r>
            <a:endParaRPr lang="en-US"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a:r>
              <a:rPr lang="ar-SA" b="1" dirty="0" smtClean="0">
                <a:solidFill>
                  <a:srgbClr val="FF0000"/>
                </a:solidFill>
              </a:rPr>
              <a:t>السياق غير اللغوي</a:t>
            </a:r>
            <a:endParaRPr lang="en-US" b="1" dirty="0" smtClean="0">
              <a:solidFill>
                <a:srgbClr val="FF0000"/>
              </a:solidFill>
            </a:endParaRPr>
          </a:p>
        </p:txBody>
      </p:sp>
      <p:sp>
        <p:nvSpPr>
          <p:cNvPr id="7171" name="Text Placeholder 5"/>
          <p:cNvSpPr>
            <a:spLocks noGrp="1"/>
          </p:cNvSpPr>
          <p:nvPr>
            <p:ph idx="1"/>
          </p:nvPr>
        </p:nvSpPr>
        <p:spPr>
          <a:xfrm>
            <a:off x="533400" y="1447800"/>
            <a:ext cx="8915400" cy="4800599"/>
          </a:xfrm>
        </p:spPr>
        <p:txBody>
          <a:bodyPr/>
          <a:lstStyle/>
          <a:p>
            <a:pPr algn="just" rtl="1"/>
            <a:r>
              <a:rPr lang="ar-SA" sz="4000" dirty="0" smtClean="0"/>
              <a:t>		- </a:t>
            </a:r>
            <a:r>
              <a:rPr lang="ar-SA" sz="4000" b="1" dirty="0" smtClean="0"/>
              <a:t>إن تفهم أبعاد الخطاب اللغوي لا يتم بالوقوف عند عتبات اللغة، وجماليات الألفاظ ومعانيها فقط، بل لا بد من الاهتمام بالجوانب الأخرى الخارجة عن نطاق اللغة التي تساعد على تفهم الخطاب، فكما أن للمعنى والقصد في الخطاب اللغوي علاقتَه القوية بالبناء اللغوي، فكذلك له علاقة بالقرائن الخارجية التي تعد بمثابة التربة التي استنبتت فيها.</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2800" b="1" dirty="0" smtClean="0"/>
              <a:t>وخير مثال على ذلك ما جاء عند علماء الإسلام في بيان أهمية معرفة أسباب النزول في توضيح معاني الآيات، ومعرفة وجه الحكمة الباعثة على تشريع الحكم، كما أن هناك أبحاثا في أصول الفقه استندت على معرفة سبب النزول، أو أفادت منها، مثل: (خصوص </a:t>
            </a:r>
            <a:r>
              <a:rPr lang="ar-SA" sz="2800" b="1" dirty="0" smtClean="0"/>
              <a:t>السبب </a:t>
            </a:r>
            <a:r>
              <a:rPr lang="ar-SA" sz="2800" b="1" dirty="0" smtClean="0"/>
              <a:t>وعموم اللفظ). وقد ذهب </a:t>
            </a:r>
            <a:r>
              <a:rPr lang="ar-SA" sz="2800" b="1" dirty="0" err="1" smtClean="0"/>
              <a:t>الواحدي</a:t>
            </a:r>
            <a:r>
              <a:rPr lang="ar-SA" sz="2800" b="1" dirty="0" smtClean="0"/>
              <a:t> في </a:t>
            </a:r>
            <a:r>
              <a:rPr lang="ar-SA" sz="2800" b="1" dirty="0" err="1" smtClean="0"/>
              <a:t>كتابه </a:t>
            </a:r>
            <a:r>
              <a:rPr lang="ar-SA" sz="2800" b="1" dirty="0" smtClean="0"/>
              <a:t>(أسباب النزول) إلى أن: أسباب النزول أول ما يجب الوقوف عليه، وأول ما تصرف العناية إليه، لامتناع معرفة تفسير الآية وقصد سبيلها دون الوقوف على قصتها وبيان </a:t>
            </a:r>
            <a:r>
              <a:rPr lang="ar-SA" sz="2800" b="1" dirty="0" err="1" smtClean="0"/>
              <a:t>نزولها.</a:t>
            </a:r>
            <a:r>
              <a:rPr lang="ar-SA" sz="2800" b="1" dirty="0" smtClean="0"/>
              <a:t> وقال ابن دقيق العيد: بيان سبب النزول طريق قوي في فهم معاني </a:t>
            </a:r>
            <a:r>
              <a:rPr lang="ar-SA" sz="2800" b="1" dirty="0" err="1" smtClean="0"/>
              <a:t>القرآن.</a:t>
            </a:r>
            <a:r>
              <a:rPr lang="ar-SA" sz="2800" b="1" dirty="0" smtClean="0"/>
              <a:t> وقال ابن تيمية: معرفة سبب النزول يعين على فهم الآية، </a:t>
            </a:r>
            <a:r>
              <a:rPr lang="ar-SA" b="1" dirty="0" smtClean="0"/>
              <a:t>فإن العلم بالسبب يورث العلم </a:t>
            </a:r>
            <a:r>
              <a:rPr lang="ar-SA" b="1" dirty="0" err="1" smtClean="0"/>
              <a:t>بالمسبب.</a:t>
            </a:r>
            <a:r>
              <a:rPr lang="ar-SA" b="1" dirty="0" smtClean="0"/>
              <a:t/>
            </a:r>
            <a:br>
              <a:rPr lang="ar-SA" b="1" dirty="0" smtClean="0"/>
            </a:b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r>
              <a:rPr lang="ar-SA" dirty="0" smtClean="0"/>
              <a:t>		</a:t>
            </a:r>
            <a:r>
              <a:rPr lang="ar-SA" b="1" dirty="0" smtClean="0"/>
              <a:t>ونقدم نموذج على ذلك وهو: قول الله </a:t>
            </a:r>
            <a:r>
              <a:rPr lang="ar-SA" b="1" dirty="0" err="1" smtClean="0"/>
              <a:t>تعالى: </a:t>
            </a:r>
            <a:r>
              <a:rPr lang="ar-SA" b="1" dirty="0" smtClean="0"/>
              <a:t>{إِنَّ الصَّفا وَالْمَرْوَةَ مِنْ شَعائِرِ اللَّهِ فَمَنْ حَجَّ الْبَيْتَ أَوِ اعْتَمَرَ فَلا جُناحَ عَلَيْهِ أَنْ يَطَّوَّفَ </a:t>
            </a:r>
            <a:r>
              <a:rPr lang="ar-SA" b="1" dirty="0" err="1" smtClean="0"/>
              <a:t>بِهِما} </a:t>
            </a:r>
            <a:r>
              <a:rPr lang="ar-SA" sz="2400" b="1" dirty="0" smtClean="0"/>
              <a:t>[البقرة: 158</a:t>
            </a:r>
            <a:r>
              <a:rPr lang="ar-SA" sz="2400" b="1" dirty="0" err="1" smtClean="0"/>
              <a:t>].</a:t>
            </a:r>
            <a:r>
              <a:rPr lang="ar-SA" b="1" dirty="0" smtClean="0"/>
              <a:t/>
            </a:r>
            <a:br>
              <a:rPr lang="ar-SA" b="1" dirty="0" smtClean="0"/>
            </a:br>
            <a:r>
              <a:rPr lang="ar-SA" b="1" dirty="0" smtClean="0"/>
              <a:t>من المعروف أن السعي بين الصفا والمروة جزء من شعائر الحج واجب الأداء، </a:t>
            </a:r>
            <a:r>
              <a:rPr lang="ar-SA" b="1" dirty="0" err="1" smtClean="0"/>
              <a:t>وعبارة </a:t>
            </a:r>
            <a:r>
              <a:rPr lang="ar-SA" b="1" dirty="0" smtClean="0"/>
              <a:t>(لا جناح) في الآية الكريمة لا تفيد الوجوب، وقد أشكل هذا على عروة بن الزبير فسأل خالته السيدة عائشة أم المؤمنين رضي الله عنها، فأفهمته أن نفي الجناح في الآية ليس نفيا </a:t>
            </a:r>
            <a:r>
              <a:rPr lang="ar-SA" b="1" dirty="0" err="1" smtClean="0"/>
              <a:t>للفرضية،</a:t>
            </a:r>
            <a:r>
              <a:rPr lang="ar-SA" b="1" dirty="0" smtClean="0"/>
              <a:t> </a:t>
            </a:r>
            <a:endParaRPr lang="fr-FR"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3600" b="1" dirty="0" smtClean="0"/>
              <a:t>إنما هو نفي لما وقر في أذهان المسلمين- وهم في مطلع عصر الإيمان- من أن السعي بين الصفا والمروة كان من عمل الجاهلية، فلقد كان على الصفا صنم يقال له: </a:t>
            </a:r>
            <a:r>
              <a:rPr lang="ar-SA" sz="3600" b="1" dirty="0" err="1" smtClean="0"/>
              <a:t>إساف</a:t>
            </a:r>
            <a:r>
              <a:rPr lang="ar-SA" sz="3600" b="1" dirty="0" smtClean="0"/>
              <a:t>، وكان على المروة صنم يقال له: نائلة، وكان المشركون في الجاهلية يسعون بين الصفا والمروة ويتمسحون </a:t>
            </a:r>
            <a:r>
              <a:rPr lang="ar-SA" sz="3600" b="1" dirty="0" err="1" smtClean="0"/>
              <a:t>بالصنمين.</a:t>
            </a:r>
            <a:r>
              <a:rPr lang="ar-SA" sz="3600" b="1" dirty="0" smtClean="0"/>
              <a:t> ولقد حطّم الصنمان بعد فتح مكة، لكن المسلمين تحرّجوا في الطواف بينهما فنزلت </a:t>
            </a:r>
            <a:r>
              <a:rPr lang="ar-SA" sz="3600" b="1" dirty="0" err="1" smtClean="0"/>
              <a:t>الآية.</a:t>
            </a:r>
            <a:r>
              <a:rPr lang="ar-SA" sz="3600" b="1" dirty="0" smtClean="0"/>
              <a:t/>
            </a:r>
            <a:br>
              <a:rPr lang="ar-SA" sz="3600" b="1" dirty="0" smtClean="0"/>
            </a:br>
            <a:endParaRPr lang="fr-FR" sz="3600" b="1" dirty="0" smtClean="0"/>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457200" y="1371600"/>
            <a:ext cx="8915400" cy="4343400"/>
          </a:xfrm>
        </p:spPr>
        <p:txBody>
          <a:bodyPr/>
          <a:lstStyle/>
          <a:p>
            <a:pPr rtl="1"/>
            <a:r>
              <a:rPr lang="ar-SA" sz="4000" dirty="0" smtClean="0"/>
              <a:t>		- </a:t>
            </a:r>
            <a:r>
              <a:rPr lang="ar-SA" sz="4000" b="1" dirty="0" smtClean="0"/>
              <a:t>وما يجدر ذكره هنا هو أن معرفة السياق الخارجي للخطاب </a:t>
            </a:r>
            <a:r>
              <a:rPr lang="ar-SA" sz="4000" b="1" dirty="0" smtClean="0">
                <a:solidFill>
                  <a:srgbClr val="FF0000"/>
                </a:solidFill>
              </a:rPr>
              <a:t>لا يقصد بها التعمق </a:t>
            </a:r>
            <a:r>
              <a:rPr lang="ar-SA" sz="4000" b="1" dirty="0" smtClean="0"/>
              <a:t>في معرفة شخصية صاحبه وميوله وتطلعاته، أو التعرف المعمق على ظروف المجتمع وتاريخه، بقدر ما يقصد بها النظر إلى الخطاب وتفهمه في حدود أنه خبرة للمتكلم، انعكست على النص، وأنه قيمة جمالية وتواصلية قوامها اللغة.</a:t>
            </a:r>
            <a:endParaRPr lang="en-US" sz="40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800599"/>
          </a:xfrm>
        </p:spPr>
        <p:txBody>
          <a:bodyPr/>
          <a:lstStyle/>
          <a:p>
            <a:pPr algn="just" rtl="1"/>
            <a:r>
              <a:rPr lang="ar-SA" sz="4000" b="1" dirty="0" smtClean="0"/>
              <a:t>		يقودنا ذلك إلى الإقرار بتعدد الدلالات والمستويات للخطاب، </a:t>
            </a:r>
            <a:r>
              <a:rPr lang="ar-SA" sz="4000" b="1" dirty="0" err="1" smtClean="0"/>
              <a:t>فالخطاب </a:t>
            </a:r>
            <a:r>
              <a:rPr lang="ar-SA" sz="4000" b="1" dirty="0" smtClean="0"/>
              <a:t>(أدبي وغير أدبي) ليست له دلالة أحادية مسبقة، بل هو متعدد الجوانب التي يمكن أن </a:t>
            </a:r>
            <a:r>
              <a:rPr lang="ar-SA" sz="4000" b="1" dirty="0" err="1" smtClean="0"/>
              <a:t>يطالها</a:t>
            </a:r>
            <a:r>
              <a:rPr lang="ar-SA" sz="4000" b="1" dirty="0" smtClean="0"/>
              <a:t> التحليل، وذلك حسب الرؤية التي ينظر منها إليه، كالجانب النفسي، أو الاجتماعي، ويمكن التمثيل لذلك بما رواه </a:t>
            </a:r>
            <a:r>
              <a:rPr lang="ar-SA" sz="4000" b="1" dirty="0" err="1" smtClean="0"/>
              <a:t>البخاري،</a:t>
            </a:r>
            <a:r>
              <a:rPr lang="ar-SA" sz="4000" b="1" dirty="0" smtClean="0"/>
              <a:t>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LB" sz="3600" b="1" dirty="0" smtClean="0"/>
              <a:t>عن ابن عباس قال:</a:t>
            </a:r>
            <a:r>
              <a:rPr lang="ar-SA" sz="3600" b="1" dirty="0" smtClean="0"/>
              <a:t> </a:t>
            </a:r>
            <a:r>
              <a:rPr lang="ar-LB" sz="3600" b="1" dirty="0" smtClean="0"/>
              <a:t>كان عمر يدخلني مع أشياخ </a:t>
            </a:r>
            <a:r>
              <a:rPr lang="ar-LB" sz="3600" b="1" dirty="0" err="1" smtClean="0"/>
              <a:t>بدر </a:t>
            </a:r>
            <a:r>
              <a:rPr lang="ar-LB" sz="3600" b="1" dirty="0" smtClean="0"/>
              <a:t>, فكأن بعضهم وجد في </a:t>
            </a:r>
            <a:r>
              <a:rPr lang="ar-LB" sz="3600" b="1" dirty="0" err="1" smtClean="0"/>
              <a:t>نفسه </a:t>
            </a:r>
            <a:r>
              <a:rPr lang="ar-LB" sz="3600" b="1" dirty="0" smtClean="0"/>
              <a:t>, فقال:لم</a:t>
            </a:r>
            <a:r>
              <a:rPr lang="ar-SA" sz="3600" b="1" dirty="0" smtClean="0"/>
              <a:t>َ</a:t>
            </a:r>
            <a:r>
              <a:rPr lang="ar-LB" sz="3600" b="1" dirty="0" smtClean="0"/>
              <a:t> يدخل هذا معنا ولنا أبناء مثله </a:t>
            </a:r>
            <a:r>
              <a:rPr lang="ar-SA" sz="3600" b="1" dirty="0" err="1" smtClean="0"/>
              <a:t>؟</a:t>
            </a:r>
            <a:r>
              <a:rPr lang="ar-LB" sz="3600" b="1" dirty="0" smtClean="0"/>
              <a:t> فقال عمر:إنه ممن قد </a:t>
            </a:r>
            <a:r>
              <a:rPr lang="ar-LB" sz="3600" b="1" dirty="0" err="1" smtClean="0"/>
              <a:t>علمتم .</a:t>
            </a:r>
            <a:r>
              <a:rPr lang="ar-LB" sz="3600" b="1" dirty="0" smtClean="0"/>
              <a:t> فدعاهم ذات يوم فأدخلني </a:t>
            </a:r>
            <a:r>
              <a:rPr lang="ar-LB" sz="3600" b="1" dirty="0" err="1" smtClean="0"/>
              <a:t>معهم .</a:t>
            </a:r>
            <a:r>
              <a:rPr lang="ar-LB" sz="3600" b="1" dirty="0" smtClean="0"/>
              <a:t> فما رأيت أنه دعاني فيهم يومئذ إلا ليريهم فقال:ما تقولون في قول الله عز </a:t>
            </a:r>
            <a:r>
              <a:rPr lang="ar-LB" sz="3600" b="1" dirty="0" err="1" smtClean="0"/>
              <a:t>وجل:</a:t>
            </a:r>
            <a:r>
              <a:rPr lang="ar-LB" sz="3600" b="1" dirty="0" smtClean="0"/>
              <a:t>(إذا جاء نصر الله والفتح</a:t>
            </a:r>
            <a:r>
              <a:rPr lang="ar-LB" sz="3600" b="1" dirty="0" err="1" smtClean="0"/>
              <a:t>)</a:t>
            </a:r>
            <a:r>
              <a:rPr lang="ar-SA" sz="3600" b="1" dirty="0" err="1" smtClean="0"/>
              <a:t>؟</a:t>
            </a:r>
            <a:r>
              <a:rPr lang="ar-LB" sz="3600" b="1" dirty="0" smtClean="0"/>
              <a:t> فقال بعضهم:أمرنا أن نحمد الله ونستغفره إذا نصرنا وفتح </a:t>
            </a:r>
            <a:r>
              <a:rPr lang="ar-LB" sz="3600" b="1" dirty="0" err="1" smtClean="0"/>
              <a:t>علينا .</a:t>
            </a:r>
            <a:r>
              <a:rPr lang="ar-LB" sz="3600" b="1" dirty="0" smtClean="0"/>
              <a:t> وسكت بعضهم فلم يقل شيئا</a:t>
            </a:r>
            <a:endParaRPr lang="fr-FR"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r>
              <a:rPr lang="ar-LB" sz="4000" b="1" dirty="0" smtClean="0"/>
              <a:t>فقال لي:</a:t>
            </a:r>
            <a:r>
              <a:rPr lang="ar-LB" sz="4000" b="1" dirty="0" err="1" smtClean="0"/>
              <a:t>أكذلك</a:t>
            </a:r>
            <a:r>
              <a:rPr lang="ar-LB" sz="4000" b="1" dirty="0" smtClean="0"/>
              <a:t> تقول يا بن عباس </a:t>
            </a:r>
            <a:r>
              <a:rPr lang="ar-SA" sz="4000" b="1" dirty="0" err="1" smtClean="0"/>
              <a:t>؟</a:t>
            </a:r>
            <a:r>
              <a:rPr lang="ar-LB" sz="4000" b="1" dirty="0" smtClean="0"/>
              <a:t> "فقلت </a:t>
            </a:r>
            <a:r>
              <a:rPr lang="ar-LB" sz="4000" b="1" dirty="0" err="1" smtClean="0"/>
              <a:t>لا .</a:t>
            </a:r>
            <a:r>
              <a:rPr lang="ar-LB" sz="4000" b="1" dirty="0" smtClean="0"/>
              <a:t> فقال:</a:t>
            </a:r>
            <a:r>
              <a:rPr lang="ar-LB" sz="4000" b="1" dirty="0" err="1" smtClean="0"/>
              <a:t>ماتقول</a:t>
            </a:r>
            <a:r>
              <a:rPr lang="ar-LB" sz="4000" b="1" dirty="0" smtClean="0"/>
              <a:t> </a:t>
            </a:r>
            <a:r>
              <a:rPr lang="ar-SA" sz="4000" b="1" dirty="0" err="1" smtClean="0"/>
              <a:t>؟</a:t>
            </a:r>
            <a:r>
              <a:rPr lang="ar-LB" sz="4000" b="1" dirty="0" smtClean="0"/>
              <a:t> فقلت:هو أج</a:t>
            </a:r>
            <a:r>
              <a:rPr lang="ar-SA" sz="4000" b="1" dirty="0" smtClean="0"/>
              <a:t>َ</a:t>
            </a:r>
            <a:r>
              <a:rPr lang="ar-LB" sz="4000" b="1" dirty="0" smtClean="0"/>
              <a:t>ل</a:t>
            </a:r>
            <a:r>
              <a:rPr lang="ar-SA" sz="4000" b="1" dirty="0" smtClean="0"/>
              <a:t>ُ</a:t>
            </a:r>
            <a:r>
              <a:rPr lang="ar-LB" sz="4000" b="1" dirty="0" smtClean="0"/>
              <a:t> رسول</a:t>
            </a:r>
            <a:r>
              <a:rPr lang="ar-SA" sz="4000" b="1" dirty="0" smtClean="0"/>
              <a:t>ِ</a:t>
            </a:r>
            <a:r>
              <a:rPr lang="ar-LB" sz="4000" b="1" dirty="0" smtClean="0"/>
              <a:t> الله</a:t>
            </a:r>
            <a:r>
              <a:rPr lang="ar-LB" sz="4000" b="1" dirty="0" smtClean="0">
                <a:sym typeface="AGA Arabesque"/>
              </a:rPr>
              <a:t></a:t>
            </a:r>
            <a:r>
              <a:rPr lang="ar-LB" sz="4000" b="1" dirty="0" smtClean="0"/>
              <a:t> أعلمه له</a:t>
            </a:r>
            <a:r>
              <a:rPr lang="ar-SA" sz="4000" b="1" dirty="0" err="1" smtClean="0"/>
              <a:t>،</a:t>
            </a:r>
            <a:r>
              <a:rPr lang="ar-LB" sz="4000" b="1" dirty="0" smtClean="0"/>
              <a:t> </a:t>
            </a:r>
            <a:r>
              <a:rPr lang="ar-LB" sz="4000" b="1" dirty="0" err="1" smtClean="0"/>
              <a:t>قال:</a:t>
            </a:r>
            <a:r>
              <a:rPr lang="ar-LB" sz="4000" b="1" dirty="0" smtClean="0"/>
              <a:t>(إذا جاء نصر الله والفتح</a:t>
            </a:r>
            <a:r>
              <a:rPr lang="ar-LB" sz="4000" b="1" dirty="0" err="1" smtClean="0"/>
              <a:t>)</a:t>
            </a:r>
            <a:r>
              <a:rPr lang="ar-SA" sz="4000" b="1" dirty="0" smtClean="0"/>
              <a:t> </a:t>
            </a:r>
            <a:r>
              <a:rPr lang="ar-LB" sz="4000" b="1" dirty="0" smtClean="0"/>
              <a:t>فذلك علامة أجلك(فسبح بحمد ربك واستغفره إنه كان توابا</a:t>
            </a:r>
            <a:r>
              <a:rPr lang="ar-LB" sz="4000" b="1" dirty="0" err="1" smtClean="0"/>
              <a:t>).</a:t>
            </a:r>
            <a:r>
              <a:rPr lang="ar-LB" sz="4000" b="1" dirty="0" smtClean="0"/>
              <a:t> فقال عمر ابن الخطاب:لا أعلم منها إلا ما تقول</a:t>
            </a:r>
            <a:r>
              <a:rPr lang="ar-SA" sz="4000" b="1" dirty="0" err="1" smtClean="0"/>
              <a:t>.</a:t>
            </a:r>
            <a:endParaRPr lang="fr-FR" sz="4000" dirty="0" smtClean="0"/>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rtl="1"/>
            <a:r>
              <a:rPr lang="ar-SA" sz="4000" dirty="0" smtClean="0"/>
              <a:t>	</a:t>
            </a:r>
            <a:r>
              <a:rPr lang="en-US" sz="4000" dirty="0" smtClean="0"/>
              <a:t>		</a:t>
            </a:r>
            <a:r>
              <a:rPr lang="ar-SA" sz="4000" b="1" dirty="0" smtClean="0"/>
              <a:t>كما أننا نذكر أن من أهم مميزات هذا النوع من السياق، </a:t>
            </a:r>
            <a:r>
              <a:rPr lang="ar-SA" sz="4000" b="1" dirty="0" err="1" smtClean="0"/>
              <a:t>أنه </a:t>
            </a:r>
            <a:r>
              <a:rPr lang="ar-SA" sz="4000" b="1" dirty="0" smtClean="0"/>
              <a:t>– عكس السياق اللغوي الذي يمكن حصر عناصره وتحديد </a:t>
            </a:r>
            <a:r>
              <a:rPr lang="ar-SA" sz="4000" b="1" dirty="0" err="1" smtClean="0"/>
              <a:t>جوانبه </a:t>
            </a:r>
            <a:r>
              <a:rPr lang="ar-SA" sz="4000" b="1" dirty="0" smtClean="0"/>
              <a:t>– فإنه من </a:t>
            </a:r>
            <a:r>
              <a:rPr lang="ar-SA" sz="4000" b="1" dirty="0" err="1" smtClean="0"/>
              <a:t>الصعب </a:t>
            </a:r>
            <a:r>
              <a:rPr lang="ar-SA" sz="4000" b="1" dirty="0" smtClean="0"/>
              <a:t>_إن لم يكن من المستحيل_ </a:t>
            </a:r>
            <a:r>
              <a:rPr lang="ar-SA" sz="4000" b="1" dirty="0" err="1" smtClean="0"/>
              <a:t>الأحاطة</a:t>
            </a:r>
            <a:r>
              <a:rPr lang="ar-SA" sz="4000" b="1" dirty="0" smtClean="0"/>
              <a:t> به وحصر صوره، إذ هو لا يخضع لمعيار أو قانون محدد يحكمه، لأنه قد تتداخل ظروف كثيرة بتكوين الخطاب وتحليله، وقد يغلب جانب منها على آخر، فيختلف تبعا لذلك فهم النص، والحكم عليه </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09600" y="1447800"/>
            <a:ext cx="8915400" cy="4876800"/>
          </a:xfrm>
        </p:spPr>
        <p:txBody>
          <a:bodyPr/>
          <a:lstStyle/>
          <a:p>
            <a:pPr rtl="1"/>
            <a:r>
              <a:rPr lang="ar-SA" sz="4600" b="1" dirty="0" smtClean="0"/>
              <a:t>من حيث القيمة، ولهذا السبب فإن دراستنا ستدور حول السياق الخارجي بما يخدم السياق اللغوي للنص، ويكون متعلقا به تعلقا مباشرا، ومن </a:t>
            </a:r>
            <a:r>
              <a:rPr lang="ar-SA" sz="4600" b="1" dirty="0" smtClean="0">
                <a:solidFill>
                  <a:srgbClr val="FF0000"/>
                </a:solidFill>
              </a:rPr>
              <a:t>السياقات الفرعية التي تندرج تحت هذا النوع من السياق، </a:t>
            </a:r>
            <a:r>
              <a:rPr lang="ar-SA" sz="4600" b="1" dirty="0" smtClean="0"/>
              <a:t>والتي نراها ذات صلة وطيدة بلغة الخطاب ومدلولاته </a:t>
            </a:r>
            <a:r>
              <a:rPr lang="ar-SA" sz="4600" b="1" dirty="0" err="1" smtClean="0"/>
              <a:t>هي:</a:t>
            </a:r>
            <a:endParaRPr lang="ar-SA" sz="46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rtl="1">
              <a:lnSpc>
                <a:spcPct val="150000"/>
              </a:lnSpc>
              <a:buFont typeface="Wingdings" pitchFamily="2" charset="2"/>
              <a:buChar char="ü"/>
            </a:pPr>
            <a:r>
              <a:rPr lang="ar-SA" sz="4000" b="1" dirty="0" smtClean="0">
                <a:solidFill>
                  <a:srgbClr val="C00000"/>
                </a:solidFill>
              </a:rPr>
              <a:t>السياق النفسي.</a:t>
            </a:r>
          </a:p>
          <a:p>
            <a:pPr rtl="1">
              <a:lnSpc>
                <a:spcPct val="150000"/>
              </a:lnSpc>
              <a:buFont typeface="Wingdings" pitchFamily="2" charset="2"/>
              <a:buChar char="ü"/>
            </a:pPr>
            <a:r>
              <a:rPr lang="ar-SA" sz="4000" b="1" dirty="0" smtClean="0">
                <a:solidFill>
                  <a:srgbClr val="C00000"/>
                </a:solidFill>
              </a:rPr>
              <a:t>السياق المقامي.</a:t>
            </a:r>
          </a:p>
          <a:p>
            <a:pPr rtl="1">
              <a:lnSpc>
                <a:spcPct val="150000"/>
              </a:lnSpc>
              <a:buFont typeface="Wingdings" pitchFamily="2" charset="2"/>
              <a:buChar char="ü"/>
            </a:pPr>
            <a:r>
              <a:rPr lang="ar-SA" sz="4000" b="1" dirty="0" smtClean="0">
                <a:solidFill>
                  <a:srgbClr val="C00000"/>
                </a:solidFill>
              </a:rPr>
              <a:t>السياق الاجتماعي.</a:t>
            </a:r>
            <a:endParaRPr lang="en-US" sz="4000" b="1" dirty="0" smtClean="0">
              <a:solidFill>
                <a:srgbClr val="C00000"/>
              </a:solidFill>
            </a:endParaRPr>
          </a:p>
          <a:p>
            <a:pPr lvl="0" algn="just" rtl="1">
              <a:lnSpc>
                <a:spcPct val="150000"/>
              </a:lnSpc>
            </a:pPr>
            <a:r>
              <a:rPr lang="ar-SA" sz="4000" b="1" dirty="0" smtClean="0"/>
              <a:t>وهذا ما سنذكره في المحاضرة القادمة بعون الله تعالى.</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29</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في المحاضرة اللاحقة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عن</a:t>
            </a:r>
            <a:br>
              <a:rPr lang="ar-SA" spc="-150" dirty="0" smtClean="0">
                <a:solidFill>
                  <a:srgbClr val="376092"/>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 أنواع السياق غير اللغوي</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35244475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3586</TotalTime>
  <Words>1045</Words>
  <Application>Microsoft Office PowerPoint</Application>
  <PresentationFormat>A4 Paper (210x297 mm)‎</PresentationFormat>
  <Paragraphs>86</Paragraphs>
  <Slides>30</Slides>
  <Notes>1</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الشريحة 1</vt:lpstr>
      <vt:lpstr>المحاضرة الثانية عشرة</vt:lpstr>
      <vt:lpstr> السياق وتحليل الخطاب  </vt:lpstr>
      <vt:lpstr>الشريحة 4</vt:lpstr>
      <vt:lpstr>مفهوم السياق:</vt:lpstr>
      <vt:lpstr>-ب- السياق اصطلاحا:</vt:lpstr>
      <vt:lpstr>الشريحة 7</vt:lpstr>
      <vt:lpstr>دور السياق وأهميته في تحليل الخطاب:</vt:lpstr>
      <vt:lpstr>الشريحة 9</vt:lpstr>
      <vt:lpstr>الشريحة 10</vt:lpstr>
      <vt:lpstr>الشريحة 11</vt:lpstr>
      <vt:lpstr>الشريحة 12</vt:lpstr>
      <vt:lpstr>الشريحة 13</vt:lpstr>
      <vt:lpstr>الشريحة 14</vt:lpstr>
      <vt:lpstr>أنواع السياق:</vt:lpstr>
      <vt:lpstr>الشريحة 16</vt:lpstr>
      <vt:lpstr>الشريحة 17</vt:lpstr>
      <vt:lpstr>السياق غير اللغوي</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  سنتحدث في المحاضرة اللاحقة عن  أنواع السياق غير اللغوي    </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360</cp:revision>
  <dcterms:created xsi:type="dcterms:W3CDTF">2009-10-14T19:14:34Z</dcterms:created>
  <dcterms:modified xsi:type="dcterms:W3CDTF">2013-04-01T07:10:48Z</dcterms:modified>
</cp:coreProperties>
</file>