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0" r:id="rId2"/>
    <p:sldId id="257" r:id="rId3"/>
    <p:sldId id="343" r:id="rId4"/>
    <p:sldId id="267" r:id="rId5"/>
    <p:sldId id="344" r:id="rId6"/>
    <p:sldId id="375" r:id="rId7"/>
    <p:sldId id="345" r:id="rId8"/>
    <p:sldId id="346" r:id="rId9"/>
    <p:sldId id="347" r:id="rId10"/>
    <p:sldId id="348" r:id="rId11"/>
    <p:sldId id="349" r:id="rId12"/>
    <p:sldId id="350" r:id="rId13"/>
    <p:sldId id="351" r:id="rId14"/>
    <p:sldId id="352" r:id="rId15"/>
    <p:sldId id="353" r:id="rId16"/>
    <p:sldId id="354" r:id="rId17"/>
    <p:sldId id="355" r:id="rId18"/>
    <p:sldId id="357" r:id="rId19"/>
    <p:sldId id="358" r:id="rId20"/>
    <p:sldId id="359" r:id="rId21"/>
    <p:sldId id="360" r:id="rId22"/>
    <p:sldId id="361" r:id="rId23"/>
    <p:sldId id="362" r:id="rId24"/>
    <p:sldId id="363" r:id="rId25"/>
    <p:sldId id="364" r:id="rId26"/>
    <p:sldId id="365" r:id="rId27"/>
    <p:sldId id="366" r:id="rId28"/>
    <p:sldId id="367" r:id="rId29"/>
    <p:sldId id="370" r:id="rId30"/>
    <p:sldId id="373" r:id="rId31"/>
    <p:sldId id="372" r:id="rId32"/>
    <p:sldId id="371" r:id="rId33"/>
    <p:sldId id="374" r:id="rId34"/>
    <p:sldId id="266" r:id="rId3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AD9968"/>
    <a:srgbClr val="009900"/>
    <a:srgbClr val="709256"/>
    <a:srgbClr val="3B84AF"/>
    <a:srgbClr val="FF33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varScale="1">
        <p:scale>
          <a:sx n="70" d="100"/>
          <a:sy n="70" d="100"/>
        </p:scale>
        <p:origin x="-1224"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4/6/2013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p14="http://schemas.microsoft.com/office/powerpoint/2010/main" xmlns=""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الرابعة عشرة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buFont typeface="Wingdings" pitchFamily="2" charset="2"/>
              <a:buChar char="§"/>
            </a:pP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8000" b="1" spc="-150" dirty="0" smtClean="0">
                <a:solidFill>
                  <a:srgbClr val="376092"/>
                </a:solidFill>
                <a:latin typeface="ae_AlMateen" pitchFamily="2" charset="-78"/>
                <a:cs typeface="ae_AlMateen" pitchFamily="2" charset="-78"/>
              </a:rPr>
              <a:t>السياق النصي</a:t>
            </a: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المفهوم</a:t>
            </a:r>
            <a:r>
              <a:rPr lang="ar-SA" sz="6000" b="1" spc="-150" dirty="0" smtClean="0">
                <a:solidFill>
                  <a:srgbClr val="FF0000"/>
                </a:solidFill>
                <a:latin typeface="ae_AlMateen" pitchFamily="2" charset="-78"/>
                <a:cs typeface="ae_AlMateen" pitchFamily="2" charset="-78"/>
              </a:rPr>
              <a:t/>
            </a:r>
            <a:br>
              <a:rPr lang="ar-SA" sz="6000" b="1" spc="-150" dirty="0" smtClean="0">
                <a:solidFill>
                  <a:srgbClr val="FF0000"/>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الأنواع</a:t>
            </a:r>
            <a:br>
              <a:rPr lang="ar-SA" sz="4800" b="1" spc="-150" dirty="0" smtClean="0">
                <a:solidFill>
                  <a:srgbClr val="FF0000"/>
                </a:solidFill>
                <a:latin typeface="ae_AlMateen" pitchFamily="2" charset="-78"/>
                <a:cs typeface="ae_AlMateen" pitchFamily="2" charset="-78"/>
              </a:rPr>
            </a:br>
            <a:r>
              <a:rPr lang="ar-SA" sz="4800" b="1" spc="-150" dirty="0" smtClean="0">
                <a:solidFill>
                  <a:srgbClr val="FF0000"/>
                </a:solidFill>
                <a:latin typeface="ae_AlMateen" pitchFamily="2" charset="-78"/>
                <a:cs typeface="ae_AlMateen" pitchFamily="2" charset="-78"/>
              </a:rPr>
              <a:t>الإحالة</a:t>
            </a:r>
            <a:r>
              <a:rPr lang="ar-SA" sz="4800" b="1" dirty="0" smtClean="0">
                <a:solidFill>
                  <a:srgbClr val="FF0000"/>
                </a:solidFill>
              </a:rPr>
              <a:t/>
            </a:r>
            <a:br>
              <a:rPr lang="ar-SA" sz="4800" b="1" dirty="0" smtClean="0">
                <a:solidFill>
                  <a:srgbClr val="FF0000"/>
                </a:solidFill>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p14="http://schemas.microsoft.com/office/powerpoint/2010/main" xmlns=""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مقدمة</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lnSpc>
                <a:spcPct val="150000"/>
              </a:lnSpc>
            </a:pPr>
            <a:r>
              <a:rPr lang="ar-SA" sz="4000" b="1" dirty="0" smtClean="0">
                <a:cs typeface="Arial" pitchFamily="34" charset="0"/>
              </a:rPr>
              <a:t>	</a:t>
            </a:r>
            <a:r>
              <a:rPr lang="ar-SA" sz="4400" b="1" dirty="0" smtClean="0">
                <a:cs typeface="Arial" pitchFamily="34" charset="0"/>
              </a:rPr>
              <a:t>إن اللغة من منظور علماء الخطاب، نظام من العلاقات، إذ هي ليست مادة، وإنما شكل مكون من رموز اصطلاحية، حيث تتحدد وظيفة كل عنصر من خلال علاقته بالعناصر الأخرى،</a:t>
            </a:r>
            <a:endParaRPr lang="ar-EG" sz="3900"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a:lnSpc>
                <a:spcPct val="150000"/>
              </a:lnSpc>
            </a:pPr>
            <a:r>
              <a:rPr lang="ar-SA" sz="4000" b="1" dirty="0" smtClean="0">
                <a:cs typeface="Arial" pitchFamily="34" charset="0"/>
              </a:rPr>
              <a:t>	</a:t>
            </a:r>
            <a:r>
              <a:rPr lang="ar-SA" sz="4400" b="1" dirty="0" smtClean="0">
                <a:cs typeface="Arial" pitchFamily="34" charset="0"/>
              </a:rPr>
              <a:t>وهذه </a:t>
            </a:r>
            <a:r>
              <a:rPr lang="ar-SA" sz="4400" b="1" dirty="0" err="1" smtClean="0">
                <a:cs typeface="Arial" pitchFamily="34" charset="0"/>
              </a:rPr>
              <a:t>العلاقة </a:t>
            </a:r>
            <a:r>
              <a:rPr lang="ar-SA" sz="4400" b="1" dirty="0" smtClean="0">
                <a:cs typeface="Arial" pitchFamily="34" charset="0"/>
              </a:rPr>
              <a:t>( أي علاقة العنصر أو </a:t>
            </a:r>
            <a:r>
              <a:rPr lang="ar-SA" sz="4400" b="1" dirty="0" smtClean="0">
                <a:solidFill>
                  <a:srgbClr val="FF0000"/>
                </a:solidFill>
                <a:cs typeface="Arial" pitchFamily="34" charset="0"/>
              </a:rPr>
              <a:t>المفردة</a:t>
            </a:r>
            <a:r>
              <a:rPr lang="ar-SA" sz="4400" b="1" dirty="0" smtClean="0">
                <a:cs typeface="Arial" pitchFamily="34" charset="0"/>
              </a:rPr>
              <a:t>) إما علاقة </a:t>
            </a:r>
            <a:r>
              <a:rPr lang="ar-SA" sz="4400" b="1" dirty="0" smtClean="0">
                <a:solidFill>
                  <a:srgbClr val="FF0000"/>
                </a:solidFill>
                <a:cs typeface="Arial" pitchFamily="34" charset="0"/>
              </a:rPr>
              <a:t>رأسية</a:t>
            </a:r>
            <a:r>
              <a:rPr lang="ar-SA" sz="4400" b="1" dirty="0" smtClean="0">
                <a:cs typeface="Arial" pitchFamily="34" charset="0"/>
              </a:rPr>
              <a:t> تتمثل في عملية اختيار </a:t>
            </a:r>
            <a:r>
              <a:rPr lang="ar-SA" sz="4400" b="1" dirty="0" err="1" smtClean="0">
                <a:cs typeface="Arial" pitchFamily="34" charset="0"/>
              </a:rPr>
              <a:t>البدائل </a:t>
            </a:r>
            <a:r>
              <a:rPr lang="ar-SA" sz="4400" b="1" dirty="0" smtClean="0">
                <a:cs typeface="Arial" pitchFamily="34" charset="0"/>
              </a:rPr>
              <a:t>(أي الكلمات)، وعلاقاتها، مثل علاقة الكلمة مع الأخرى من حيث الاشتقاق والترادف والتضاد </a:t>
            </a:r>
            <a:r>
              <a:rPr lang="ar-SA" sz="4400" b="1" dirty="0" err="1" smtClean="0">
                <a:cs typeface="Arial" pitchFamily="34" charset="0"/>
              </a:rPr>
              <a:t>وغيرها،</a:t>
            </a:r>
            <a:endParaRPr lang="ar-SA" sz="40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sz="4000" b="1" dirty="0" smtClean="0">
                <a:cs typeface="Arial" pitchFamily="34" charset="0"/>
              </a:rPr>
              <a:t>كما لها علاقات </a:t>
            </a:r>
            <a:r>
              <a:rPr lang="ar-SA" sz="4000" b="1" dirty="0" err="1" smtClean="0">
                <a:cs typeface="Arial" pitchFamily="34" charset="0"/>
              </a:rPr>
              <a:t>سياقية </a:t>
            </a:r>
            <a:r>
              <a:rPr lang="ar-SA" sz="4000" b="1" dirty="0" smtClean="0">
                <a:cs typeface="Arial" pitchFamily="34" charset="0"/>
              </a:rPr>
              <a:t>(أفقية) مع  </a:t>
            </a:r>
            <a:r>
              <a:rPr lang="ar-SA" sz="4000" b="1" dirty="0" err="1" smtClean="0">
                <a:cs typeface="Arial" pitchFamily="34" charset="0"/>
              </a:rPr>
              <a:t>المفعولية</a:t>
            </a:r>
            <a:r>
              <a:rPr lang="ar-SA" sz="4000" b="1" dirty="0" smtClean="0">
                <a:cs typeface="Arial" pitchFamily="34" charset="0"/>
              </a:rPr>
              <a:t> مع </a:t>
            </a:r>
            <a:r>
              <a:rPr lang="ar-SA" sz="4000" b="1" dirty="0" err="1" smtClean="0">
                <a:cs typeface="Arial" pitchFamily="34" charset="0"/>
              </a:rPr>
              <a:t>لفظة </a:t>
            </a:r>
            <a:r>
              <a:rPr lang="ar-SA" sz="4000" b="1" dirty="0" smtClean="0">
                <a:cs typeface="Arial" pitchFamily="34" charset="0"/>
              </a:rPr>
              <a:t>(أعجبني</a:t>
            </a:r>
            <a:r>
              <a:rPr lang="ar-SA" sz="4000" b="1" dirty="0" smtClean="0">
                <a:cs typeface="Arial" pitchFamily="34" charset="0"/>
              </a:rPr>
              <a:t>)، </a:t>
            </a:r>
            <a:r>
              <a:rPr lang="ar-SA" sz="4000" b="1" dirty="0" smtClean="0">
                <a:cs typeface="Arial" pitchFamily="34" charset="0"/>
              </a:rPr>
              <a:t>وعلاقة الإضافة </a:t>
            </a:r>
            <a:r>
              <a:rPr lang="ar-SA" sz="4000" b="1" dirty="0" err="1" smtClean="0">
                <a:cs typeface="Arial" pitchFamily="34" charset="0"/>
              </a:rPr>
              <a:t>مع </a:t>
            </a:r>
            <a:r>
              <a:rPr lang="ar-SA" sz="4000" b="1" dirty="0" smtClean="0">
                <a:cs typeface="Arial" pitchFamily="34" charset="0"/>
              </a:rPr>
              <a:t>(تحليل</a:t>
            </a:r>
            <a:r>
              <a:rPr lang="ar-SA" sz="4000" b="1" dirty="0" smtClean="0">
                <a:cs typeface="Arial" pitchFamily="34" charset="0"/>
              </a:rPr>
              <a:t>)، في مثل جملة: أعجبني مقرر تحليل </a:t>
            </a:r>
            <a:r>
              <a:rPr lang="ar-SA" sz="4000" b="1" dirty="0" smtClean="0">
                <a:cs typeface="Arial" pitchFamily="34" charset="0"/>
              </a:rPr>
              <a:t>الخطاب، </a:t>
            </a:r>
            <a:r>
              <a:rPr lang="ar-SA" sz="4000" b="1" dirty="0" smtClean="0">
                <a:cs typeface="Arial" pitchFamily="34" charset="0"/>
              </a:rPr>
              <a:t>وتتغير هذه العلاقات بتغير موقع الكلمة، كما في مثل: علم تحليل الخطاب علم حديث.</a:t>
            </a:r>
            <a:endParaRPr lang="fr-FR"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dirty="0" smtClean="0">
                <a:solidFill>
                  <a:srgbClr val="C00000"/>
                </a:solidFill>
              </a:rPr>
              <a:t>تعريف السياق النصي</a:t>
            </a:r>
            <a:endParaRPr lang="en-US" dirty="0">
              <a:solidFill>
                <a:srgbClr val="C00000"/>
              </a:solidFill>
            </a:endParaRPr>
          </a:p>
        </p:txBody>
      </p:sp>
      <p:sp>
        <p:nvSpPr>
          <p:cNvPr id="7171" name="Text Placeholder 5"/>
          <p:cNvSpPr>
            <a:spLocks noGrp="1"/>
          </p:cNvSpPr>
          <p:nvPr>
            <p:ph idx="1"/>
          </p:nvPr>
        </p:nvSpPr>
        <p:spPr>
          <a:xfrm>
            <a:off x="609600" y="1600200"/>
            <a:ext cx="8915400" cy="4419600"/>
          </a:xfrm>
        </p:spPr>
        <p:txBody>
          <a:bodyPr/>
          <a:lstStyle/>
          <a:p>
            <a:pPr rtl="1">
              <a:lnSpc>
                <a:spcPct val="150000"/>
              </a:lnSpc>
            </a:pPr>
            <a:r>
              <a:rPr lang="ar-SA" sz="6000" b="1" dirty="0" smtClean="0">
                <a:solidFill>
                  <a:srgbClr val="0070C0"/>
                </a:solidFill>
              </a:rPr>
              <a:t>		هو الهيئة الحاصلة من العلاقات الأفقية والرأسية بين الوحدات اللغوية، التي يتكون منها </a:t>
            </a:r>
            <a:r>
              <a:rPr lang="ar-SA" sz="6000" b="1" dirty="0" err="1" smtClean="0">
                <a:solidFill>
                  <a:srgbClr val="0070C0"/>
                </a:solidFill>
              </a:rPr>
              <a:t>الخطاب.</a:t>
            </a:r>
            <a:r>
              <a:rPr lang="ar-SA" sz="6000" b="1" dirty="0" smtClean="0">
                <a:solidFill>
                  <a:srgbClr val="0070C0"/>
                </a:solidFill>
              </a:rPr>
              <a:t> </a:t>
            </a:r>
            <a:endParaRPr lang="ar-SA" sz="6000" b="1" dirty="0">
              <a:solidFill>
                <a:srgbClr val="0070C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ملاحظة</a:t>
            </a:r>
            <a:endParaRPr lang="en-US" dirty="0">
              <a:solidFill>
                <a:srgbClr val="C00000"/>
              </a:solidFill>
            </a:endParaRPr>
          </a:p>
        </p:txBody>
      </p:sp>
      <p:sp>
        <p:nvSpPr>
          <p:cNvPr id="7171" name="Text Placeholder 5"/>
          <p:cNvSpPr>
            <a:spLocks noGrp="1"/>
          </p:cNvSpPr>
          <p:nvPr>
            <p:ph idx="1"/>
          </p:nvPr>
        </p:nvSpPr>
        <p:spPr>
          <a:xfrm>
            <a:off x="533400" y="1219200"/>
            <a:ext cx="8915400" cy="5029200"/>
          </a:xfrm>
        </p:spPr>
        <p:txBody>
          <a:bodyPr/>
          <a:lstStyle/>
          <a:p>
            <a:pPr rtl="1"/>
            <a:r>
              <a:rPr lang="ar-SA" sz="4000" dirty="0" smtClean="0"/>
              <a:t>		</a:t>
            </a:r>
            <a:r>
              <a:rPr lang="ar-SA" sz="4000" b="1" dirty="0" smtClean="0"/>
              <a:t>ولقد حظي هذا البعد باهتمام كبير من قبل البلاغيين العرب، وخاصة جهود </a:t>
            </a:r>
            <a:r>
              <a:rPr lang="ar-SA" sz="4000" b="1" dirty="0" smtClean="0">
                <a:solidFill>
                  <a:srgbClr val="FF0000"/>
                </a:solidFill>
              </a:rPr>
              <a:t>عبد القاهر الجرجاني في فكرة النَّظْم</a:t>
            </a:r>
            <a:r>
              <a:rPr lang="ar-SA" sz="4000" b="1" dirty="0" smtClean="0"/>
              <a:t>، والتي كانت منطلقا لمعظم الدراسات التي جاءت بعده، قديمها وحديثها، سواء في ذلك الدراسات التي اختصت بتحليل اللساني للخطاب، أو التي عنيت بجماليات التراكيب على وجه العموم، أو التي اهتمت بدراسة الإعجاز القرآني بصفة عامة.</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eaLnBrk="1" hangingPunct="1">
              <a:defRPr/>
            </a:pPr>
            <a:r>
              <a:rPr lang="ar-SA" dirty="0" smtClean="0">
                <a:solidFill>
                  <a:srgbClr val="C00000"/>
                </a:solidFill>
              </a:rPr>
              <a:t>مستويات السياق النصي</a:t>
            </a: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SA" sz="4000" dirty="0" smtClean="0"/>
              <a:t>	</a:t>
            </a:r>
            <a:r>
              <a:rPr lang="ar-SA" sz="4000" b="1" dirty="0" smtClean="0"/>
              <a:t>	يمكن </a:t>
            </a:r>
            <a:r>
              <a:rPr lang="ar-SA" sz="4000" b="1" dirty="0" err="1" smtClean="0"/>
              <a:t>لنا </a:t>
            </a:r>
            <a:r>
              <a:rPr lang="ar-SA" sz="4000" b="1" dirty="0" smtClean="0"/>
              <a:t>_لغرض إجرائي بحت_ أن نعين </a:t>
            </a:r>
            <a:r>
              <a:rPr lang="ar-SA" sz="4000" b="1" dirty="0" smtClean="0">
                <a:solidFill>
                  <a:srgbClr val="FF0000"/>
                </a:solidFill>
              </a:rPr>
              <a:t>مستويين اثنين </a:t>
            </a:r>
            <a:r>
              <a:rPr lang="ar-SA" sz="4000" b="1" dirty="0" smtClean="0"/>
              <a:t>في هذا الضرب من السياق، مستوى المفردات، ومستوى التراكيب، بحيث يكون لكل مستوى نوع من السياق، وبذلك يتوافر </a:t>
            </a:r>
            <a:r>
              <a:rPr lang="ar-SA" sz="4000" b="1" dirty="0" err="1" smtClean="0"/>
              <a:t>عندنا:</a:t>
            </a:r>
            <a:r>
              <a:rPr lang="ar-SA" sz="4000" b="1" dirty="0" smtClean="0"/>
              <a:t> </a:t>
            </a:r>
          </a:p>
          <a:p>
            <a:pPr rtl="1">
              <a:buFont typeface="Wingdings" pitchFamily="2" charset="2"/>
              <a:buChar char="q"/>
            </a:pPr>
            <a:r>
              <a:rPr lang="ar-SA" sz="4000" b="1" dirty="0" smtClean="0">
                <a:solidFill>
                  <a:srgbClr val="0070C0"/>
                </a:solidFill>
              </a:rPr>
              <a:t>سياق المفردات.</a:t>
            </a:r>
          </a:p>
          <a:p>
            <a:pPr rtl="1">
              <a:buFont typeface="Wingdings" pitchFamily="2" charset="2"/>
              <a:buChar char="q"/>
            </a:pPr>
            <a:r>
              <a:rPr lang="ar-SA" sz="4000" b="1" dirty="0" smtClean="0">
                <a:solidFill>
                  <a:srgbClr val="0070C0"/>
                </a:solidFill>
              </a:rPr>
              <a:t>سياق التراكيب.</a:t>
            </a:r>
            <a:endParaRPr lang="en-US" sz="4000" b="1" dirty="0">
              <a:solidFill>
                <a:srgbClr val="0070C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 </a:t>
            </a:r>
            <a:r>
              <a:rPr lang="ar-SA" dirty="0" err="1" smtClean="0">
                <a:solidFill>
                  <a:srgbClr val="C00000"/>
                </a:solidFill>
              </a:rPr>
              <a:t>أ </a:t>
            </a:r>
            <a:r>
              <a:rPr lang="ar-SA" dirty="0" smtClean="0">
                <a:solidFill>
                  <a:srgbClr val="C00000"/>
                </a:solidFill>
              </a:rPr>
              <a:t>- سياق المفردة</a:t>
            </a:r>
            <a:endParaRPr lang="en-US" dirty="0">
              <a:solidFill>
                <a:srgbClr val="C00000"/>
              </a:solidFill>
            </a:endParaRPr>
          </a:p>
        </p:txBody>
      </p:sp>
      <p:sp>
        <p:nvSpPr>
          <p:cNvPr id="7171" name="Text Placeholder 5"/>
          <p:cNvSpPr>
            <a:spLocks noGrp="1"/>
          </p:cNvSpPr>
          <p:nvPr>
            <p:ph idx="1"/>
          </p:nvPr>
        </p:nvSpPr>
        <p:spPr>
          <a:xfrm>
            <a:off x="228600" y="1447800"/>
            <a:ext cx="9448800" cy="4800599"/>
          </a:xfrm>
        </p:spPr>
        <p:txBody>
          <a:bodyPr/>
          <a:lstStyle/>
          <a:p>
            <a:pPr rtl="1"/>
            <a:r>
              <a:rPr lang="ar-SA" sz="4000" dirty="0" smtClean="0"/>
              <a:t>		</a:t>
            </a:r>
            <a:r>
              <a:rPr lang="ar-SA" sz="4000" b="1" dirty="0" smtClean="0"/>
              <a:t>ينطلق هذا المستوى من مجموعة من المفاهيم، </a:t>
            </a:r>
            <a:r>
              <a:rPr lang="ar-SA" sz="4000" b="1" dirty="0" err="1" smtClean="0"/>
              <a:t>أهمها:</a:t>
            </a:r>
            <a:endParaRPr lang="ar-SA" sz="4000" b="1" dirty="0" smtClean="0"/>
          </a:p>
          <a:p>
            <a:pPr rtl="1">
              <a:buFont typeface="Wingdings" pitchFamily="2" charset="2"/>
              <a:buChar char="ü"/>
            </a:pPr>
            <a:r>
              <a:rPr lang="ar-SA" sz="4000" b="1" dirty="0" smtClean="0">
                <a:solidFill>
                  <a:srgbClr val="00B050"/>
                </a:solidFill>
              </a:rPr>
              <a:t>أن معنى المفردة مرتبط أشد الارتباط بالتركيب </a:t>
            </a:r>
            <a:r>
              <a:rPr lang="ar-SA" sz="4000" b="1" dirty="0" smtClean="0"/>
              <a:t>الذي توجد فيه، بمعنى أنها تتجاوز البعد المعجمي، لتحتل لها امتدادات جديدة، يهديها إليها </a:t>
            </a:r>
            <a:r>
              <a:rPr lang="ar-SA" sz="4000" b="1" dirty="0" err="1" smtClean="0"/>
              <a:t>السياق.</a:t>
            </a:r>
            <a:r>
              <a:rPr lang="ar-SA" sz="4000" b="1" dirty="0" smtClean="0"/>
              <a:t> ويمكن أن نمثل لذلك </a:t>
            </a:r>
            <a:r>
              <a:rPr lang="ar-SA" sz="4000" b="1" dirty="0" err="1" smtClean="0"/>
              <a:t>بلفظة </a:t>
            </a:r>
            <a:r>
              <a:rPr lang="ar-SA" sz="4000" b="1" dirty="0" smtClean="0"/>
              <a:t>(المرض) في سياقات القرآن الكريم، والتي جاءت بأربعة أوجه، هي:</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609600" y="1371600"/>
            <a:ext cx="8915400" cy="4800600"/>
          </a:xfrm>
        </p:spPr>
        <p:txBody>
          <a:bodyPr/>
          <a:lstStyle/>
          <a:p>
            <a:pPr rtl="1">
              <a:buFont typeface="Wingdings" pitchFamily="2" charset="2"/>
              <a:buChar char="§"/>
            </a:pPr>
            <a:r>
              <a:rPr lang="ar-SA" sz="4000" b="1" dirty="0" smtClean="0">
                <a:solidFill>
                  <a:srgbClr val="FF0000"/>
                </a:solidFill>
              </a:rPr>
              <a:t>بمعنى الشك</a:t>
            </a:r>
            <a:r>
              <a:rPr lang="ar-SA" sz="4000" b="1" dirty="0" smtClean="0"/>
              <a:t>، كقوله تعالى: فزادهم الله </a:t>
            </a:r>
            <a:r>
              <a:rPr lang="ar-SA" sz="4000" b="1" dirty="0" err="1" smtClean="0"/>
              <a:t>مرضا </a:t>
            </a:r>
            <a:r>
              <a:rPr lang="ar-SA" sz="2000" b="1" dirty="0" smtClean="0"/>
              <a:t>(البقرة </a:t>
            </a:r>
            <a:r>
              <a:rPr lang="ar-SA" sz="1600" b="1" dirty="0" smtClean="0"/>
              <a:t>10</a:t>
            </a:r>
            <a:r>
              <a:rPr lang="ar-SA" sz="2000" b="1" dirty="0" err="1" smtClean="0"/>
              <a:t>)</a:t>
            </a:r>
            <a:endParaRPr lang="ar-SA" sz="2400" b="1" dirty="0" smtClean="0"/>
          </a:p>
          <a:p>
            <a:pPr rtl="1">
              <a:buFont typeface="Wingdings" pitchFamily="2" charset="2"/>
              <a:buChar char="§"/>
            </a:pPr>
            <a:r>
              <a:rPr lang="ar-SA" sz="4000" b="1" dirty="0" smtClean="0">
                <a:solidFill>
                  <a:srgbClr val="FF0000"/>
                </a:solidFill>
              </a:rPr>
              <a:t>بمعنى الفجور</a:t>
            </a:r>
            <a:r>
              <a:rPr lang="ar-SA" sz="4000" b="1" dirty="0" smtClean="0"/>
              <a:t>، كما في قوله تعالى: فيطمع الذي في قلبه </a:t>
            </a:r>
            <a:r>
              <a:rPr lang="ar-SA" sz="4000" b="1" dirty="0" err="1" smtClean="0"/>
              <a:t>مرض </a:t>
            </a:r>
            <a:r>
              <a:rPr lang="ar-SA" sz="2400" b="1" dirty="0" smtClean="0"/>
              <a:t>(الأحزاب 32</a:t>
            </a:r>
            <a:r>
              <a:rPr lang="ar-SA" sz="2400" b="1" dirty="0" err="1" smtClean="0"/>
              <a:t>)</a:t>
            </a:r>
            <a:endParaRPr lang="ar-SA" sz="2400" b="1" dirty="0" smtClean="0"/>
          </a:p>
          <a:p>
            <a:pPr rtl="1">
              <a:buFont typeface="Wingdings" pitchFamily="2" charset="2"/>
              <a:buChar char="§"/>
            </a:pPr>
            <a:r>
              <a:rPr lang="ar-SA" sz="4000" b="1" dirty="0" smtClean="0">
                <a:solidFill>
                  <a:srgbClr val="FF0000"/>
                </a:solidFill>
              </a:rPr>
              <a:t>بمعنى الجراحة</a:t>
            </a:r>
            <a:r>
              <a:rPr lang="ar-SA" sz="4000" b="1" dirty="0" smtClean="0"/>
              <a:t>، كما في الآية الآتية: وإن كنتم مرضى أو على </a:t>
            </a:r>
            <a:r>
              <a:rPr lang="ar-SA" sz="4000" b="1" dirty="0" err="1" smtClean="0"/>
              <a:t>سفر </a:t>
            </a:r>
            <a:r>
              <a:rPr lang="ar-SA" sz="2400" b="1" dirty="0" smtClean="0"/>
              <a:t>(</a:t>
            </a:r>
            <a:r>
              <a:rPr lang="ar-SA" sz="2400" b="1" dirty="0" err="1" smtClean="0"/>
              <a:t>النساء43)</a:t>
            </a:r>
            <a:endParaRPr lang="ar-SA" sz="2400" b="1" dirty="0" smtClean="0"/>
          </a:p>
          <a:p>
            <a:pPr rtl="1">
              <a:buFont typeface="Wingdings" pitchFamily="2" charset="2"/>
              <a:buChar char="§"/>
            </a:pPr>
            <a:r>
              <a:rPr lang="ar-SA" sz="4000" b="1" dirty="0" smtClean="0">
                <a:solidFill>
                  <a:srgbClr val="FF0000"/>
                </a:solidFill>
              </a:rPr>
              <a:t>بمعنى جميع الأمراض</a:t>
            </a:r>
            <a:r>
              <a:rPr lang="ar-SA" sz="4000" b="1" dirty="0" smtClean="0"/>
              <a:t>، كما في قوله تعالى: فمن كان منكم مريضا أو على </a:t>
            </a:r>
            <a:r>
              <a:rPr lang="ar-SA" sz="4000" b="1" dirty="0" err="1" smtClean="0"/>
              <a:t>سفر </a:t>
            </a:r>
            <a:r>
              <a:rPr lang="ar-SA" sz="2400" b="1" dirty="0" smtClean="0"/>
              <a:t>(</a:t>
            </a:r>
            <a:r>
              <a:rPr lang="ar-SA" sz="2400" b="1" dirty="0" err="1" smtClean="0"/>
              <a:t>البقرة193)</a:t>
            </a:r>
            <a:endParaRPr lang="en-US" sz="24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buFont typeface="Wingdings" pitchFamily="2" charset="2"/>
              <a:buChar char="ü"/>
            </a:pPr>
            <a:r>
              <a:rPr lang="ar-SA" sz="4400" b="1" dirty="0" smtClean="0">
                <a:solidFill>
                  <a:srgbClr val="00B050"/>
                </a:solidFill>
              </a:rPr>
              <a:t>أن الكلمة حين توضع في </a:t>
            </a:r>
            <a:r>
              <a:rPr lang="ar-SA" sz="4400" b="1" dirty="0" smtClean="0"/>
              <a:t>سياقها الجديد لا يمكن أن تنفصل عما علق بها من معان في الاستعمالات السابقة، بل هي على العكس من ذلك تستأنف مسيرتها الدلالية، بما يضفيه السياق الجديد على المعاني </a:t>
            </a:r>
            <a:r>
              <a:rPr lang="ar-SA" sz="4400" b="1" dirty="0" err="1" smtClean="0"/>
              <a:t>السابقة </a:t>
            </a:r>
            <a:r>
              <a:rPr lang="ar-SA" sz="4400" b="1" dirty="0" smtClean="0"/>
              <a:t>(الدلالة تراكم من الاستعمالات عبر الأجيال والقرون</a:t>
            </a:r>
            <a:r>
              <a:rPr lang="ar-SA" sz="4400" b="1" dirty="0" err="1" smtClean="0"/>
              <a:t>).</a:t>
            </a:r>
            <a:endParaRPr lang="en-US" sz="44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609600" y="1524000"/>
            <a:ext cx="8915400" cy="4343399"/>
          </a:xfrm>
        </p:spPr>
        <p:txBody>
          <a:bodyPr/>
          <a:lstStyle/>
          <a:p>
            <a:pPr rtl="1">
              <a:buFont typeface="Wingdings" pitchFamily="2" charset="2"/>
              <a:buChar char="ü"/>
            </a:pPr>
            <a:r>
              <a:rPr lang="ar-SA" sz="4000" b="1" dirty="0" smtClean="0">
                <a:solidFill>
                  <a:srgbClr val="00B050"/>
                </a:solidFill>
              </a:rPr>
              <a:t>للكلمة في الخطاب شروط </a:t>
            </a:r>
            <a:r>
              <a:rPr lang="ar-SA" sz="4000" b="1" dirty="0" smtClean="0"/>
              <a:t>ومواصفات ذكرها العلماء العرب، من مثل عدم تنافر الحروف، وعدم الغرابة.</a:t>
            </a:r>
          </a:p>
          <a:p>
            <a:pPr rtl="1">
              <a:buFont typeface="Wingdings" pitchFamily="2" charset="2"/>
              <a:buChar char="ü"/>
            </a:pPr>
            <a:r>
              <a:rPr lang="ar-SA" sz="4000" b="1" dirty="0" smtClean="0">
                <a:solidFill>
                  <a:srgbClr val="00B050"/>
                </a:solidFill>
              </a:rPr>
              <a:t>هناك نوع من الألفاظ تتميز بالدلالة الإيقاعية </a:t>
            </a:r>
            <a:r>
              <a:rPr lang="ar-SA" sz="4000" b="1" dirty="0" smtClean="0"/>
              <a:t>لحروفها: </a:t>
            </a:r>
            <a:r>
              <a:rPr lang="ar-SA" sz="4000" b="1" dirty="0" err="1" smtClean="0"/>
              <a:t>قضم </a:t>
            </a:r>
            <a:r>
              <a:rPr lang="ar-SA" sz="4000" b="1" dirty="0" smtClean="0"/>
              <a:t>- خضم، وتهز- </a:t>
            </a:r>
            <a:r>
              <a:rPr lang="ar-SA" sz="4000" b="1" dirty="0" err="1" smtClean="0"/>
              <a:t>تؤز</a:t>
            </a:r>
            <a:r>
              <a:rPr lang="ar-SA" sz="4000" b="1" dirty="0" smtClean="0"/>
              <a:t>)، ويمكن أن نمثل لها بقوله تعالى: </a:t>
            </a:r>
            <a:r>
              <a:rPr lang="ar-SA" sz="4000" b="1" dirty="0" smtClean="0">
                <a:solidFill>
                  <a:srgbClr val="00B0F0"/>
                </a:solidFill>
              </a:rPr>
              <a:t>يَا أَيُّهَا الَّذِينَ آمَنُوا مَا لَكُمْ إِذَا قِيلَ لَكُمُ انْفِرُوا فِي سَبِيلِ اللَّهِ </a:t>
            </a:r>
            <a:r>
              <a:rPr lang="ar-SA" sz="4000" b="1" dirty="0" smtClean="0">
                <a:solidFill>
                  <a:srgbClr val="FF0000"/>
                </a:solidFill>
              </a:rPr>
              <a:t>اثَّاقَلْتُمْ</a:t>
            </a:r>
            <a:r>
              <a:rPr lang="ar-SA" sz="4000" b="1" dirty="0" smtClean="0">
                <a:solidFill>
                  <a:srgbClr val="00B0F0"/>
                </a:solidFill>
              </a:rPr>
              <a:t> إِلَى </a:t>
            </a:r>
            <a:r>
              <a:rPr lang="ar-SA" sz="4000" b="1" dirty="0" err="1" smtClean="0">
                <a:solidFill>
                  <a:srgbClr val="00B0F0"/>
                </a:solidFill>
              </a:rPr>
              <a:t>الأَرْضِ </a:t>
            </a:r>
            <a:r>
              <a:rPr lang="ar-SA" sz="2400" b="1" dirty="0" smtClean="0"/>
              <a:t>(</a:t>
            </a:r>
            <a:r>
              <a:rPr lang="ar-SA" sz="2400" b="1" dirty="0" err="1" smtClean="0"/>
              <a:t>التوبة38)</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6012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eaLnBrk="1" hangingPunct="1">
              <a:defRPr/>
            </a:pPr>
            <a:endParaRPr lang="en-US" dirty="0">
              <a:solidFill>
                <a:srgbClr val="C00000"/>
              </a:solidFill>
            </a:endParaRPr>
          </a:p>
        </p:txBody>
      </p:sp>
      <p:sp>
        <p:nvSpPr>
          <p:cNvPr id="7171" name="Text Placeholder 5"/>
          <p:cNvSpPr>
            <a:spLocks noGrp="1"/>
          </p:cNvSpPr>
          <p:nvPr>
            <p:ph idx="1"/>
          </p:nvPr>
        </p:nvSpPr>
        <p:spPr>
          <a:xfrm>
            <a:off x="533400" y="1371600"/>
            <a:ext cx="8915400" cy="4953000"/>
          </a:xfrm>
        </p:spPr>
        <p:txBody>
          <a:bodyPr/>
          <a:lstStyle/>
          <a:p>
            <a:pPr rtl="1"/>
            <a:r>
              <a:rPr lang="ar-SA" sz="4000" dirty="0" smtClean="0"/>
              <a:t>	</a:t>
            </a:r>
            <a:r>
              <a:rPr lang="ar-SA" sz="4000" b="1" dirty="0" err="1" smtClean="0"/>
              <a:t>فلفظة </a:t>
            </a:r>
            <a:r>
              <a:rPr lang="ar-SA" sz="4000" b="1" dirty="0" smtClean="0"/>
              <a:t>(اثاقلتم) في نظام حروفها، وحركة التشديد على الثاء، والمد بعدها، ثم القاف، وهو من حروف القلقلة، ثم التاء المهموسة، والميم التي تنطبق عليها الشفتان، ويخرج صوتها من الأنف، هذه الأمور أوضحت لنا المعنى قبل أن يَرِد علينا من جهة المعجم، فهي تصور لنا صورة ذلك الجسم المتثاقل يرفعه الرافعون في جهد </a:t>
            </a:r>
            <a:r>
              <a:rPr lang="ar-SA" sz="4000" b="1" dirty="0" err="1" smtClean="0"/>
              <a:t>فيسقط.</a:t>
            </a:r>
            <a:r>
              <a:rPr lang="ar-SA" sz="4000" b="1" dirty="0" smtClean="0"/>
              <a:t> </a:t>
            </a:r>
            <a:r>
              <a:rPr lang="ar-SA" sz="3600" b="1" dirty="0" smtClean="0">
                <a:solidFill>
                  <a:srgbClr val="00B0F0"/>
                </a:solidFill>
              </a:rPr>
              <a:t>(كذلك لفظة </a:t>
            </a:r>
            <a:r>
              <a:rPr lang="ar-SA" sz="3600" b="1" dirty="0" err="1" smtClean="0">
                <a:solidFill>
                  <a:srgbClr val="00B0F0"/>
                </a:solidFill>
              </a:rPr>
              <a:t>ضيزى</a:t>
            </a:r>
            <a:r>
              <a:rPr lang="ar-SA" sz="3600" b="1" dirty="0" smtClean="0">
                <a:solidFill>
                  <a:srgbClr val="00B0F0"/>
                </a:solidFill>
              </a:rPr>
              <a:t> في قوله تعالى تِلْكَ إِذًا قِسْمَةٌ </a:t>
            </a:r>
            <a:r>
              <a:rPr lang="ar-SA" sz="3600" b="1" dirty="0" err="1" smtClean="0">
                <a:solidFill>
                  <a:srgbClr val="00B0F0"/>
                </a:solidFill>
              </a:rPr>
              <a:t>ضِيزَى</a:t>
            </a:r>
            <a:r>
              <a:rPr lang="ar-SA" sz="3600" b="1" dirty="0" smtClean="0">
                <a:solidFill>
                  <a:srgbClr val="00B0F0"/>
                </a:solidFill>
              </a:rPr>
              <a:t> </a:t>
            </a:r>
            <a:r>
              <a:rPr lang="ar-SA" sz="2000" b="1" dirty="0" smtClean="0">
                <a:solidFill>
                  <a:srgbClr val="00B0F0"/>
                </a:solidFill>
              </a:rPr>
              <a:t>النجم </a:t>
            </a:r>
            <a:r>
              <a:rPr lang="ar-SA" sz="2000" b="1" dirty="0" err="1" smtClean="0">
                <a:solidFill>
                  <a:srgbClr val="00B0F0"/>
                </a:solidFill>
              </a:rPr>
              <a:t>الآية22</a:t>
            </a:r>
            <a:r>
              <a:rPr lang="ar-SA" sz="2000" b="1" dirty="0" smtClean="0">
                <a:solidFill>
                  <a:srgbClr val="00B0F0"/>
                </a:solidFill>
              </a:rPr>
              <a:t> </a:t>
            </a:r>
            <a:r>
              <a:rPr lang="ar-SA" sz="3600" b="1" dirty="0" err="1" smtClean="0">
                <a:solidFill>
                  <a:srgbClr val="00B0F0"/>
                </a:solidFill>
              </a:rPr>
              <a:t>)</a:t>
            </a:r>
            <a:r>
              <a:rPr lang="ar-SA" sz="3600" b="1" dirty="0" smtClean="0">
                <a:solidFill>
                  <a:srgbClr val="00B0F0"/>
                </a:solidFill>
              </a:rPr>
              <a:t> </a:t>
            </a:r>
            <a:endParaRPr lang="en-US" sz="4000" b="1" dirty="0">
              <a:solidFill>
                <a:srgbClr val="00B0F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solidFill>
                  <a:srgbClr val="C00000"/>
                </a:solidFill>
              </a:rPr>
              <a:t>- </a:t>
            </a:r>
            <a:r>
              <a:rPr lang="ar-SA" dirty="0" err="1" smtClean="0">
                <a:solidFill>
                  <a:srgbClr val="C00000"/>
                </a:solidFill>
              </a:rPr>
              <a:t>ب </a:t>
            </a:r>
            <a:r>
              <a:rPr lang="ar-SA" dirty="0" smtClean="0">
                <a:solidFill>
                  <a:srgbClr val="C00000"/>
                </a:solidFill>
              </a:rPr>
              <a:t>– سياق التركيب</a:t>
            </a:r>
            <a:endParaRPr lang="en-US" dirty="0" smtClean="0">
              <a:solidFill>
                <a:srgbClr val="C00000"/>
              </a:solidFill>
            </a:endParaRPr>
          </a:p>
        </p:txBody>
      </p:sp>
      <p:sp>
        <p:nvSpPr>
          <p:cNvPr id="7171" name="Text Placeholder 5"/>
          <p:cNvSpPr>
            <a:spLocks noGrp="1"/>
          </p:cNvSpPr>
          <p:nvPr>
            <p:ph idx="1"/>
          </p:nvPr>
        </p:nvSpPr>
        <p:spPr>
          <a:xfrm>
            <a:off x="533400" y="1447800"/>
            <a:ext cx="8915400" cy="4648200"/>
          </a:xfrm>
        </p:spPr>
        <p:txBody>
          <a:bodyPr/>
          <a:lstStyle/>
          <a:p>
            <a:pPr lvl="0" rtl="1"/>
            <a:r>
              <a:rPr lang="ar-SA" sz="3900" b="1" dirty="0" smtClean="0"/>
              <a:t>	إن التركيب هو الإطار الذي توظف فيه المفردات، فهو إذن إنشاء علاقات جديدة لأداء وظيفة تعبيرية وجمالية، وهذه الوظيفة تنجم عن طريقة معينة في التأليف بين الألفاظ، لإنشاء تلك العلاقات التي تتمثل في تلاؤم الألفاظ وتمازجها.</a:t>
            </a:r>
          </a:p>
          <a:p>
            <a:pPr lvl="0" rtl="1"/>
            <a:r>
              <a:rPr lang="ar-SA" sz="3900" b="1" dirty="0" smtClean="0"/>
              <a:t>		ومما يؤثر في التراكيب هو طريقةُ </a:t>
            </a:r>
            <a:r>
              <a:rPr lang="ar-SA" sz="3900" b="1" dirty="0" smtClean="0">
                <a:solidFill>
                  <a:srgbClr val="FF0000"/>
                </a:solidFill>
              </a:rPr>
              <a:t>الربط</a:t>
            </a:r>
            <a:r>
              <a:rPr lang="ar-SA" sz="3900" b="1" dirty="0" smtClean="0"/>
              <a:t> فيما بينها، وهي قضية أشرنا إليها في المحاضرة الخامسة</a:t>
            </a:r>
            <a:endParaRPr lang="en-US" sz="39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r>
              <a:rPr lang="ar-SA" sz="4000" b="1" dirty="0" smtClean="0"/>
              <a:t>عند الحديث عن شروط الخطاب السبع، حيث ذكرنا منها الانسجام اللغوي</a:t>
            </a:r>
            <a:r>
              <a:rPr lang="ar-SA" sz="4000" b="1" dirty="0" smtClean="0">
                <a:solidFill>
                  <a:srgbClr val="FFC000"/>
                </a:solidFill>
              </a:rPr>
              <a:t>(من </a:t>
            </a:r>
            <a:r>
              <a:rPr lang="ar-SA" sz="3600" b="1" dirty="0" smtClean="0">
                <a:solidFill>
                  <a:srgbClr val="FFC000"/>
                </a:solidFill>
              </a:rPr>
              <a:t>أشهر الذين تكلموا فيه من اللسانيين الغربيين مايكل </a:t>
            </a:r>
            <a:r>
              <a:rPr lang="ar-SA" sz="3600" b="1" dirty="0" err="1" smtClean="0">
                <a:solidFill>
                  <a:srgbClr val="FFC000"/>
                </a:solidFill>
              </a:rPr>
              <a:t>هاليداي</a:t>
            </a:r>
            <a:r>
              <a:rPr lang="ar-SA" sz="3600" b="1" dirty="0" smtClean="0">
                <a:solidFill>
                  <a:srgbClr val="FFC000"/>
                </a:solidFill>
              </a:rPr>
              <a:t>)، </a:t>
            </a:r>
            <a:r>
              <a:rPr lang="ar-SA" sz="4000" b="1" dirty="0" smtClean="0"/>
              <a:t>والذي يتحقق في النص من خلال مجموعة كبيرة من الآليات اللغوية، التي ترتقي من الوظيفة اللغوية الصرفة، إلى الوظيفة الدلالية، ومنها إلى الوظيفة التداولية، </a:t>
            </a:r>
            <a:r>
              <a:rPr lang="ar-SA" sz="4000" b="1" dirty="0" smtClean="0">
                <a:solidFill>
                  <a:srgbClr val="FF0000"/>
                </a:solidFill>
              </a:rPr>
              <a:t>وأهم هذه الآليات</a:t>
            </a:r>
            <a:r>
              <a:rPr lang="ar-SA" sz="4000" b="1" dirty="0" smtClean="0"/>
              <a:t> التي تحقق الانسجام النصي، هي:</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295400"/>
            <a:ext cx="8915400" cy="4876800"/>
          </a:xfrm>
        </p:spPr>
        <p:txBody>
          <a:bodyPr/>
          <a:lstStyle/>
          <a:p>
            <a:pPr lvl="0" algn="just" rtl="1">
              <a:buFont typeface="Courier New" pitchFamily="49" charset="0"/>
              <a:buChar char="o"/>
            </a:pPr>
            <a:r>
              <a:rPr lang="ar-SA" sz="3700" b="1" dirty="0" err="1" smtClean="0">
                <a:solidFill>
                  <a:srgbClr val="AD9968"/>
                </a:solidFill>
              </a:rPr>
              <a:t>التضام </a:t>
            </a:r>
            <a:r>
              <a:rPr lang="ar-SA" sz="3700" b="1" dirty="0" smtClean="0">
                <a:solidFill>
                  <a:srgbClr val="AD9968"/>
                </a:solidFill>
              </a:rPr>
              <a:t>(المعجم) </a:t>
            </a:r>
            <a:r>
              <a:rPr lang="ar-SA" sz="3700" b="1" dirty="0" smtClean="0"/>
              <a:t>كما في المثال الآتي: </a:t>
            </a:r>
            <a:r>
              <a:rPr lang="ar-SA" sz="3700" b="1" dirty="0" smtClean="0">
                <a:solidFill>
                  <a:srgbClr val="00B050"/>
                </a:solidFill>
              </a:rPr>
              <a:t>تفانت الزوجة في الإخلاص لزوجها تفانيا كاملا، لم تعرف</a:t>
            </a:r>
            <a:r>
              <a:rPr lang="ar-SA" sz="3700" b="1" dirty="0" smtClean="0"/>
              <a:t> </a:t>
            </a:r>
            <a:r>
              <a:rPr lang="ar-SA" sz="3700" b="1" dirty="0" smtClean="0">
                <a:solidFill>
                  <a:srgbClr val="FF0000"/>
                </a:solidFill>
              </a:rPr>
              <a:t>المسكينة</a:t>
            </a:r>
            <a:r>
              <a:rPr lang="ar-SA" sz="3700" b="1" dirty="0" smtClean="0"/>
              <a:t> </a:t>
            </a:r>
            <a:r>
              <a:rPr lang="ar-SA" sz="3700" b="1" dirty="0" smtClean="0">
                <a:solidFill>
                  <a:srgbClr val="00B050"/>
                </a:solidFill>
              </a:rPr>
              <a:t>شيئا يحبه الزوج إلا فعلته</a:t>
            </a:r>
            <a:r>
              <a:rPr lang="ar-SA" sz="3700" b="1" dirty="0" smtClean="0"/>
              <a:t>.</a:t>
            </a:r>
          </a:p>
          <a:p>
            <a:pPr lvl="0" algn="just" rtl="1">
              <a:buFont typeface="Courier New" pitchFamily="49" charset="0"/>
              <a:buChar char="o"/>
            </a:pPr>
            <a:r>
              <a:rPr lang="ar-SA" sz="3700" b="1" dirty="0" smtClean="0">
                <a:solidFill>
                  <a:srgbClr val="AD9968"/>
                </a:solidFill>
              </a:rPr>
              <a:t>إعادة </a:t>
            </a:r>
            <a:r>
              <a:rPr lang="ar-SA" sz="3700" b="1" dirty="0" err="1" smtClean="0">
                <a:solidFill>
                  <a:srgbClr val="AD9968"/>
                </a:solidFill>
              </a:rPr>
              <a:t>اللفظ </a:t>
            </a:r>
            <a:r>
              <a:rPr lang="ar-SA" sz="3700" b="1" dirty="0" smtClean="0">
                <a:solidFill>
                  <a:srgbClr val="AD9968"/>
                </a:solidFill>
              </a:rPr>
              <a:t>(التكرير) </a:t>
            </a:r>
            <a:r>
              <a:rPr lang="ar-SA" sz="3700" b="1" dirty="0" smtClean="0"/>
              <a:t>كما في قوله تعالى:اهْدِنَا الصِّرَاطَ الْمُسْتَقِيمَ </a:t>
            </a:r>
            <a:r>
              <a:rPr lang="ar-SA" sz="3700" b="1" dirty="0" smtClean="0">
                <a:solidFill>
                  <a:srgbClr val="FF0000"/>
                </a:solidFill>
              </a:rPr>
              <a:t>صِرَاطَ</a:t>
            </a:r>
            <a:r>
              <a:rPr lang="ar-SA" sz="3700" b="1" dirty="0" smtClean="0"/>
              <a:t> الَّذِينَ أَنْعَمْتَ عَلَيْهِمْ</a:t>
            </a:r>
          </a:p>
          <a:p>
            <a:pPr lvl="0" algn="just" rtl="1">
              <a:buFont typeface="Courier New" pitchFamily="49" charset="0"/>
              <a:buChar char="o"/>
            </a:pPr>
            <a:r>
              <a:rPr lang="ar-SA" sz="3700" b="1" dirty="0" smtClean="0">
                <a:solidFill>
                  <a:srgbClr val="AD9968"/>
                </a:solidFill>
              </a:rPr>
              <a:t>الحذف: </a:t>
            </a:r>
            <a:r>
              <a:rPr lang="ar-SA" sz="3700" b="1" dirty="0" smtClean="0"/>
              <a:t>كقولنا: هل تحب اللون </a:t>
            </a:r>
            <a:r>
              <a:rPr lang="ar-SA" sz="3700" b="1" dirty="0" err="1" smtClean="0"/>
              <a:t>الأحمر؟</a:t>
            </a:r>
            <a:r>
              <a:rPr lang="ar-SA" sz="3700" b="1" dirty="0" smtClean="0"/>
              <a:t> أفضل الأبيض، وكقولنا: الجار قبل </a:t>
            </a:r>
            <a:r>
              <a:rPr lang="ar-SA" sz="3700" b="1" dirty="0" err="1" smtClean="0"/>
              <a:t>الدار.</a:t>
            </a:r>
            <a:r>
              <a:rPr lang="ar-SA" sz="3700" b="1" dirty="0" smtClean="0"/>
              <a:t> أي: </a:t>
            </a:r>
            <a:r>
              <a:rPr lang="ar-SA" sz="3700" b="1" dirty="0" smtClean="0">
                <a:solidFill>
                  <a:srgbClr val="FF0000"/>
                </a:solidFill>
              </a:rPr>
              <a:t>تخير</a:t>
            </a:r>
            <a:r>
              <a:rPr lang="ar-SA" sz="3700" b="1" dirty="0" smtClean="0"/>
              <a:t> الجار قبل </a:t>
            </a:r>
            <a:r>
              <a:rPr lang="ar-SA" sz="3700" b="1" dirty="0" err="1" smtClean="0"/>
              <a:t>الدار.</a:t>
            </a:r>
            <a:r>
              <a:rPr lang="ar-SA" sz="3700" b="1" dirty="0" smtClean="0"/>
              <a:t> وقولنا: بسم </a:t>
            </a:r>
            <a:r>
              <a:rPr lang="ar-SA" sz="3700" b="1" dirty="0" err="1" smtClean="0"/>
              <a:t>الله.</a:t>
            </a:r>
            <a:r>
              <a:rPr lang="ar-SA" sz="3700" b="1" dirty="0" smtClean="0"/>
              <a:t> أي: </a:t>
            </a:r>
            <a:r>
              <a:rPr lang="ar-SA" sz="3700" b="1" dirty="0" smtClean="0">
                <a:solidFill>
                  <a:srgbClr val="FF0000"/>
                </a:solidFill>
              </a:rPr>
              <a:t>بدأت</a:t>
            </a:r>
            <a:r>
              <a:rPr lang="ar-SA" sz="3700" b="1" dirty="0" smtClean="0"/>
              <a:t> بسم </a:t>
            </a:r>
            <a:r>
              <a:rPr lang="ar-SA" sz="3700" b="1" dirty="0" err="1" smtClean="0"/>
              <a:t>الله.</a:t>
            </a:r>
            <a:r>
              <a:rPr lang="ar-SA" sz="3700" dirty="0" smtClean="0"/>
              <a:t/>
            </a:r>
            <a:br>
              <a:rPr lang="ar-SA" sz="3700" dirty="0" smtClean="0"/>
            </a:br>
            <a:endParaRPr lang="en-US" sz="3700"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dirty="0" smtClean="0"/>
          </a:p>
        </p:txBody>
      </p:sp>
      <p:sp>
        <p:nvSpPr>
          <p:cNvPr id="7171" name="Text Placeholder 5"/>
          <p:cNvSpPr>
            <a:spLocks noGrp="1"/>
          </p:cNvSpPr>
          <p:nvPr>
            <p:ph idx="1"/>
          </p:nvPr>
        </p:nvSpPr>
        <p:spPr>
          <a:xfrm>
            <a:off x="533400" y="1447800"/>
            <a:ext cx="8915400" cy="4800599"/>
          </a:xfrm>
        </p:spPr>
        <p:txBody>
          <a:bodyPr/>
          <a:lstStyle/>
          <a:p>
            <a:pPr lvl="0" algn="just" rtl="1">
              <a:lnSpc>
                <a:spcPct val="150000"/>
              </a:lnSpc>
              <a:buFont typeface="Courier New" pitchFamily="49" charset="0"/>
              <a:buChar char="o"/>
            </a:pPr>
            <a:r>
              <a:rPr lang="ar-SA" sz="4000" b="1" dirty="0" smtClean="0">
                <a:solidFill>
                  <a:srgbClr val="AD9968"/>
                </a:solidFill>
              </a:rPr>
              <a:t>الإحالة: </a:t>
            </a:r>
            <a:r>
              <a:rPr lang="ar-SA" sz="4000" b="1" dirty="0" smtClean="0"/>
              <a:t>كما في قوله تعالى: وَمِنْ آيَاتِهِ أَنْ خَلَقَ لَكُمْ مِنْ أَنْفُسِكُمْ أَزْوَاجًا لِتَسْكُنُوا إِلَيْهَا وَجَعَلَ بَيْنَكُمْ مَوَدَّةً وَرَحْمَةً إِنَّ فِي </a:t>
            </a:r>
            <a:r>
              <a:rPr lang="ar-SA" sz="4000" b="1" dirty="0" smtClean="0">
                <a:solidFill>
                  <a:srgbClr val="FF0000"/>
                </a:solidFill>
              </a:rPr>
              <a:t>ذَلِكَ</a:t>
            </a:r>
            <a:r>
              <a:rPr lang="ar-SA" sz="4000" b="1" dirty="0" smtClean="0"/>
              <a:t> لآيَاتٍ لِقَوْمٍ </a:t>
            </a:r>
            <a:r>
              <a:rPr lang="ar-SA" sz="4000" b="1" dirty="0" err="1" smtClean="0"/>
              <a:t>يَتَفَكَّرُونَ </a:t>
            </a:r>
            <a:r>
              <a:rPr lang="ar-SA" sz="2400" b="1" dirty="0" smtClean="0"/>
              <a:t>(</a:t>
            </a:r>
            <a:r>
              <a:rPr lang="ar-SA" sz="2400" b="1" dirty="0" err="1" smtClean="0"/>
              <a:t>الروم21)</a:t>
            </a:r>
            <a:endParaRPr lang="ar-SA" sz="2400" b="1" dirty="0" smtClean="0"/>
          </a:p>
          <a:p>
            <a:pPr lvl="0" algn="just" rtl="1">
              <a:lnSpc>
                <a:spcPct val="150000"/>
              </a:lnSpc>
            </a:pPr>
            <a:r>
              <a:rPr lang="ar-SA" sz="4000" b="1" dirty="0" smtClean="0"/>
              <a:t>وقد تكلما عن بعضها في محاضرات سابقة، ولذلك سنركز الحديث على العنصر الأخير، </a:t>
            </a:r>
            <a:r>
              <a:rPr lang="ar-SA" sz="4000" b="1" dirty="0" smtClean="0">
                <a:solidFill>
                  <a:srgbClr val="FF0000"/>
                </a:solidFill>
              </a:rPr>
              <a:t>وهو الإحالة</a:t>
            </a:r>
            <a:r>
              <a:rPr lang="ar-SA" sz="4000" b="1" dirty="0" smtClean="0"/>
              <a:t>.</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r>
              <a:rPr lang="ar-SA" dirty="0" smtClean="0"/>
              <a:t>مفهوم الإحالة</a:t>
            </a:r>
            <a:endParaRPr lang="en-US" dirty="0" smtClean="0"/>
          </a:p>
        </p:txBody>
      </p:sp>
      <p:sp>
        <p:nvSpPr>
          <p:cNvPr id="7171" name="Text Placeholder 5"/>
          <p:cNvSpPr>
            <a:spLocks noGrp="1"/>
          </p:cNvSpPr>
          <p:nvPr>
            <p:ph idx="1"/>
          </p:nvPr>
        </p:nvSpPr>
        <p:spPr>
          <a:xfrm>
            <a:off x="533400" y="1447800"/>
            <a:ext cx="8915400" cy="4800599"/>
          </a:xfrm>
        </p:spPr>
        <p:txBody>
          <a:bodyPr/>
          <a:lstStyle/>
          <a:p>
            <a:pPr algn="just" rtl="1"/>
            <a:r>
              <a:rPr lang="ar-SA" sz="4000" b="1" dirty="0" smtClean="0"/>
              <a:t>		</a:t>
            </a:r>
            <a:r>
              <a:rPr lang="ar-SA" sz="3900" b="1" dirty="0" smtClean="0"/>
              <a:t>من التعريفات الواضحة للإحالة ما ذهب إليه </a:t>
            </a:r>
            <a:r>
              <a:rPr lang="ar-SA" sz="3900" b="1" dirty="0" err="1" smtClean="0">
                <a:solidFill>
                  <a:srgbClr val="FF0000"/>
                </a:solidFill>
              </a:rPr>
              <a:t>بوهيمل</a:t>
            </a:r>
            <a:r>
              <a:rPr lang="ar-SA" sz="3900" b="1" dirty="0" smtClean="0">
                <a:solidFill>
                  <a:srgbClr val="FF0000"/>
                </a:solidFill>
              </a:rPr>
              <a:t> باليك  </a:t>
            </a:r>
            <a:r>
              <a:rPr lang="en-US" sz="3900" b="1" dirty="0" err="1" smtClean="0">
                <a:solidFill>
                  <a:srgbClr val="FF0000"/>
                </a:solidFill>
              </a:rPr>
              <a:t>Bohumil</a:t>
            </a:r>
            <a:r>
              <a:rPr lang="en-US" sz="3900" b="1" dirty="0" smtClean="0">
                <a:solidFill>
                  <a:srgbClr val="FF0000"/>
                </a:solidFill>
              </a:rPr>
              <a:t> </a:t>
            </a:r>
            <a:r>
              <a:rPr lang="en-US" sz="3900" b="1" dirty="0" err="1" smtClean="0">
                <a:solidFill>
                  <a:srgbClr val="FF0000"/>
                </a:solidFill>
              </a:rPr>
              <a:t>palek</a:t>
            </a:r>
            <a:r>
              <a:rPr lang="ar-SA" sz="3900" b="1" dirty="0" smtClean="0">
                <a:solidFill>
                  <a:srgbClr val="FF0000"/>
                </a:solidFill>
              </a:rPr>
              <a:t> </a:t>
            </a:r>
            <a:r>
              <a:rPr lang="ar-SA" sz="3900" b="1" dirty="0" smtClean="0"/>
              <a:t>بأنها: </a:t>
            </a:r>
            <a:r>
              <a:rPr lang="ar-SA" sz="3900" b="1" dirty="0" smtClean="0">
                <a:solidFill>
                  <a:srgbClr val="FFC000"/>
                </a:solidFill>
              </a:rPr>
              <a:t>أي تعبير لغوي يتعلق بتعبير آخر في </a:t>
            </a:r>
            <a:r>
              <a:rPr lang="ar-SA" sz="3900" b="1" dirty="0" err="1" smtClean="0">
                <a:solidFill>
                  <a:srgbClr val="FFC000"/>
                </a:solidFill>
              </a:rPr>
              <a:t>النص</a:t>
            </a:r>
            <a:r>
              <a:rPr lang="ar-SA" sz="3900" b="1" dirty="0" err="1" smtClean="0"/>
              <a:t>.</a:t>
            </a:r>
            <a:r>
              <a:rPr lang="ar-SA" sz="3900" b="1" dirty="0" smtClean="0"/>
              <a:t> وعادة ما يكون </a:t>
            </a:r>
            <a:r>
              <a:rPr lang="ar-SA" sz="3900" b="1" dirty="0" err="1" smtClean="0"/>
              <a:t>العنصرالمحيل</a:t>
            </a:r>
            <a:r>
              <a:rPr lang="ar-SA" sz="3900" b="1" dirty="0" smtClean="0"/>
              <a:t> لاحق، والمحال </a:t>
            </a:r>
            <a:r>
              <a:rPr lang="ar-SA" sz="3900" b="1" dirty="0" err="1" smtClean="0"/>
              <a:t>عليه </a:t>
            </a:r>
            <a:r>
              <a:rPr lang="ar-SA" sz="3900" b="1" dirty="0" smtClean="0"/>
              <a:t>(المرجع) </a:t>
            </a:r>
            <a:r>
              <a:rPr lang="ar-SA" sz="3900" b="1" dirty="0" smtClean="0"/>
              <a:t>سابقا.</a:t>
            </a:r>
            <a:endParaRPr lang="ar-SA" sz="3900" b="1" dirty="0" smtClean="0"/>
          </a:p>
          <a:p>
            <a:pPr algn="just" rtl="1"/>
            <a:r>
              <a:rPr lang="ar-SA" sz="3900" b="1" dirty="0" smtClean="0"/>
              <a:t>إذن هي عملية معنوية ينشئها المتكلم في ذهن المخاطب، عن طريق إيراده ألفاظا مبهمة الدلالة، يشير بها إلى أشياء أو مواقف أو أشخاص</a:t>
            </a:r>
            <a:endParaRPr lang="en-US" sz="39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19</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724400"/>
          </a:xfrm>
        </p:spPr>
        <p:txBody>
          <a:bodyPr/>
          <a:lstStyle/>
          <a:p>
            <a:pPr rtl="1">
              <a:lnSpc>
                <a:spcPct val="150000"/>
              </a:lnSpc>
            </a:pPr>
            <a:r>
              <a:rPr lang="ar-SA" sz="4000" b="1" dirty="0" smtClean="0"/>
              <a:t>أو عبارات، أو ألفاظ، خارج النص أو داخله، سابقة عليها أو لاحقة، في سياق لغوي أو غير لغوي، ويقصد بذلك الاقتصاد في اللفظ، وربط اللاحق بالسابق، والعكس، بما يحقق الاستمرارية والتماسك في النص.</a:t>
            </a: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20</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219200"/>
            <a:ext cx="8915400" cy="5105400"/>
          </a:xfrm>
        </p:spPr>
        <p:txBody>
          <a:bodyPr/>
          <a:lstStyle/>
          <a:p>
            <a:pPr algn="just" rtl="1"/>
            <a:r>
              <a:rPr lang="ar-SA" sz="4000" b="1" dirty="0" smtClean="0"/>
              <a:t>وتكون الإحالة على المحال إليه ب</a:t>
            </a:r>
            <a:r>
              <a:rPr lang="ar-SA" sz="4000" b="1" dirty="0" smtClean="0">
                <a:solidFill>
                  <a:srgbClr val="FF0000"/>
                </a:solidFill>
              </a:rPr>
              <a:t>وسائل</a:t>
            </a:r>
            <a:r>
              <a:rPr lang="ar-SA" sz="4000" b="1" dirty="0" smtClean="0"/>
              <a:t> كثيرة منها:</a:t>
            </a:r>
            <a:endParaRPr lang="en-US" sz="4000" dirty="0" smtClean="0"/>
          </a:p>
          <a:p>
            <a:pPr algn="just" rtl="1">
              <a:buFont typeface="Wingdings" pitchFamily="2" charset="2"/>
              <a:buChar char="v"/>
            </a:pPr>
            <a:r>
              <a:rPr lang="ar-SA" sz="3800" b="1" dirty="0" smtClean="0">
                <a:solidFill>
                  <a:srgbClr val="C00000"/>
                </a:solidFill>
              </a:rPr>
              <a:t>إعادة الذكر لفظا.</a:t>
            </a:r>
          </a:p>
          <a:p>
            <a:pPr algn="just" rtl="1">
              <a:buFont typeface="Wingdings" pitchFamily="2" charset="2"/>
              <a:buChar char="v"/>
            </a:pPr>
            <a:r>
              <a:rPr lang="ar-SA" sz="3800" b="1" dirty="0" smtClean="0">
                <a:solidFill>
                  <a:srgbClr val="C00000"/>
                </a:solidFill>
              </a:rPr>
              <a:t> إعادة الذكر معنى.</a:t>
            </a:r>
          </a:p>
          <a:p>
            <a:pPr algn="just" rtl="1">
              <a:buFont typeface="Wingdings" pitchFamily="2" charset="2"/>
              <a:buChar char="v"/>
            </a:pPr>
            <a:r>
              <a:rPr lang="ar-SA" sz="3800" b="1" dirty="0" smtClean="0">
                <a:solidFill>
                  <a:srgbClr val="C00000"/>
                </a:solidFill>
              </a:rPr>
              <a:t> الإضمار.</a:t>
            </a:r>
          </a:p>
          <a:p>
            <a:pPr algn="just" rtl="1">
              <a:buFont typeface="Wingdings" pitchFamily="2" charset="2"/>
              <a:buChar char="v"/>
            </a:pPr>
            <a:r>
              <a:rPr lang="ar-SA" sz="3800" b="1" dirty="0" smtClean="0">
                <a:solidFill>
                  <a:srgbClr val="C00000"/>
                </a:solidFill>
              </a:rPr>
              <a:t> الإشارة </a:t>
            </a:r>
            <a:r>
              <a:rPr lang="ar-SA" sz="3800" b="1" dirty="0" err="1" smtClean="0">
                <a:solidFill>
                  <a:srgbClr val="C00000"/>
                </a:solidFill>
              </a:rPr>
              <a:t>إليه،</a:t>
            </a:r>
            <a:r>
              <a:rPr lang="ar-SA" sz="3800" b="1" dirty="0" smtClean="0">
                <a:solidFill>
                  <a:srgbClr val="C00000"/>
                </a:solidFill>
              </a:rPr>
              <a:t> </a:t>
            </a:r>
          </a:p>
          <a:p>
            <a:pPr algn="just" rtl="1">
              <a:buFont typeface="Wingdings" pitchFamily="2" charset="2"/>
              <a:buChar char="v"/>
            </a:pPr>
            <a:r>
              <a:rPr lang="ar-SA" sz="3800" b="1" dirty="0" smtClean="0">
                <a:solidFill>
                  <a:srgbClr val="C00000"/>
                </a:solidFill>
              </a:rPr>
              <a:t>وصفه بموصول، أو صفة.</a:t>
            </a:r>
          </a:p>
          <a:p>
            <a:pPr algn="just" rtl="1">
              <a:buFont typeface="Wingdings" pitchFamily="2" charset="2"/>
              <a:buChar char="v"/>
            </a:pPr>
            <a:r>
              <a:rPr lang="ar-SA" sz="3800" b="1" dirty="0" smtClean="0">
                <a:solidFill>
                  <a:srgbClr val="C00000"/>
                </a:solidFill>
              </a:rPr>
              <a:t>إلحاقه بالألف واللام.</a:t>
            </a:r>
            <a:endParaRPr lang="en-US" sz="3800" b="1" dirty="0">
              <a:solidFill>
                <a:srgbClr val="C0000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21</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rtl="1"/>
            <a:r>
              <a:rPr lang="ar-SA" sz="4000" b="1" dirty="0" smtClean="0">
                <a:solidFill>
                  <a:srgbClr val="FF0000"/>
                </a:solidFill>
              </a:rPr>
              <a:t>أنـــــــواعـــــها</a:t>
            </a:r>
            <a:endParaRPr lang="en-US" sz="4000" b="1" dirty="0" smtClean="0">
              <a:solidFill>
                <a:srgbClr val="FF0000"/>
              </a:solidFill>
            </a:endParaRPr>
          </a:p>
        </p:txBody>
      </p:sp>
      <p:sp>
        <p:nvSpPr>
          <p:cNvPr id="7171" name="Text Placeholder 5"/>
          <p:cNvSpPr>
            <a:spLocks noGrp="1"/>
          </p:cNvSpPr>
          <p:nvPr>
            <p:ph idx="1"/>
          </p:nvPr>
        </p:nvSpPr>
        <p:spPr>
          <a:xfrm>
            <a:off x="0" y="1447800"/>
            <a:ext cx="9448800" cy="4800599"/>
          </a:xfrm>
        </p:spPr>
        <p:txBody>
          <a:bodyPr/>
          <a:lstStyle/>
          <a:p>
            <a:pPr rtl="1"/>
            <a:r>
              <a:rPr lang="ar-SA" sz="4000" dirty="0" smtClean="0"/>
              <a:t>		</a:t>
            </a:r>
            <a:r>
              <a:rPr lang="ar-SA" sz="3600" b="1" dirty="0" smtClean="0"/>
              <a:t>يفرق العلماء بين نوعين من </a:t>
            </a:r>
            <a:r>
              <a:rPr lang="ar-SA" sz="3600" b="1" dirty="0" err="1" smtClean="0"/>
              <a:t>الإحالة:</a:t>
            </a:r>
            <a:endParaRPr lang="ar-SA" sz="3600" b="1" dirty="0" smtClean="0"/>
          </a:p>
          <a:p>
            <a:pPr rtl="1">
              <a:buFont typeface="Wingdings" pitchFamily="2" charset="2"/>
              <a:buChar char="Ø"/>
            </a:pPr>
            <a:r>
              <a:rPr lang="ar-SA" sz="3600" b="1" dirty="0" smtClean="0">
                <a:solidFill>
                  <a:srgbClr val="FF0066"/>
                </a:solidFill>
              </a:rPr>
              <a:t>الإحالة الخارجية: </a:t>
            </a:r>
            <a:r>
              <a:rPr lang="ar-SA" sz="3600" b="1" dirty="0" smtClean="0"/>
              <a:t>وهي ذلك النوع الذي يوجه السامع إلى </a:t>
            </a:r>
            <a:r>
              <a:rPr lang="ar-SA" sz="3600" b="1" dirty="0" smtClean="0"/>
              <a:t>شيء</a:t>
            </a:r>
            <a:r>
              <a:rPr lang="ar-SA" sz="3600" b="1" dirty="0" smtClean="0"/>
              <a:t>، أو شخص، في العالم الخارجي، ومن </a:t>
            </a:r>
            <a:r>
              <a:rPr lang="ar-SA" sz="3600" b="1" dirty="0" smtClean="0">
                <a:solidFill>
                  <a:srgbClr val="0070C0"/>
                </a:solidFill>
              </a:rPr>
              <a:t>أمثلته</a:t>
            </a:r>
            <a:r>
              <a:rPr lang="ar-SA" sz="3600" b="1" dirty="0" smtClean="0"/>
              <a:t> اسم الإشارة في قوله تعالى: </a:t>
            </a:r>
            <a:r>
              <a:rPr lang="ar-SA" sz="3600" b="1" dirty="0" smtClean="0">
                <a:solidFill>
                  <a:srgbClr val="FF0000"/>
                </a:solidFill>
              </a:rPr>
              <a:t>قَالَ بَلْ فَعَلَهُ كَبِيرُهُمْ </a:t>
            </a:r>
            <a:r>
              <a:rPr lang="ar-SA" sz="3600" b="1" u="sng" dirty="0" smtClean="0">
                <a:solidFill>
                  <a:srgbClr val="FF0000"/>
                </a:solidFill>
              </a:rPr>
              <a:t>هَذَا</a:t>
            </a:r>
            <a:r>
              <a:rPr lang="ar-SA" sz="3600" b="1" dirty="0" smtClean="0">
                <a:solidFill>
                  <a:srgbClr val="FF0000"/>
                </a:solidFill>
              </a:rPr>
              <a:t> فَاسْأَلُوهُمْ إِنْ كَانُوا </a:t>
            </a:r>
            <a:r>
              <a:rPr lang="ar-SA" sz="3600" b="1" dirty="0" err="1" smtClean="0">
                <a:solidFill>
                  <a:srgbClr val="FF0000"/>
                </a:solidFill>
              </a:rPr>
              <a:t>يَنْطِقُونَ</a:t>
            </a:r>
            <a:r>
              <a:rPr lang="ar-SA" sz="3600" b="1" dirty="0" err="1" smtClean="0"/>
              <a:t> </a:t>
            </a:r>
            <a:r>
              <a:rPr lang="ar-SA" sz="2400" b="1" dirty="0" smtClean="0"/>
              <a:t>(الأنبياء 63)، </a:t>
            </a:r>
            <a:r>
              <a:rPr lang="ar-SA" sz="3600" b="1" dirty="0" smtClean="0"/>
              <a:t>وقول الفرزدق، في علي بن الحسين زين العابدين، حين رأى الأمير الأموي هشامُ بن عبد الملك زينَ العابدين في مكة المكرمة والوفود تتسابق اليه، استنكر ذلك وسأل من </a:t>
            </a:r>
            <a:r>
              <a:rPr lang="ar-SA" sz="3600" b="1" dirty="0" err="1" smtClean="0">
                <a:solidFill>
                  <a:srgbClr val="FF0000"/>
                </a:solidFill>
              </a:rPr>
              <a:t>هذا</a:t>
            </a:r>
            <a:r>
              <a:rPr lang="ar-SA" sz="3600" b="1" dirty="0" err="1" smtClean="0"/>
              <a:t> ؟</a:t>
            </a:r>
            <a:r>
              <a:rPr lang="ar-SA" sz="3600" b="1" dirty="0" smtClean="0"/>
              <a:t> </a:t>
            </a:r>
            <a:r>
              <a:rPr lang="ar-SA" sz="3600" b="1" dirty="0" err="1" smtClean="0"/>
              <a:t>فاجابه</a:t>
            </a:r>
            <a:r>
              <a:rPr lang="ar-SA" sz="3600" b="1" dirty="0" smtClean="0"/>
              <a:t> الفرزدق </a:t>
            </a:r>
            <a:r>
              <a:rPr lang="ar-SA" sz="3600" b="1" dirty="0" err="1" smtClean="0"/>
              <a:t>قائلا :</a:t>
            </a:r>
            <a:r>
              <a:rPr lang="ar-SA" sz="4000" dirty="0" smtClean="0"/>
              <a:t/>
            </a:r>
            <a:br>
              <a:rPr lang="ar-SA" sz="4000" dirty="0" smtClean="0"/>
            </a:br>
            <a:r>
              <a:rPr lang="ar-SA" sz="4000" dirty="0" smtClean="0"/>
              <a:t/>
            </a:r>
            <a:br>
              <a:rPr lang="ar-SA" sz="4000" dirty="0" smtClean="0"/>
            </a:br>
            <a:r>
              <a:rPr lang="ar-SA" sz="4000" dirty="0" smtClean="0"/>
              <a:t/>
            </a:r>
            <a:br>
              <a:rPr lang="ar-SA" sz="4000" dirty="0" smtClean="0"/>
            </a:br>
            <a:r>
              <a:rPr lang="ar-SA" sz="4000" b="1" dirty="0" err="1" smtClean="0"/>
              <a:t>:</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22</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533400" y="1447800"/>
            <a:ext cx="8915400" cy="4114799"/>
          </a:xfrm>
        </p:spPr>
        <p:txBody>
          <a:bodyPr/>
          <a:lstStyle/>
          <a:p>
            <a:pPr rtl="1">
              <a:lnSpc>
                <a:spcPct val="150000"/>
              </a:lnSpc>
            </a:pPr>
            <a:r>
              <a:rPr lang="ar-SA" b="1" dirty="0" smtClean="0">
                <a:solidFill>
                  <a:srgbClr val="FF0000"/>
                </a:solidFill>
              </a:rPr>
              <a:t>هَذا</a:t>
            </a:r>
            <a:r>
              <a:rPr lang="ar-SA" b="1" dirty="0" smtClean="0"/>
              <a:t> الّذي تَعرِفُ البَطْحاءُ </a:t>
            </a:r>
            <a:r>
              <a:rPr lang="ar-SA" b="1" dirty="0" err="1" smtClean="0"/>
              <a:t>وَطْأتَهُ </a:t>
            </a:r>
            <a:r>
              <a:rPr lang="ar-SA" b="1" dirty="0" smtClean="0"/>
              <a:t>= وَالبَيْتُ يعْرِفُهُ وَالحِلُّ وَالحَرَمُ </a:t>
            </a:r>
          </a:p>
          <a:p>
            <a:pPr rtl="1">
              <a:lnSpc>
                <a:spcPct val="150000"/>
              </a:lnSpc>
            </a:pPr>
            <a:r>
              <a:rPr lang="ar-SA" b="1" dirty="0" smtClean="0">
                <a:solidFill>
                  <a:srgbClr val="FF0000"/>
                </a:solidFill>
              </a:rPr>
              <a:t>هذا</a:t>
            </a:r>
            <a:r>
              <a:rPr lang="ar-SA" b="1" dirty="0" smtClean="0"/>
              <a:t> ابنُ خَيرِ عِبادِ الله </a:t>
            </a:r>
            <a:r>
              <a:rPr lang="ar-SA" b="1" dirty="0" err="1" smtClean="0"/>
              <a:t>كُلّـــــــهِمُ </a:t>
            </a:r>
            <a:r>
              <a:rPr lang="ar-SA" b="1" dirty="0" smtClean="0"/>
              <a:t>= هذا التّقيّ النّقيّ الطّاهِرُ العَلَمُ </a:t>
            </a:r>
          </a:p>
          <a:p>
            <a:pPr rtl="1">
              <a:lnSpc>
                <a:spcPct val="150000"/>
              </a:lnSpc>
            </a:pPr>
            <a:r>
              <a:rPr lang="ar-SA" b="1" dirty="0" smtClean="0">
                <a:solidFill>
                  <a:srgbClr val="FF0000"/>
                </a:solidFill>
              </a:rPr>
              <a:t>هذا</a:t>
            </a:r>
            <a:r>
              <a:rPr lang="ar-SA" b="1" dirty="0" smtClean="0"/>
              <a:t> ابنُ فاطمَةٍ، إنْ كُنْتَ </a:t>
            </a:r>
            <a:r>
              <a:rPr lang="ar-SA" b="1" dirty="0" err="1" smtClean="0"/>
              <a:t>جاهِلَهُ</a:t>
            </a:r>
            <a:r>
              <a:rPr lang="ar-SA" b="1" dirty="0" smtClean="0"/>
              <a:t> =  بِجَدّهِ أنْبِيَاءُ الله قَدْ خُتِـــــمُوا</a:t>
            </a:r>
          </a:p>
          <a:p>
            <a:pPr rtl="1">
              <a:lnSpc>
                <a:spcPct val="150000"/>
              </a:lnSpc>
            </a:pPr>
            <a:r>
              <a:rPr lang="ar-SA" b="1" dirty="0" smtClean="0"/>
              <a:t> وَلَيْسَ قَوْلُكَ: مَن </a:t>
            </a:r>
            <a:r>
              <a:rPr lang="ar-SA" b="1" dirty="0" err="1" smtClean="0">
                <a:solidFill>
                  <a:srgbClr val="FF0000"/>
                </a:solidFill>
              </a:rPr>
              <a:t>هذا</a:t>
            </a:r>
            <a:r>
              <a:rPr lang="ar-SA" b="1" dirty="0" err="1" smtClean="0"/>
              <a:t>؟</a:t>
            </a:r>
            <a:r>
              <a:rPr lang="ar-SA" b="1" dirty="0" smtClean="0"/>
              <a:t> </a:t>
            </a:r>
            <a:r>
              <a:rPr lang="ar-SA" b="1" dirty="0" err="1" smtClean="0"/>
              <a:t>بضَائرِه</a:t>
            </a:r>
            <a:r>
              <a:rPr lang="ar-SA" b="1" dirty="0" smtClean="0"/>
              <a:t> = العُرْبُ تَعرِفُ من أنكَرْتَ وَالعَجمُ</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algn="just" rtl="1">
              <a:buFont typeface="Wingdings" pitchFamily="2" charset="2"/>
              <a:buChar char="Ø"/>
            </a:pPr>
            <a:r>
              <a:rPr lang="ar-SA" sz="3600" b="1" dirty="0" smtClean="0">
                <a:solidFill>
                  <a:srgbClr val="FF0066"/>
                </a:solidFill>
              </a:rPr>
              <a:t>الإحالة الداخلية: </a:t>
            </a:r>
            <a:r>
              <a:rPr lang="ar-SA" sz="3600" b="1" dirty="0" smtClean="0"/>
              <a:t>وهي ذلك النوع الذي يحال فيه السامع على عنصر لغوي داخل النص.</a:t>
            </a:r>
          </a:p>
          <a:p>
            <a:pPr lvl="0" algn="just" rtl="1"/>
            <a:r>
              <a:rPr lang="ar-SA" sz="3600" b="1" dirty="0" smtClean="0"/>
              <a:t>وهناك </a:t>
            </a:r>
            <a:r>
              <a:rPr lang="ar-SA" sz="3600" b="1" dirty="0" smtClean="0">
                <a:solidFill>
                  <a:srgbClr val="FF0000"/>
                </a:solidFill>
              </a:rPr>
              <a:t>أربعة</a:t>
            </a:r>
            <a:r>
              <a:rPr lang="ar-SA" sz="3600" b="1" dirty="0" smtClean="0"/>
              <a:t> أنواع من الإحالة </a:t>
            </a:r>
            <a:r>
              <a:rPr lang="ar-SA" sz="3600" b="1" dirty="0" err="1" smtClean="0"/>
              <a:t>هنا:</a:t>
            </a:r>
            <a:endParaRPr lang="ar-SA" sz="3600" b="1" dirty="0" smtClean="0"/>
          </a:p>
          <a:p>
            <a:pPr lvl="0" algn="just" rtl="1">
              <a:buFont typeface="Wingdings" pitchFamily="2" charset="2"/>
              <a:buChar char="q"/>
            </a:pPr>
            <a:r>
              <a:rPr lang="ar-SA" sz="3600" b="1" dirty="0" smtClean="0">
                <a:solidFill>
                  <a:srgbClr val="FFC000"/>
                </a:solidFill>
              </a:rPr>
              <a:t>الإحالة بالضمير: </a:t>
            </a:r>
            <a:r>
              <a:rPr lang="ar-SA" sz="3600" b="1" dirty="0" smtClean="0"/>
              <a:t>وهي أكثر الإحالات شيوعا، ومن أمثلته الضمير في الآية السابقة، في </a:t>
            </a:r>
            <a:r>
              <a:rPr lang="ar-SA" sz="3600" b="1" dirty="0" err="1" smtClean="0"/>
              <a:t>لفظة </a:t>
            </a:r>
            <a:r>
              <a:rPr lang="ar-SA" sz="3600" b="1" dirty="0" smtClean="0">
                <a:solidFill>
                  <a:srgbClr val="00B050"/>
                </a:solidFill>
              </a:rPr>
              <a:t>(كبير</a:t>
            </a:r>
            <a:r>
              <a:rPr lang="ar-SA" sz="3600" b="1" dirty="0" smtClean="0">
                <a:solidFill>
                  <a:srgbClr val="C00000"/>
                </a:solidFill>
              </a:rPr>
              <a:t>هم</a:t>
            </a:r>
            <a:r>
              <a:rPr lang="ar-SA" sz="3600" b="1" dirty="0" smtClean="0">
                <a:solidFill>
                  <a:srgbClr val="00B050"/>
                </a:solidFill>
              </a:rPr>
              <a:t>)، </a:t>
            </a:r>
            <a:r>
              <a:rPr lang="ar-SA" sz="3600" b="1" dirty="0" smtClean="0"/>
              <a:t>إذ يحيل الضمير على الآلهة التي وردت قبل ذلك في قوله: </a:t>
            </a:r>
            <a:r>
              <a:rPr lang="ar-SA" sz="3600" dirty="0" smtClean="0">
                <a:solidFill>
                  <a:srgbClr val="00B050"/>
                </a:solidFill>
              </a:rPr>
              <a:t>قَالُوا أَأَنْتَ فَعَلْتَ هَذَا بِآلِهَتِنَا يَا </a:t>
            </a:r>
            <a:r>
              <a:rPr lang="ar-SA" sz="3600" dirty="0" err="1" smtClean="0">
                <a:solidFill>
                  <a:srgbClr val="00B050"/>
                </a:solidFill>
              </a:rPr>
              <a:t>إِبْرَاهِيم</a:t>
            </a:r>
            <a:r>
              <a:rPr lang="ar-SA" sz="2000" dirty="0" err="1" smtClean="0">
                <a:solidFill>
                  <a:srgbClr val="00B050"/>
                </a:solidFill>
              </a:rPr>
              <a:t> </a:t>
            </a:r>
            <a:r>
              <a:rPr lang="ar-SA" sz="2000" dirty="0" smtClean="0">
                <a:solidFill>
                  <a:srgbClr val="00B050"/>
                </a:solidFill>
              </a:rPr>
              <a:t>(</a:t>
            </a:r>
            <a:r>
              <a:rPr lang="ar-SA" sz="2000" dirty="0" err="1" smtClean="0">
                <a:solidFill>
                  <a:srgbClr val="00B050"/>
                </a:solidFill>
              </a:rPr>
              <a:t>الآيةُ62</a:t>
            </a:r>
            <a:r>
              <a:rPr lang="ar-SA" sz="2000" dirty="0" smtClean="0">
                <a:solidFill>
                  <a:srgbClr val="00B050"/>
                </a:solidFill>
              </a:rPr>
              <a:t>)</a:t>
            </a:r>
            <a:r>
              <a:rPr lang="ar-SA" sz="2000" dirty="0" smtClean="0"/>
              <a:t> </a:t>
            </a:r>
            <a:r>
              <a:rPr lang="ar-SA" sz="3600" b="1" dirty="0" smtClean="0"/>
              <a:t>وتقسم الضمائر في العربية من حيث إحالتها إلى ثلاثة </a:t>
            </a:r>
            <a:r>
              <a:rPr lang="ar-SA" sz="3600" b="1" dirty="0" err="1" smtClean="0"/>
              <a:t>أقسام:</a:t>
            </a:r>
            <a:endParaRPr lang="ar-SA" sz="3600" b="1" dirty="0" smtClean="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0" y="1447800"/>
            <a:ext cx="9448800" cy="4800599"/>
          </a:xfrm>
        </p:spPr>
        <p:txBody>
          <a:bodyPr/>
          <a:lstStyle/>
          <a:p>
            <a:pPr lvl="0" algn="just" rtl="1">
              <a:buFont typeface="Wingdings" pitchFamily="2" charset="2"/>
              <a:buChar char="§"/>
            </a:pPr>
            <a:r>
              <a:rPr lang="ar-SA" sz="4000" b="1" dirty="0" smtClean="0">
                <a:solidFill>
                  <a:schemeClr val="accent1"/>
                </a:solidFill>
              </a:rPr>
              <a:t>ضمير </a:t>
            </a:r>
            <a:r>
              <a:rPr lang="ar-SA" sz="4000" b="1" dirty="0" err="1" smtClean="0">
                <a:solidFill>
                  <a:schemeClr val="accent1"/>
                </a:solidFill>
              </a:rPr>
              <a:t>المتكلم </a:t>
            </a:r>
            <a:r>
              <a:rPr lang="ar-SA" sz="4000" b="1" dirty="0" smtClean="0">
                <a:solidFill>
                  <a:schemeClr val="accent1"/>
                </a:solidFill>
              </a:rPr>
              <a:t>(أنا، نحن</a:t>
            </a:r>
            <a:r>
              <a:rPr lang="ar-SA" sz="4000" b="1" dirty="0" err="1" smtClean="0">
                <a:solidFill>
                  <a:schemeClr val="accent1"/>
                </a:solidFill>
              </a:rPr>
              <a:t>).</a:t>
            </a:r>
            <a:endParaRPr lang="ar-SA" sz="4000" b="1" dirty="0" smtClean="0">
              <a:solidFill>
                <a:schemeClr val="accent1"/>
              </a:solidFill>
            </a:endParaRPr>
          </a:p>
          <a:p>
            <a:pPr lvl="0" algn="just" rtl="1">
              <a:buFont typeface="Wingdings" pitchFamily="2" charset="2"/>
              <a:buChar char="§"/>
            </a:pPr>
            <a:r>
              <a:rPr lang="ar-SA" sz="4000" b="1" dirty="0" smtClean="0">
                <a:solidFill>
                  <a:schemeClr val="accent1"/>
                </a:solidFill>
              </a:rPr>
              <a:t> ضمير </a:t>
            </a:r>
            <a:r>
              <a:rPr lang="ar-SA" sz="4000" b="1" dirty="0" err="1" smtClean="0">
                <a:solidFill>
                  <a:schemeClr val="accent1"/>
                </a:solidFill>
              </a:rPr>
              <a:t>المخاطب </a:t>
            </a:r>
            <a:r>
              <a:rPr lang="ar-SA" sz="4000" b="1" dirty="0" smtClean="0">
                <a:solidFill>
                  <a:schemeClr val="accent1"/>
                </a:solidFill>
              </a:rPr>
              <a:t>(أنت، أنتم، أنتن</a:t>
            </a:r>
            <a:r>
              <a:rPr lang="ar-SA" sz="4000" b="1" dirty="0" err="1" smtClean="0">
                <a:solidFill>
                  <a:schemeClr val="accent1"/>
                </a:solidFill>
              </a:rPr>
              <a:t>)</a:t>
            </a:r>
            <a:endParaRPr lang="en-US" sz="4000" dirty="0" smtClean="0">
              <a:solidFill>
                <a:schemeClr val="accent1"/>
              </a:solidFill>
            </a:endParaRPr>
          </a:p>
          <a:p>
            <a:pPr rtl="1"/>
            <a:r>
              <a:rPr lang="ar-SA" sz="4000" b="1" dirty="0" smtClean="0"/>
              <a:t>ويشترك هذان النوعان في كون إحالتهما </a:t>
            </a:r>
            <a:r>
              <a:rPr lang="ar-SA" sz="4000" b="1" dirty="0" err="1" smtClean="0"/>
              <a:t>جارجية</a:t>
            </a:r>
            <a:r>
              <a:rPr lang="ar-SA" sz="4000" b="1" dirty="0" smtClean="0"/>
              <a:t> دائما لارتباطها بالمقام التخاطبي.</a:t>
            </a:r>
          </a:p>
          <a:p>
            <a:pPr rtl="1">
              <a:buFont typeface="Wingdings" pitchFamily="2" charset="2"/>
              <a:buChar char="§"/>
            </a:pPr>
            <a:r>
              <a:rPr lang="ar-SA" sz="4000" b="1" dirty="0" smtClean="0">
                <a:solidFill>
                  <a:schemeClr val="accent1"/>
                </a:solidFill>
              </a:rPr>
              <a:t>ضمير </a:t>
            </a:r>
            <a:r>
              <a:rPr lang="ar-SA" sz="4000" b="1" dirty="0" err="1" smtClean="0">
                <a:solidFill>
                  <a:schemeClr val="accent1"/>
                </a:solidFill>
              </a:rPr>
              <a:t>الغائب </a:t>
            </a:r>
            <a:r>
              <a:rPr lang="ar-SA" sz="4000" b="1" dirty="0" smtClean="0"/>
              <a:t>(هو، هي، هم، هن</a:t>
            </a:r>
            <a:r>
              <a:rPr lang="ar-SA" sz="4000" b="1" dirty="0" err="1" smtClean="0"/>
              <a:t>).</a:t>
            </a:r>
            <a:r>
              <a:rPr lang="ar-SA" sz="4000" b="1" dirty="0" smtClean="0"/>
              <a:t> وهو النوع الذي يهمنا في دراستنا هذه، لأهميته في تحقيق التماسك في </a:t>
            </a:r>
            <a:r>
              <a:rPr lang="ar-SA" sz="4000" b="1" dirty="0" err="1" smtClean="0"/>
              <a:t>الخطاب،</a:t>
            </a:r>
            <a:r>
              <a:rPr lang="ar-SA" sz="4000" b="1" dirty="0" smtClean="0"/>
              <a:t> </a:t>
            </a:r>
            <a:endParaRPr lang="en-US" sz="4000" b="1" dirty="0">
              <a:solidFill>
                <a:srgbClr val="00B050"/>
              </a:solidFill>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25</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915400" cy="4800599"/>
          </a:xfrm>
        </p:spPr>
        <p:txBody>
          <a:bodyPr/>
          <a:lstStyle/>
          <a:p>
            <a:pPr rtl="1"/>
            <a:r>
              <a:rPr lang="ar-SA" sz="3800" b="1" dirty="0" smtClean="0"/>
              <a:t>ولا بد من التطابق بين الإحالة والمرجع هنا في العدد والنوع، وقد تغيب المطابقة لغرض دلالي، وهو ما سماه البلاغيون </a:t>
            </a:r>
            <a:r>
              <a:rPr lang="ar-SA" sz="3800" b="1" dirty="0" err="1" smtClean="0"/>
              <a:t>الإلتفات</a:t>
            </a:r>
            <a:r>
              <a:rPr lang="ar-SA" sz="3800" b="1" dirty="0" smtClean="0"/>
              <a:t>، مثل: إِنَّا أَعْطَيْنَاكَ الْكَوْثَرَ، فَصَلِّ لِرَبِّكَ </a:t>
            </a:r>
            <a:r>
              <a:rPr lang="ar-SA" sz="3800" b="1" dirty="0" err="1" smtClean="0"/>
              <a:t>وَانْحَرْ </a:t>
            </a:r>
            <a:r>
              <a:rPr lang="ar-SA" sz="2400" b="1" dirty="0" smtClean="0">
                <a:solidFill>
                  <a:srgbClr val="00B050"/>
                </a:solidFill>
              </a:rPr>
              <a:t>(الكوثر 1-2</a:t>
            </a:r>
            <a:r>
              <a:rPr lang="ar-SA" sz="2400" b="1" dirty="0" err="1" smtClean="0">
                <a:solidFill>
                  <a:srgbClr val="00B050"/>
                </a:solidFill>
              </a:rPr>
              <a:t>)</a:t>
            </a:r>
            <a:r>
              <a:rPr lang="ar-SA" sz="2400" b="1" dirty="0" smtClean="0">
                <a:solidFill>
                  <a:srgbClr val="00B050"/>
                </a:solidFill>
              </a:rPr>
              <a:t> </a:t>
            </a:r>
            <a:endParaRPr lang="ar-SA" sz="4000" b="1" dirty="0" smtClean="0">
              <a:solidFill>
                <a:srgbClr val="00B050"/>
              </a:solidFill>
            </a:endParaRPr>
          </a:p>
          <a:p>
            <a:pPr rtl="1"/>
            <a:r>
              <a:rPr lang="ar-SA" sz="3800" b="1" dirty="0" smtClean="0"/>
              <a:t>وقوله تعالى: وَهُوَ الَّذِي يُرْسِلُ الرِّيَاحَ بُشْرًا بَيْنَ يَدَيْ رَحْمَتِهِ حَتَّى إِذَا أَقَلَّتْ سَحَابًا ثِقَالا سُقْنَاهُ لِبَلَدٍ مَيِّتٍ فَأَنْـزَلْنَا </a:t>
            </a:r>
            <a:r>
              <a:rPr lang="ar-SA" sz="3800" b="1" dirty="0" err="1" smtClean="0"/>
              <a:t>بِهِ</a:t>
            </a:r>
            <a:r>
              <a:rPr lang="ar-SA" sz="3800" b="1" dirty="0" smtClean="0"/>
              <a:t> الْمَاءَ فَأَخْرَجْنَا </a:t>
            </a:r>
            <a:r>
              <a:rPr lang="ar-SA" sz="3800" b="1" dirty="0" err="1" smtClean="0"/>
              <a:t>بِهِ</a:t>
            </a:r>
            <a:r>
              <a:rPr lang="ar-SA" sz="3800" b="1" dirty="0" smtClean="0"/>
              <a:t> مِنْ كُلِّ الثَّمَرَاتِ كَذَلِكَ نُخْرِجُ الْمَوْتَى لَعَلَّكُمْ </a:t>
            </a:r>
            <a:r>
              <a:rPr lang="ar-SA" sz="3800" b="1" dirty="0" err="1" smtClean="0"/>
              <a:t>تَذَكَّرُونَ </a:t>
            </a:r>
            <a:r>
              <a:rPr lang="ar-SA" sz="2800" b="1" dirty="0" smtClean="0"/>
              <a:t>(</a:t>
            </a:r>
            <a:r>
              <a:rPr lang="ar-SA" sz="2800" b="1" dirty="0" err="1" smtClean="0"/>
              <a:t>الأعراف57)</a:t>
            </a:r>
            <a:endParaRPr lang="en-US"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85800" y="1447800"/>
            <a:ext cx="8763000" cy="4800599"/>
          </a:xfrm>
        </p:spPr>
        <p:txBody>
          <a:bodyPr/>
          <a:lstStyle/>
          <a:p>
            <a:pPr rtl="1"/>
            <a:r>
              <a:rPr lang="ar-SA" sz="4400" b="1" dirty="0" smtClean="0"/>
              <a:t>		والإحالة في العربية تكون على متقدم عادة، </a:t>
            </a:r>
            <a:r>
              <a:rPr lang="ar-SA" sz="4400" b="1" dirty="0" err="1" smtClean="0"/>
              <a:t>مثل: </a:t>
            </a:r>
            <a:r>
              <a:rPr lang="ar-SA" sz="4400" b="1" dirty="0" smtClean="0">
                <a:sym typeface="AGA Arabesque"/>
              </a:rPr>
              <a:t></a:t>
            </a:r>
            <a:r>
              <a:rPr lang="ar-SA" sz="4400" b="1" dirty="0" smtClean="0"/>
              <a:t>وَلَقَدْ آتَيْنَا </a:t>
            </a:r>
            <a:r>
              <a:rPr lang="ar-SA" sz="4400" b="1" u="sng" dirty="0" smtClean="0"/>
              <a:t>إِبْرَاهِيمَ</a:t>
            </a:r>
            <a:r>
              <a:rPr lang="ar-SA" sz="4400" b="1" dirty="0" smtClean="0"/>
              <a:t> رُشْدَ</a:t>
            </a:r>
            <a:r>
              <a:rPr lang="ar-SA" sz="4400" b="1" dirty="0" smtClean="0">
                <a:solidFill>
                  <a:srgbClr val="FF0000"/>
                </a:solidFill>
              </a:rPr>
              <a:t>هُ</a:t>
            </a:r>
            <a:r>
              <a:rPr lang="ar-SA" sz="4400" b="1" dirty="0" smtClean="0"/>
              <a:t> مِنْ قَبْلُ وَكُنَّا </a:t>
            </a:r>
            <a:r>
              <a:rPr lang="ar-SA" sz="4400" b="1" dirty="0" err="1" smtClean="0"/>
              <a:t>بِهِ</a:t>
            </a:r>
            <a:r>
              <a:rPr lang="ar-SA" sz="4400" b="1" dirty="0" smtClean="0"/>
              <a:t> </a:t>
            </a:r>
            <a:r>
              <a:rPr lang="ar-SA" sz="4400" b="1" dirty="0" err="1" smtClean="0"/>
              <a:t>عَالِمِينَ</a:t>
            </a:r>
            <a:r>
              <a:rPr lang="ar-SA" sz="4400" b="1" dirty="0" err="1" smtClean="0">
                <a:sym typeface="AGA Arabesque"/>
              </a:rPr>
              <a:t></a:t>
            </a:r>
            <a:r>
              <a:rPr lang="ar-SA" sz="4400" b="1" dirty="0" err="1" smtClean="0"/>
              <a:t> </a:t>
            </a:r>
            <a:r>
              <a:rPr lang="ar-SA" b="1" dirty="0" smtClean="0"/>
              <a:t>(</a:t>
            </a:r>
            <a:r>
              <a:rPr lang="ar-SA" b="1" dirty="0" err="1" smtClean="0"/>
              <a:t>الأنبياء51</a:t>
            </a:r>
            <a:r>
              <a:rPr lang="ar-SA" b="1" dirty="0" smtClean="0"/>
              <a:t>)</a:t>
            </a:r>
            <a:r>
              <a:rPr lang="ar-SA" sz="4400" b="1" dirty="0" smtClean="0"/>
              <a:t>، وقد تكون على متأخر، وهو قليل لا يتعدى مواضع معينة منها: مع </a:t>
            </a:r>
            <a:r>
              <a:rPr lang="ar-SA" sz="4400" b="1" dirty="0" err="1" smtClean="0"/>
              <a:t>رُبَّ </a:t>
            </a:r>
            <a:r>
              <a:rPr lang="ar-SA" sz="4400" b="1" dirty="0" smtClean="0"/>
              <a:t>(رُبَّ</a:t>
            </a:r>
            <a:r>
              <a:rPr lang="ar-SA" sz="4400" b="1" dirty="0" smtClean="0">
                <a:solidFill>
                  <a:srgbClr val="FF0000"/>
                </a:solidFill>
              </a:rPr>
              <a:t>هُ</a:t>
            </a:r>
            <a:r>
              <a:rPr lang="ar-SA" sz="4400" b="1" dirty="0" smtClean="0"/>
              <a:t> رَجُلا)، أو ضمير القصة، أو الشأن كقوله تعالى:</a:t>
            </a:r>
            <a:r>
              <a:rPr lang="ar-SA" sz="4400" b="1" dirty="0" smtClean="0">
                <a:sym typeface="AGA Arabesque"/>
              </a:rPr>
              <a:t> </a:t>
            </a:r>
            <a:r>
              <a:rPr lang="ar-SA" sz="4400" b="1" dirty="0" smtClean="0"/>
              <a:t>إنَّهُ مَنْ </a:t>
            </a:r>
            <a:r>
              <a:rPr lang="ar-SA" sz="4400" b="1" dirty="0" err="1" smtClean="0"/>
              <a:t>يَتَّقِ </a:t>
            </a:r>
            <a:r>
              <a:rPr lang="ar-SA" b="1" dirty="0" smtClean="0"/>
              <a:t>(</a:t>
            </a:r>
            <a:r>
              <a:rPr lang="ar-SA" b="1" dirty="0" err="1" smtClean="0"/>
              <a:t>يوسف90).</a:t>
            </a:r>
            <a:endParaRPr lang="en-US"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27</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525000" cy="11430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rtl="1"/>
            <a:endParaRPr lang="en-US" sz="4000" dirty="0" smtClean="0"/>
          </a:p>
        </p:txBody>
      </p:sp>
      <p:sp>
        <p:nvSpPr>
          <p:cNvPr id="7171" name="Text Placeholder 5"/>
          <p:cNvSpPr>
            <a:spLocks noGrp="1"/>
          </p:cNvSpPr>
          <p:nvPr>
            <p:ph idx="1"/>
          </p:nvPr>
        </p:nvSpPr>
        <p:spPr>
          <a:xfrm>
            <a:off x="609600" y="1295400"/>
            <a:ext cx="8763000" cy="5105400"/>
          </a:xfrm>
        </p:spPr>
        <p:txBody>
          <a:bodyPr/>
          <a:lstStyle/>
          <a:p>
            <a:pPr algn="just" rtl="1"/>
            <a:r>
              <a:rPr lang="ar-SA" sz="4800" dirty="0" smtClean="0"/>
              <a:t>			</a:t>
            </a:r>
            <a:r>
              <a:rPr lang="ar-SA" sz="4000" b="1" dirty="0" smtClean="0"/>
              <a:t>ومن الإحالات الداخلية ما يعرف </a:t>
            </a:r>
            <a:r>
              <a:rPr lang="ar-SA" sz="4000" b="1" dirty="0" smtClean="0">
                <a:solidFill>
                  <a:srgbClr val="FF0000"/>
                </a:solidFill>
              </a:rPr>
              <a:t>بضمير الشأن، أو القصة</a:t>
            </a:r>
            <a:r>
              <a:rPr lang="ar-SA" sz="4000" b="1" dirty="0" smtClean="0"/>
              <a:t>، </a:t>
            </a:r>
            <a:r>
              <a:rPr lang="ar-SA" sz="4000" b="1" u="sng" dirty="0" smtClean="0"/>
              <a:t>مذكورا</a:t>
            </a:r>
            <a:r>
              <a:rPr lang="ar-SA" sz="4000" b="1" dirty="0" smtClean="0"/>
              <a:t> كما في قوله </a:t>
            </a:r>
            <a:r>
              <a:rPr lang="ar-SA" sz="4000" b="1" dirty="0" err="1" smtClean="0"/>
              <a:t>تعالى:</a:t>
            </a:r>
            <a:r>
              <a:rPr lang="ar-SA" sz="4000" b="1" dirty="0" err="1" smtClean="0">
                <a:sym typeface="AGA Arabesque"/>
              </a:rPr>
              <a:t> </a:t>
            </a:r>
            <a:r>
              <a:rPr lang="ar-SA" sz="4000" b="1" dirty="0" smtClean="0">
                <a:solidFill>
                  <a:srgbClr val="00B050"/>
                </a:solidFill>
                <a:sym typeface="AGA Arabesque"/>
              </a:rPr>
              <a:t></a:t>
            </a:r>
            <a:r>
              <a:rPr lang="ar-SA" sz="4000" b="1" dirty="0" smtClean="0">
                <a:solidFill>
                  <a:srgbClr val="00B050"/>
                </a:solidFill>
              </a:rPr>
              <a:t>فَإِنَّهَا لا تَعْمَى الأَبْصَارُ وَلَكِنْ تَعْمَى الْقُلُوبُ الَّتِي فِي </a:t>
            </a:r>
            <a:r>
              <a:rPr lang="ar-SA" sz="4000" b="1" dirty="0" err="1" smtClean="0">
                <a:solidFill>
                  <a:srgbClr val="00B050"/>
                </a:solidFill>
              </a:rPr>
              <a:t>الصُّدُورِ</a:t>
            </a:r>
            <a:r>
              <a:rPr lang="ar-SA" sz="4000" b="1" dirty="0" err="1" smtClean="0">
                <a:solidFill>
                  <a:srgbClr val="00B050"/>
                </a:solidFill>
                <a:sym typeface="AGA Arabesque"/>
              </a:rPr>
              <a:t> </a:t>
            </a:r>
            <a:r>
              <a:rPr lang="ar-SA" sz="2400" b="1" dirty="0" smtClean="0"/>
              <a:t>(</a:t>
            </a:r>
            <a:r>
              <a:rPr lang="ar-SA" sz="2400" b="1" dirty="0" err="1" smtClean="0"/>
              <a:t>الحج46</a:t>
            </a:r>
            <a:r>
              <a:rPr lang="ar-SA" sz="2400" b="1" dirty="0" smtClean="0"/>
              <a:t>)</a:t>
            </a:r>
            <a:r>
              <a:rPr lang="ar-SA" sz="4000" b="1" dirty="0" smtClean="0"/>
              <a:t>، التي تحيل فيها </a:t>
            </a:r>
            <a:r>
              <a:rPr lang="ar-SA" sz="4000" b="1" dirty="0" err="1" smtClean="0"/>
              <a:t>الضمير </a:t>
            </a:r>
            <a:r>
              <a:rPr lang="ar-SA" sz="4000" b="1" dirty="0" smtClean="0"/>
              <a:t>(ها) على المحتوى الدلالي والمفهوم من الكلام، أو </a:t>
            </a:r>
            <a:r>
              <a:rPr lang="ar-SA" sz="4000" b="1" u="sng" dirty="0" smtClean="0"/>
              <a:t>مقدرا</a:t>
            </a:r>
            <a:r>
              <a:rPr lang="ar-SA" sz="4000" b="1" dirty="0" smtClean="0"/>
              <a:t> كما في قوله </a:t>
            </a:r>
            <a:r>
              <a:rPr lang="ar-SA" sz="4000" b="1" dirty="0" err="1" smtClean="0"/>
              <a:t>تعالى: </a:t>
            </a:r>
            <a:r>
              <a:rPr lang="ar-SA" sz="4000" b="1" dirty="0" smtClean="0">
                <a:sym typeface="AGA Arabesque"/>
              </a:rPr>
              <a:t></a:t>
            </a:r>
            <a:r>
              <a:rPr lang="ar-SA" sz="4000" b="1" dirty="0" smtClean="0">
                <a:solidFill>
                  <a:srgbClr val="00B050"/>
                </a:solidFill>
                <a:sym typeface="AGA Arabesque"/>
              </a:rPr>
              <a:t>وآخِرُ دَعْواهُم أَنِ الحَمْدُ للَّهِ ربِّ </a:t>
            </a:r>
            <a:r>
              <a:rPr lang="ar-SA" sz="4000" b="1" dirty="0" err="1" smtClean="0">
                <a:solidFill>
                  <a:srgbClr val="00B050"/>
                </a:solidFill>
                <a:sym typeface="AGA Arabesque"/>
              </a:rPr>
              <a:t>العَالَمِين</a:t>
            </a:r>
            <a:r>
              <a:rPr lang="ar-SA" sz="4000" b="1" dirty="0" err="1" smtClean="0">
                <a:sym typeface="AGA Arabesque"/>
              </a:rPr>
              <a:t></a:t>
            </a:r>
            <a:r>
              <a:rPr lang="ar-SA" sz="4000" b="1" dirty="0" err="1" smtClean="0">
                <a:solidFill>
                  <a:srgbClr val="00B050"/>
                </a:solidFill>
                <a:sym typeface="AGA Arabesque"/>
              </a:rPr>
              <a:t> </a:t>
            </a:r>
            <a:r>
              <a:rPr lang="ar-SA" sz="2400" b="1" dirty="0" smtClean="0"/>
              <a:t>(</a:t>
            </a:r>
            <a:r>
              <a:rPr lang="ar-SA" sz="2400" b="1" dirty="0" err="1" smtClean="0"/>
              <a:t>يونس10)</a:t>
            </a:r>
            <a:r>
              <a:rPr lang="ar-SA" sz="4000" b="1" dirty="0" err="1" smtClean="0"/>
              <a:t>.</a:t>
            </a:r>
            <a:r>
              <a:rPr lang="ar-SA" sz="4000" b="1" dirty="0" smtClean="0"/>
              <a:t> </a:t>
            </a:r>
            <a:endParaRPr lang="en-US" sz="48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28</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a:xfrm>
            <a:off x="457200" y="1447800"/>
            <a:ext cx="8915400" cy="4724400"/>
          </a:xfrm>
        </p:spPr>
        <p:txBody>
          <a:bodyPr/>
          <a:lstStyle/>
          <a:p>
            <a:pPr rtl="1">
              <a:lnSpc>
                <a:spcPct val="150000"/>
              </a:lnSpc>
              <a:buFont typeface="Wingdings" pitchFamily="2" charset="2"/>
              <a:buChar char="q"/>
            </a:pPr>
            <a:r>
              <a:rPr lang="ar-SA" sz="4400" b="1" dirty="0" smtClean="0">
                <a:solidFill>
                  <a:srgbClr val="FFC000"/>
                </a:solidFill>
              </a:rPr>
              <a:t>ا</a:t>
            </a:r>
            <a:r>
              <a:rPr lang="ar-SA" sz="4000" b="1" dirty="0" smtClean="0">
                <a:solidFill>
                  <a:srgbClr val="FFC000"/>
                </a:solidFill>
              </a:rPr>
              <a:t>لإحالة بأداة التعريف: ومن أمثلته قوله تعالى:</a:t>
            </a:r>
            <a:r>
              <a:rPr lang="ar-SA" sz="4000" b="1" dirty="0" smtClean="0"/>
              <a:t> </a:t>
            </a:r>
            <a:r>
              <a:rPr lang="ar-SA" sz="4000" b="1" dirty="0" smtClean="0">
                <a:solidFill>
                  <a:srgbClr val="FF0000"/>
                </a:solidFill>
              </a:rPr>
              <a:t>كَمَا أَرْسَلْنَا إِلَى فِرْعَوْنَ رَسُولا فَعَصَى فِرْعَوْنُ </a:t>
            </a:r>
            <a:r>
              <a:rPr lang="ar-SA" sz="4000" b="1" dirty="0" err="1" smtClean="0">
                <a:solidFill>
                  <a:srgbClr val="FF0000"/>
                </a:solidFill>
              </a:rPr>
              <a:t>الرَّسُولَ </a:t>
            </a:r>
            <a:r>
              <a:rPr lang="ar-SA" sz="2400" b="1" dirty="0" smtClean="0"/>
              <a:t>(</a:t>
            </a:r>
            <a:r>
              <a:rPr lang="ar-SA" sz="2400" b="1" dirty="0" err="1" smtClean="0"/>
              <a:t>المزمل15</a:t>
            </a:r>
            <a:r>
              <a:rPr lang="ar-SA" sz="2400" b="1" dirty="0" smtClean="0"/>
              <a:t>-16</a:t>
            </a:r>
            <a:r>
              <a:rPr lang="ar-SA" sz="2400" b="1" dirty="0" err="1" smtClean="0"/>
              <a:t>)</a:t>
            </a:r>
            <a:r>
              <a:rPr lang="ar-SA" sz="4000" b="1" dirty="0" err="1" smtClean="0"/>
              <a:t>.</a:t>
            </a:r>
            <a:r>
              <a:rPr lang="ar-SA" sz="4000" b="1" dirty="0" smtClean="0"/>
              <a:t> وقد تأتي في بعض التراكيب عوضا عن إحالة الضمير، كما في قوله تعالى: </a:t>
            </a:r>
            <a:r>
              <a:rPr lang="ar-SA" sz="4000" b="1" dirty="0" smtClean="0">
                <a:solidFill>
                  <a:srgbClr val="FF0000"/>
                </a:solidFill>
              </a:rPr>
              <a:t>فَإِنَّ الْجَنَّةَ هِيَ </a:t>
            </a:r>
            <a:r>
              <a:rPr lang="ar-SA" sz="4000" b="1" dirty="0" err="1" smtClean="0">
                <a:solidFill>
                  <a:srgbClr val="FF0000"/>
                </a:solidFill>
              </a:rPr>
              <a:t>الْمَأْوَى</a:t>
            </a:r>
            <a:r>
              <a:rPr lang="ar-SA" sz="4000" b="1" dirty="0" err="1" smtClean="0"/>
              <a:t> </a:t>
            </a:r>
            <a:r>
              <a:rPr lang="ar-SA" sz="2400" b="1" dirty="0" smtClean="0"/>
              <a:t>(</a:t>
            </a:r>
            <a:r>
              <a:rPr lang="ar-SA" sz="2400" b="1" dirty="0" err="1" smtClean="0"/>
              <a:t>النازعات41)</a:t>
            </a:r>
            <a:endParaRPr lang="ar-SA" sz="4000" b="1" dirty="0" smtClean="0"/>
          </a:p>
          <a:p>
            <a:pPr rtl="1"/>
            <a:endParaRPr lang="ar-SA" b="1" dirty="0" smtClean="0">
              <a:solidFill>
                <a:srgbClr val="FFC000"/>
              </a:solidFill>
            </a:endParaRPr>
          </a:p>
          <a:p>
            <a:pPr rtl="1"/>
            <a:endParaRPr lang="fr-FR" b="1" dirty="0">
              <a:solidFill>
                <a:srgbClr val="FFC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buFont typeface="Wingdings" pitchFamily="2" charset="2"/>
              <a:buChar char="q"/>
            </a:pPr>
            <a:r>
              <a:rPr lang="ar-SA" b="1" dirty="0" smtClean="0">
                <a:solidFill>
                  <a:srgbClr val="FFC000"/>
                </a:solidFill>
              </a:rPr>
              <a:t>الإحالة بالمقارنة: وتتم بمجموعات من الألفاظ، منها:</a:t>
            </a:r>
            <a:endParaRPr lang="en-US" b="1" dirty="0" smtClean="0">
              <a:solidFill>
                <a:srgbClr val="FFC000"/>
              </a:solidFill>
            </a:endParaRPr>
          </a:p>
          <a:p>
            <a:pPr marL="514350" indent="-514350" rtl="1">
              <a:buFont typeface="+mj-lt"/>
              <a:buAutoNum type="arabicPeriod"/>
            </a:pPr>
            <a:r>
              <a:rPr lang="ar-SA" b="1" dirty="0" smtClean="0"/>
              <a:t>ألفاظ المقارنة الدالة على </a:t>
            </a:r>
            <a:r>
              <a:rPr lang="ar-SA" b="1" dirty="0" smtClean="0">
                <a:solidFill>
                  <a:srgbClr val="FF0000"/>
                </a:solidFill>
              </a:rPr>
              <a:t>التشابه</a:t>
            </a:r>
            <a:r>
              <a:rPr lang="ar-SA" b="1" dirty="0" smtClean="0"/>
              <a:t> ومنها: مشابه، شبيه.</a:t>
            </a:r>
          </a:p>
          <a:p>
            <a:pPr marL="514350" indent="-514350" rtl="1">
              <a:buFont typeface="+mj-lt"/>
              <a:buAutoNum type="arabicPeriod"/>
            </a:pPr>
            <a:r>
              <a:rPr lang="ar-SA" b="1" dirty="0" smtClean="0"/>
              <a:t>ألفاظ المقارنة الدالة على </a:t>
            </a:r>
            <a:r>
              <a:rPr lang="ar-SA" b="1" dirty="0" smtClean="0">
                <a:solidFill>
                  <a:srgbClr val="FF0000"/>
                </a:solidFill>
              </a:rPr>
              <a:t>التطابق</a:t>
            </a:r>
            <a:r>
              <a:rPr lang="ar-SA" b="1" dirty="0" smtClean="0"/>
              <a:t>، ومنها: نفسه، عينه، مطابق، </a:t>
            </a:r>
            <a:r>
              <a:rPr lang="ar-SA" b="1" dirty="0" err="1" smtClean="0"/>
              <a:t>مكافيء.</a:t>
            </a:r>
            <a:endParaRPr lang="ar-SA" b="1" dirty="0" smtClean="0"/>
          </a:p>
          <a:p>
            <a:pPr marL="514350" indent="-514350" rtl="1">
              <a:buFont typeface="+mj-lt"/>
              <a:buAutoNum type="arabicPeriod"/>
            </a:pPr>
            <a:r>
              <a:rPr lang="ar-SA" b="1" dirty="0" smtClean="0"/>
              <a:t>ألفاظ المقارنة الدالة على </a:t>
            </a:r>
            <a:r>
              <a:rPr lang="ar-SA" b="1" dirty="0" err="1" smtClean="0">
                <a:solidFill>
                  <a:srgbClr val="FF0000"/>
                </a:solidFill>
              </a:rPr>
              <a:t>التخالف</a:t>
            </a:r>
            <a:r>
              <a:rPr lang="ar-SA" b="1" dirty="0" smtClean="0"/>
              <a:t>، ومنها: مخالف، مختلف، مغاير.</a:t>
            </a:r>
          </a:p>
          <a:p>
            <a:pPr marL="514350" indent="-514350" rtl="1">
              <a:buFont typeface="+mj-lt"/>
              <a:buAutoNum type="arabicPeriod"/>
            </a:pPr>
            <a:r>
              <a:rPr lang="ar-SA" b="1" dirty="0" smtClean="0"/>
              <a:t>كما تكون ب</a:t>
            </a:r>
            <a:r>
              <a:rPr lang="ar-SA" b="1" dirty="0" smtClean="0">
                <a:solidFill>
                  <a:srgbClr val="FF0000"/>
                </a:solidFill>
              </a:rPr>
              <a:t>المقارنة الداخلية </a:t>
            </a:r>
            <a:r>
              <a:rPr lang="ar-SA" b="1" dirty="0" smtClean="0"/>
              <a:t>بأسماء التفضيل، مثل </a:t>
            </a:r>
            <a:r>
              <a:rPr lang="ar-SA" b="1" dirty="0" err="1" smtClean="0"/>
              <a:t>قوله </a:t>
            </a:r>
            <a:r>
              <a:rPr lang="ar-SA" b="1" dirty="0" smtClean="0">
                <a:sym typeface="AGA Arabesque"/>
              </a:rPr>
              <a:t></a:t>
            </a:r>
            <a:r>
              <a:rPr lang="ar-SA" b="1" dirty="0" smtClean="0"/>
              <a:t>: اليد العليا خير من اليد السفلى.</a:t>
            </a:r>
          </a:p>
          <a:p>
            <a:pPr rtl="1"/>
            <a:endParaRPr lang="en-US" b="1" dirty="0" smtClean="0">
              <a:solidFill>
                <a:srgbClr val="FFC000"/>
              </a:solidFill>
            </a:endParaRPr>
          </a:p>
          <a:p>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sz="3600" b="1" dirty="0" smtClean="0">
                <a:solidFill>
                  <a:srgbClr val="FFC000"/>
                </a:solidFill>
              </a:rPr>
              <a:t>وكما في قوله تعالى: </a:t>
            </a:r>
            <a:r>
              <a:rPr lang="ar-SA" sz="3600" b="1" dirty="0" smtClean="0"/>
              <a:t>قَدْ بَدَتِ الْبَغْضَاءُ مِنْ أَفْوَاهِهِمْ وَمَا تُخْفِي صُدُورُهُمْ </a:t>
            </a:r>
            <a:r>
              <a:rPr lang="ar-SA" sz="3600" b="1" dirty="0" err="1" smtClean="0"/>
              <a:t>أَكْبَرُ </a:t>
            </a:r>
            <a:r>
              <a:rPr lang="ar-SA" sz="2000" b="1" dirty="0" smtClean="0"/>
              <a:t>(آل </a:t>
            </a:r>
            <a:r>
              <a:rPr lang="ar-SA" sz="2000" b="1" dirty="0" err="1" smtClean="0"/>
              <a:t>عمران118</a:t>
            </a:r>
            <a:r>
              <a:rPr lang="ar-SA" sz="2000" b="1" dirty="0" smtClean="0"/>
              <a:t>)</a:t>
            </a:r>
            <a:r>
              <a:rPr lang="ar-SA" sz="3600" b="1" dirty="0" smtClean="0"/>
              <a:t>، إذ ربطت </a:t>
            </a:r>
            <a:r>
              <a:rPr lang="ar-SA" sz="3600" b="1" dirty="0" err="1" smtClean="0"/>
              <a:t>كلمة  </a:t>
            </a:r>
            <a:r>
              <a:rPr lang="ar-SA" sz="3600" b="1" dirty="0" smtClean="0"/>
              <a:t>(أكبر</a:t>
            </a:r>
            <a:r>
              <a:rPr lang="ar-SA" sz="3600" b="1" dirty="0" err="1" smtClean="0"/>
              <a:t>) </a:t>
            </a:r>
            <a:r>
              <a:rPr lang="ar-SA" sz="3600" b="1" dirty="0" smtClean="0"/>
              <a:t>- التي هي لفظ من ألفاظ </a:t>
            </a:r>
            <a:r>
              <a:rPr lang="ar-SA" sz="3600" b="1" dirty="0" err="1" smtClean="0"/>
              <a:t>المقارنة </a:t>
            </a:r>
            <a:r>
              <a:rPr lang="ar-SA" sz="3600" b="1" dirty="0" smtClean="0"/>
              <a:t>– الجملة الثانية بالأولى، لأنه لا يكون الشيء أكبر إلا بالموازنة بشيء آخر، ولا يعرف ذلك إلا بالرجوع إلى ما سبق في الآية.</a:t>
            </a:r>
            <a:endParaRPr lang="fr-FR" sz="3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a:xfrm>
            <a:off x="457200" y="1447800"/>
            <a:ext cx="8915400" cy="4525963"/>
          </a:xfrm>
        </p:spPr>
        <p:txBody>
          <a:bodyPr/>
          <a:lstStyle/>
          <a:p>
            <a:pPr rtl="1">
              <a:buFont typeface="Wingdings" pitchFamily="2" charset="2"/>
              <a:buChar char="q"/>
            </a:pPr>
            <a:r>
              <a:rPr lang="ar-SA" b="1" dirty="0" smtClean="0">
                <a:solidFill>
                  <a:srgbClr val="FFC000"/>
                </a:solidFill>
              </a:rPr>
              <a:t>الإحالة بالإشارة: </a:t>
            </a:r>
            <a:r>
              <a:rPr lang="ar-SA" b="1" dirty="0" smtClean="0"/>
              <a:t>كما في قولنا: </a:t>
            </a:r>
            <a:r>
              <a:rPr lang="ar-SA" b="1" dirty="0" smtClean="0">
                <a:solidFill>
                  <a:srgbClr val="00B050"/>
                </a:solidFill>
              </a:rPr>
              <a:t>ما رأيك في ذلك الكتاب الذي أهديته لك الأسبوع الماضي</a:t>
            </a:r>
            <a:r>
              <a:rPr lang="ar-SA" b="1" dirty="0" smtClean="0"/>
              <a:t>.</a:t>
            </a:r>
          </a:p>
          <a:p>
            <a:pPr rtl="1"/>
            <a:r>
              <a:rPr lang="ar-SA" b="1" dirty="0" smtClean="0"/>
              <a:t>		وتتميز ألفاظ المقارنة أنها تعبيرات لا تستقل بنفسها، وهو ما يؤهلها لأن تكون وسيلة من وسائل التماسك، ولذا فأينما وردت هذه الألفاظ اقتضى ذلك من المخاطب أن ينظر إلى غيرها بحثا عما يحيل عليه المتكلم، وكما هو الأمر مع الضمائر، وأسماء الإشارة، يحتمل أن يكون المرجع خارجيا، ويحتمل أن يكون داخليا، وإذا كان داخليا فإما أن يكون المرجع متقدما، أو يكون متأخرا.</a:t>
            </a:r>
            <a:endParaRPr lang="fr-FR"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err="1" smtClean="0">
                <a:solidFill>
                  <a:srgbClr val="FF0000"/>
                </a:solidFill>
              </a:rPr>
              <a:t>ملاحـظــة:</a:t>
            </a:r>
            <a:endParaRPr lang="ar-SA" b="1" dirty="0" smtClean="0">
              <a:solidFill>
                <a:srgbClr val="FF0000"/>
              </a:solidFill>
            </a:endParaRPr>
          </a:p>
          <a:p>
            <a:pPr rtl="1">
              <a:lnSpc>
                <a:spcPct val="150000"/>
              </a:lnSpc>
            </a:pPr>
            <a:r>
              <a:rPr lang="ar-SA" dirty="0" smtClean="0"/>
              <a:t>		</a:t>
            </a:r>
            <a:r>
              <a:rPr lang="ar-SA" b="1" dirty="0" smtClean="0"/>
              <a:t>إن التماسك النصي غير كاف لتحقيق الربط الكلي بين مستويات الخطاب المختلفة: مستوى اللغة، ومستوى الدلالة، ومستوى التداول، ومن ثم لابد من </a:t>
            </a:r>
            <a:r>
              <a:rPr lang="ar-SA" b="1" u="sng" dirty="0" smtClean="0">
                <a:solidFill>
                  <a:srgbClr val="FF0000"/>
                </a:solidFill>
              </a:rPr>
              <a:t>تضافر عناصر الربط  </a:t>
            </a:r>
            <a:r>
              <a:rPr lang="ar-SA" b="1" dirty="0" smtClean="0"/>
              <a:t>في المستويات الثلاث لتحقيق الربط الشامل، إذن يتضافر مع التماسك النصي التناسقُ الدلالي، والترابطُ السياقي.</a:t>
            </a:r>
            <a:endParaRPr lang="fr-FR"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smtClean="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3856</TotalTime>
  <Words>989</Words>
  <Application>Microsoft Office PowerPoint</Application>
  <PresentationFormat>A4 Paper (210x297 mm)‎</PresentationFormat>
  <Paragraphs>109</Paragraphs>
  <Slides>34</Slides>
  <Notes>0</Notes>
  <HiddenSlides>0</HiddenSlides>
  <MMClips>0</MMClips>
  <ScaleCrop>false</ScaleCrop>
  <HeadingPairs>
    <vt:vector size="4" baseType="variant">
      <vt:variant>
        <vt:lpstr>سمة</vt:lpstr>
      </vt:variant>
      <vt:variant>
        <vt:i4>1</vt:i4>
      </vt:variant>
      <vt:variant>
        <vt:lpstr>عناوين الشرائح</vt:lpstr>
      </vt:variant>
      <vt:variant>
        <vt:i4>34</vt:i4>
      </vt:variant>
    </vt:vector>
  </HeadingPairs>
  <TitlesOfParts>
    <vt:vector size="35" baseType="lpstr">
      <vt:lpstr>Office Theme</vt:lpstr>
      <vt:lpstr>الشريحة 1</vt:lpstr>
      <vt:lpstr>المحاضرة الرابعة عشرة</vt:lpstr>
      <vt:lpstr> السياق النصي المفهوم الأنواع الإحالة  </vt:lpstr>
      <vt:lpstr>مقدمة</vt:lpstr>
      <vt:lpstr>الشريحة 5</vt:lpstr>
      <vt:lpstr>الشريحة 6</vt:lpstr>
      <vt:lpstr>تعريف السياق النصي</vt:lpstr>
      <vt:lpstr>ملاحظة</vt:lpstr>
      <vt:lpstr>مستويات السياق النصي</vt:lpstr>
      <vt:lpstr>- أ - سياق المفردة</vt:lpstr>
      <vt:lpstr>الشريحة 11</vt:lpstr>
      <vt:lpstr>الشريحة 12</vt:lpstr>
      <vt:lpstr>الشريحة 13</vt:lpstr>
      <vt:lpstr>الشريحة 14</vt:lpstr>
      <vt:lpstr>- ب – سياق التركيب</vt:lpstr>
      <vt:lpstr>الشريحة 16</vt:lpstr>
      <vt:lpstr>الشريحة 17</vt:lpstr>
      <vt:lpstr>الشريحة 18</vt:lpstr>
      <vt:lpstr>مفهوم الإحالة</vt:lpstr>
      <vt:lpstr>الشريحة 20</vt:lpstr>
      <vt:lpstr>الشريحة 21</vt:lpstr>
      <vt:lpstr>أنـــــــواعـــــها</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356</cp:revision>
  <dcterms:created xsi:type="dcterms:W3CDTF">2009-10-14T19:14:34Z</dcterms:created>
  <dcterms:modified xsi:type="dcterms:W3CDTF">2013-04-06T06:02:24Z</dcterms:modified>
</cp:coreProperties>
</file>