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324" r:id="rId2"/>
    <p:sldId id="257" r:id="rId3"/>
    <p:sldId id="326" r:id="rId4"/>
    <p:sldId id="327" r:id="rId5"/>
    <p:sldId id="328" r:id="rId6"/>
    <p:sldId id="329" r:id="rId7"/>
    <p:sldId id="330" r:id="rId8"/>
    <p:sldId id="303" r:id="rId9"/>
    <p:sldId id="311" r:id="rId10"/>
    <p:sldId id="312" r:id="rId11"/>
    <p:sldId id="313" r:id="rId12"/>
    <p:sldId id="314" r:id="rId13"/>
    <p:sldId id="315" r:id="rId14"/>
    <p:sldId id="316" r:id="rId15"/>
    <p:sldId id="325" r:id="rId16"/>
    <p:sldId id="317" r:id="rId17"/>
    <p:sldId id="318" r:id="rId18"/>
    <p:sldId id="32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9256"/>
    <a:srgbClr val="009900"/>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9" autoAdjust="0"/>
    <p:restoredTop sz="94664" autoAdjust="0"/>
  </p:normalViewPr>
  <p:slideViewPr>
    <p:cSldViewPr>
      <p:cViewPr>
        <p:scale>
          <a:sx n="70" d="100"/>
          <a:sy n="70" d="100"/>
        </p:scale>
        <p:origin x="-1260" y="-16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40702801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22860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533400" y="3711575"/>
            <a:ext cx="8420100" cy="1470025"/>
          </a:xfrm>
        </p:spPr>
        <p:txBody>
          <a:bodyPr/>
          <a:lstStyle/>
          <a:p>
            <a:pPr rtl="1" eaLnBrk="1" hangingPunct="1"/>
            <a:r>
              <a:rPr lang="ar-SA" b="1" spc="-150" dirty="0" smtClean="0">
                <a:solidFill>
                  <a:schemeClr val="tx1"/>
                </a:solidFill>
                <a:latin typeface="ae_AlMateen" pitchFamily="2" charset="-78"/>
                <a:cs typeface="ae_AlMateen" pitchFamily="2" charset="-78"/>
              </a:rPr>
              <a:t>المحاضرة الأولى</a:t>
            </a:r>
            <a:br>
              <a:rPr lang="ar-SA" b="1" spc="-150" dirty="0" smtClean="0">
                <a:solidFill>
                  <a:schemeClr val="tx1"/>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JO" sz="3200" b="1" dirty="0" smtClean="0">
                <a:solidFill>
                  <a:schemeClr val="tx1"/>
                </a:solidFill>
                <a:cs typeface="ae_AlMateen" pitchFamily="2" charset="-78"/>
              </a:rPr>
              <a:t>نشأة الدراسات اللغويّة عند العرب</a:t>
            </a:r>
            <a:r>
              <a:rPr lang="ar-SA" sz="3200" b="1" dirty="0" smtClean="0"/>
              <a:t/>
            </a:r>
            <a:br>
              <a:rPr lang="ar-SA" sz="3200" b="1" dirty="0" smtClean="0"/>
            </a:br>
            <a:r>
              <a:rPr lang="ar-SA" b="1" dirty="0" smtClean="0"/>
              <a:t/>
            </a:r>
            <a:br>
              <a:rPr lang="ar-SA" b="1" dirty="0" smtClean="0"/>
            </a:br>
            <a:endParaRPr lang="en-US" spc="-150" dirty="0" smtClean="0">
              <a:solidFill>
                <a:srgbClr val="376092"/>
              </a:solidFill>
              <a:latin typeface="ae_AlMateen" pitchFamily="2" charset="-78"/>
              <a:cs typeface="ae_AlMateen"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JO" dirty="0" smtClean="0"/>
              <a:t>تقديم</a:t>
            </a:r>
            <a:endParaRPr lang="ar-JO"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524000"/>
            <a:ext cx="8915400" cy="4267199"/>
          </a:xfrm>
          <a:prstGeom prst="rect">
            <a:avLst/>
          </a:prstGeom>
          <a:noFill/>
          <a:ln>
            <a:noFill/>
          </a:ln>
        </p:spPr>
      </p:pic>
    </p:spTree>
    <p:extLst>
      <p:ext uri="{BB962C8B-B14F-4D97-AF65-F5344CB8AC3E}">
        <p14:creationId xmlns:p14="http://schemas.microsoft.com/office/powerpoint/2010/main" xmlns="" val="1110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905000"/>
            <a:ext cx="8915400" cy="3733800"/>
          </a:xfrm>
          <a:prstGeom prst="rect">
            <a:avLst/>
          </a:prstGeom>
          <a:noFill/>
          <a:ln>
            <a:noFill/>
          </a:ln>
        </p:spPr>
      </p:pic>
    </p:spTree>
    <p:extLst>
      <p:ext uri="{BB962C8B-B14F-4D97-AF65-F5344CB8AC3E}">
        <p14:creationId xmlns:p14="http://schemas.microsoft.com/office/powerpoint/2010/main" xmlns="" val="51471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676400"/>
            <a:ext cx="8915400" cy="4191000"/>
          </a:xfrm>
          <a:prstGeom prst="rect">
            <a:avLst/>
          </a:prstGeom>
          <a:noFill/>
          <a:ln>
            <a:noFill/>
          </a:ln>
        </p:spPr>
      </p:pic>
    </p:spTree>
    <p:extLst>
      <p:ext uri="{BB962C8B-B14F-4D97-AF65-F5344CB8AC3E}">
        <p14:creationId xmlns:p14="http://schemas.microsoft.com/office/powerpoint/2010/main" xmlns="" val="216270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828800"/>
            <a:ext cx="8915400" cy="3581400"/>
          </a:xfrm>
          <a:prstGeom prst="rect">
            <a:avLst/>
          </a:prstGeom>
          <a:noFill/>
          <a:ln>
            <a:noFill/>
          </a:ln>
        </p:spPr>
      </p:pic>
    </p:spTree>
    <p:extLst>
      <p:ext uri="{BB962C8B-B14F-4D97-AF65-F5344CB8AC3E}">
        <p14:creationId xmlns:p14="http://schemas.microsoft.com/office/powerpoint/2010/main" xmlns="" val="214954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371600"/>
            <a:ext cx="8915400" cy="4191000"/>
          </a:xfrm>
          <a:prstGeom prst="rect">
            <a:avLst/>
          </a:prstGeom>
          <a:noFill/>
          <a:ln>
            <a:noFill/>
          </a:ln>
        </p:spPr>
      </p:pic>
    </p:spTree>
    <p:extLst>
      <p:ext uri="{BB962C8B-B14F-4D97-AF65-F5344CB8AC3E}">
        <p14:creationId xmlns:p14="http://schemas.microsoft.com/office/powerpoint/2010/main" xmlns="" val="275692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r>
              <a:rPr lang="ar-JO" b="1" dirty="0" smtClean="0"/>
              <a:t>القرآن الكريم والدراسات اللغويّة</a:t>
            </a:r>
            <a:endParaRPr lang="en-US" dirty="0">
              <a:solidFill>
                <a:schemeClr val="tx1"/>
              </a:solidFill>
              <a:cs typeface="PT Bold Heading" pitchFamily="2" charset="-78"/>
            </a:endParaRPr>
          </a:p>
        </p:txBody>
      </p:sp>
      <p:sp>
        <p:nvSpPr>
          <p:cNvPr id="8195" name="Text Placeholder 5"/>
          <p:cNvSpPr>
            <a:spLocks noGrp="1"/>
          </p:cNvSpPr>
          <p:nvPr>
            <p:ph idx="1"/>
          </p:nvPr>
        </p:nvSpPr>
        <p:spPr>
          <a:xfrm>
            <a:off x="115784" y="1600200"/>
            <a:ext cx="9753600" cy="4525963"/>
          </a:xfrm>
        </p:spPr>
        <p:txBody>
          <a:bodyPr/>
          <a:lstStyle/>
          <a:p>
            <a:pPr algn="just" rtl="1"/>
            <a:r>
              <a:rPr lang="ar-SA" dirty="0" smtClean="0"/>
              <a:t>      </a:t>
            </a:r>
            <a:r>
              <a:rPr lang="ar-JO" dirty="0" smtClean="0"/>
              <a:t>نشأ الد رس اللغويّ عند العرب في رحاب القرآن الكريم؛ لأنّهم توقّفوا أمامه محاولين فهمه, والتوصّل إلى معانيه, وهذا لا يتأتّى إلا بدراسة اللغة الشريفة التي نزل بها؛ لذلك وجدنا علوما كثيرة نشأت في رحابه, محاولة معرفة معاني ألفاظه، وإعرابه, وقراءاته، وتفسيره, وغير ذلك.</a:t>
            </a:r>
          </a:p>
          <a:p>
            <a:pPr algn="just" rtl="1"/>
            <a:r>
              <a:rPr lang="ar-JO" sz="3200" dirty="0" smtClean="0">
                <a:cs typeface="Simplified Arabic" pitchFamily="2" charset="-78"/>
              </a:rPr>
              <a:t>    وبدأ الاهتمام بالنظر اللغويّ في القرآن منذ عهد الرسول – صلّى الله عليه وسلّم- (الذي كان المفسّر الأوّل للقرآن), وانصرف هذا الاهتمام إلى محاولة معرفة دلالة الألفاظ, وتدبّر معانيها.</a:t>
            </a:r>
          </a:p>
          <a:p>
            <a:pPr algn="just" rtl="1"/>
            <a:r>
              <a:rPr lang="ar-JO" dirty="0">
                <a:cs typeface="Simplified Arabic" pitchFamily="2" charset="-78"/>
              </a:rPr>
              <a:t> </a:t>
            </a:r>
            <a:r>
              <a:rPr lang="ar-JO" dirty="0" smtClean="0">
                <a:cs typeface="Simplified Arabic" pitchFamily="2" charset="-78"/>
              </a:rPr>
              <a:t>   ومن هنا فإنّ القرآن إنّما أنزل بلسان عربيّ مبين, في زمن أفصح العرب</a:t>
            </a:r>
            <a:endParaRPr lang="ar-JO" sz="3200" dirty="0" smtClean="0">
              <a:cs typeface="Simplified Arabic" pitchFamily="2" charset="-78"/>
            </a:endParaRPr>
          </a:p>
          <a:p>
            <a:pPr algn="just" rtl="1"/>
            <a:r>
              <a:rPr lang="ar-JO" dirty="0">
                <a:cs typeface="Simplified Arabic" pitchFamily="2" charset="-78"/>
              </a:rPr>
              <a:t> </a:t>
            </a:r>
            <a:r>
              <a:rPr lang="ar-JO" dirty="0" smtClean="0">
                <a:cs typeface="Simplified Arabic" pitchFamily="2" charset="-78"/>
              </a:rPr>
              <a:t>  </a:t>
            </a:r>
            <a:endParaRPr lang="ar-SA" sz="3200" dirty="0" smtClean="0">
              <a:cs typeface="Simplified Arabic" pitchFamily="2" charset="-78"/>
            </a:endParaRPr>
          </a:p>
        </p:txBody>
      </p:sp>
      <p:sp>
        <p:nvSpPr>
          <p:cNvPr id="4" name="Slide Number Placeholder 3"/>
          <p:cNvSpPr>
            <a:spLocks noGrp="1"/>
          </p:cNvSpPr>
          <p:nvPr>
            <p:ph type="sldNum" sz="quarter" idx="4294967295"/>
          </p:nvPr>
        </p:nvSpPr>
        <p:spPr>
          <a:xfrm>
            <a:off x="4800600" y="6376988"/>
            <a:ext cx="571500" cy="365125"/>
          </a:xfrm>
          <a:prstGeom prst="rect">
            <a:avLst/>
          </a:prstGeom>
        </p:spPr>
        <p:txBody>
          <a:bodyPr/>
          <a:lstStyle/>
          <a:p>
            <a:pPr>
              <a:defRPr/>
            </a:pPr>
            <a:fld id="{450A89D6-9D5C-44E9-9AAE-A392D99496A5}" type="slidenum">
              <a:rPr lang="en-US" smtClean="0"/>
              <a:pPr>
                <a:defRPr/>
              </a:pPr>
              <a:t>8</a:t>
            </a:fld>
            <a:endParaRPr lang="en-US" dirty="0"/>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04800"/>
            <a:ext cx="8915400" cy="868362"/>
          </a:xfrm>
        </p:spPr>
        <p:txBody>
          <a:bodyPr/>
          <a:lstStyle/>
          <a:p>
            <a:pPr rtl="1" eaLnBrk="1" hangingPunct="1">
              <a:defRPr/>
            </a:pPr>
            <a:r>
              <a:rPr lang="ar-JO" b="1" dirty="0"/>
              <a:t>القرآن الكريم والدراسات اللغويّة</a:t>
            </a:r>
            <a:endParaRPr lang="en-US" dirty="0">
              <a:solidFill>
                <a:schemeClr val="tx1"/>
              </a:solidFill>
              <a:cs typeface="PT Bold Heading" pitchFamily="2" charset="-78"/>
            </a:endParaRPr>
          </a:p>
        </p:txBody>
      </p:sp>
      <p:sp>
        <p:nvSpPr>
          <p:cNvPr id="8195" name="Text Placeholder 5"/>
          <p:cNvSpPr>
            <a:spLocks noGrp="1"/>
          </p:cNvSpPr>
          <p:nvPr>
            <p:ph idx="1"/>
          </p:nvPr>
        </p:nvSpPr>
        <p:spPr>
          <a:xfrm>
            <a:off x="0" y="1371600"/>
            <a:ext cx="9906000" cy="4525963"/>
          </a:xfrm>
        </p:spPr>
        <p:txBody>
          <a:bodyPr/>
          <a:lstStyle/>
          <a:p>
            <a:pPr lvl="1" algn="just" rtl="1"/>
            <a:r>
              <a:rPr lang="ar-JO" sz="3200" dirty="0" smtClean="0">
                <a:cs typeface="Simplified Arabic" pitchFamily="2" charset="-78"/>
              </a:rPr>
              <a:t>وكانوا يعلمون ظواهره وأحكامه, أمّا دقائق باطنه فإنّما كان يظهر لهم بعد </a:t>
            </a:r>
            <a:r>
              <a:rPr lang="ar-JO" sz="3200" dirty="0" smtClean="0">
                <a:solidFill>
                  <a:srgbClr val="FF0000"/>
                </a:solidFill>
                <a:cs typeface="Simplified Arabic" pitchFamily="2" charset="-78"/>
              </a:rPr>
              <a:t>البحث والنظر, </a:t>
            </a:r>
            <a:r>
              <a:rPr lang="ar-JO" sz="3200" dirty="0" smtClean="0">
                <a:cs typeface="Simplified Arabic" pitchFamily="2" charset="-78"/>
              </a:rPr>
              <a:t>من سؤالهم النبيّ </a:t>
            </a:r>
            <a:r>
              <a:rPr lang="ar-JO" sz="3200" dirty="0">
                <a:cs typeface="Simplified Arabic" pitchFamily="2" charset="-78"/>
              </a:rPr>
              <a:t>– صلّى الله عليه وسلّم- </a:t>
            </a:r>
            <a:r>
              <a:rPr lang="ar-JO" sz="3200" dirty="0" smtClean="0">
                <a:cs typeface="Simplified Arabic" pitchFamily="2" charset="-78"/>
              </a:rPr>
              <a:t>في الأكثر. وقد أشار العلماء إلى الاهتمام بغريب القرآن الكريم ودوره عليه الصلاة والسلام في توضيحه وتفسيره, ثمّ دور الصحابة والتابعين.</a:t>
            </a:r>
          </a:p>
          <a:p>
            <a:pPr lvl="1" algn="just" rtl="1"/>
            <a:r>
              <a:rPr lang="ar-JO" sz="3200" dirty="0">
                <a:cs typeface="Simplified Arabic" pitchFamily="2" charset="-78"/>
              </a:rPr>
              <a:t> </a:t>
            </a:r>
            <a:r>
              <a:rPr lang="ar-JO" sz="3200" dirty="0" smtClean="0">
                <a:cs typeface="Simplified Arabic" pitchFamily="2" charset="-78"/>
              </a:rPr>
              <a:t>     وبعد الفتوحات الإسلاميّة, ومخالطة العرب غير جنسهم من الروم والفرس والحبش والنبط وغيرهم, اختلطت الفرق، وامتزجت الألسن، وتداخلت اللغات، فطرأ على اللسان العربيّ فساد، ولحن, وعجمة أدّى كلّ ذلك إلى اهتمام جيل من كبار علماء المسلمين بالتأليف في غريب القرآن، وإمامهم في هذا ابن عبّاس – رضي الله عنهما-</a:t>
            </a:r>
          </a:p>
          <a:p>
            <a:pPr lvl="1" algn="just" rtl="1"/>
            <a:r>
              <a:rPr lang="ar-JO" sz="3200" dirty="0">
                <a:solidFill>
                  <a:srgbClr val="FF0000"/>
                </a:solidFill>
                <a:cs typeface="Simplified Arabic" pitchFamily="2" charset="-78"/>
              </a:rPr>
              <a:t> </a:t>
            </a:r>
            <a:r>
              <a:rPr lang="ar-JO" sz="3200" dirty="0" smtClean="0">
                <a:solidFill>
                  <a:srgbClr val="FF0000"/>
                </a:solidFill>
                <a:cs typeface="Simplified Arabic" pitchFamily="2" charset="-78"/>
              </a:rPr>
              <a:t>  </a:t>
            </a:r>
            <a:endParaRPr lang="ar-SA" sz="3200" dirty="0" smtClean="0">
              <a:solidFill>
                <a:srgbClr val="FF0000"/>
              </a:solidFill>
              <a:cs typeface="Simplified Arabic" pitchFamily="2" charset="-78"/>
            </a:endParaRPr>
          </a:p>
          <a:p>
            <a:pPr lvl="1" algn="just" rtl="1"/>
            <a:endParaRPr lang="ar-SA" sz="3200" dirty="0" smtClean="0">
              <a:cs typeface="Simplified Arabic" pitchFamily="2" charset="-78"/>
            </a:endParaRPr>
          </a:p>
        </p:txBody>
      </p:sp>
      <p:sp>
        <p:nvSpPr>
          <p:cNvPr id="4" name="Slide Number Placeholder 3"/>
          <p:cNvSpPr>
            <a:spLocks noGrp="1"/>
          </p:cNvSpPr>
          <p:nvPr>
            <p:ph type="sldNum" sz="quarter" idx="4294967295"/>
          </p:nvPr>
        </p:nvSpPr>
        <p:spPr>
          <a:xfrm>
            <a:off x="4800600" y="6376988"/>
            <a:ext cx="571500" cy="365125"/>
          </a:xfrm>
          <a:prstGeom prst="rect">
            <a:avLst/>
          </a:prstGeom>
        </p:spPr>
        <p:txBody>
          <a:bodyPr/>
          <a:lstStyle/>
          <a:p>
            <a:pPr>
              <a:defRPr/>
            </a:pPr>
            <a:fld id="{450A89D6-9D5C-44E9-9AAE-A392D99496A5}" type="slidenum">
              <a:rPr lang="en-US" smtClean="0"/>
              <a:pPr>
                <a:defRPr/>
              </a:pPr>
              <a:t>9</a:t>
            </a:fld>
            <a:endParaRPr lang="en-US" dirty="0"/>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r>
              <a:rPr lang="ar-JO" b="1" dirty="0"/>
              <a:t>القرآن الكريم والدراسات اللغويّة</a:t>
            </a:r>
            <a:endParaRPr lang="en-US" dirty="0">
              <a:solidFill>
                <a:schemeClr val="tx1"/>
              </a:solidFill>
              <a:cs typeface="PT Bold Heading" pitchFamily="2" charset="-78"/>
            </a:endParaRPr>
          </a:p>
        </p:txBody>
      </p:sp>
      <p:sp>
        <p:nvSpPr>
          <p:cNvPr id="8195" name="Text Placeholder 5"/>
          <p:cNvSpPr>
            <a:spLocks noGrp="1"/>
          </p:cNvSpPr>
          <p:nvPr>
            <p:ph idx="1"/>
          </p:nvPr>
        </p:nvSpPr>
        <p:spPr>
          <a:xfrm>
            <a:off x="0" y="1447800"/>
            <a:ext cx="9906000" cy="4525963"/>
          </a:xfrm>
        </p:spPr>
        <p:txBody>
          <a:bodyPr/>
          <a:lstStyle/>
          <a:p>
            <a:pPr marL="914400" lvl="1" indent="-457200" algn="just" rtl="1">
              <a:buFontTx/>
              <a:buChar char="-"/>
            </a:pPr>
            <a:r>
              <a:rPr lang="ar-JO" sz="3200" dirty="0" smtClean="0">
                <a:cs typeface="Simplified Arabic" pitchFamily="2" charset="-78"/>
              </a:rPr>
              <a:t>التفسير بالمأثور:</a:t>
            </a:r>
          </a:p>
          <a:p>
            <a:pPr marL="457200" lvl="1" indent="0" algn="just" rtl="1"/>
            <a:r>
              <a:rPr lang="ar-JO" sz="3200" dirty="0" smtClean="0">
                <a:cs typeface="Simplified Arabic" pitchFamily="2" charset="-78"/>
              </a:rPr>
              <a:t>     اشتهر عشرة من الصحابة بتفسير القرآن، وبيان معانيه، بما أثر عن النبيّ – صلّى الله عليه وسلّم – فاهتدوا بهديه، فكانوا أكثر فهما للقرآن، وأعمق نفوذا في الإحاطة بدقائقه، والإلمام بإشاراته من غيرهم، وهم: الخلفاءالراشدون، وعبدالله بن مسعود، وابن عبّاس, وأبيّ بن كعب، وزيد بن ثابت، وأبو موسى الأشعريّ، وعبد الله بن الزبير.</a:t>
            </a:r>
            <a:endParaRPr lang="ar-SA" sz="3200"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10</a:t>
            </a:fld>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0"/>
            <a:ext cx="8915400" cy="868362"/>
          </a:xfrm>
        </p:spPr>
        <p:txBody>
          <a:bodyPr/>
          <a:lstStyle/>
          <a:p>
            <a:pPr rtl="1" eaLnBrk="1" hangingPunct="1">
              <a:defRPr/>
            </a:pPr>
            <a:r>
              <a:rPr lang="ar-SA" b="1" dirty="0" smtClean="0"/>
              <a:t/>
            </a:r>
            <a:br>
              <a:rPr lang="ar-SA" b="1" dirty="0" smtClean="0"/>
            </a:br>
            <a:r>
              <a:rPr lang="ar-SA" b="1" dirty="0" smtClean="0"/>
              <a:t> </a:t>
            </a:r>
            <a:r>
              <a:rPr lang="ar-JO" b="1" dirty="0"/>
              <a:t>القرآن الكريم والدراسات اللغويّة</a:t>
            </a:r>
            <a:r>
              <a:rPr lang="ar-SA" b="1" dirty="0" smtClean="0"/>
              <a:t/>
            </a:r>
            <a:br>
              <a:rPr lang="ar-SA" b="1" dirty="0" smtClean="0"/>
            </a:br>
            <a:endParaRPr lang="en-US" dirty="0">
              <a:solidFill>
                <a:schemeClr val="tx1"/>
              </a:solidFill>
              <a:cs typeface="PT Bold Heading" pitchFamily="2" charset="-78"/>
            </a:endParaRPr>
          </a:p>
        </p:txBody>
      </p:sp>
      <p:sp>
        <p:nvSpPr>
          <p:cNvPr id="8195" name="Text Placeholder 5"/>
          <p:cNvSpPr>
            <a:spLocks noGrp="1"/>
          </p:cNvSpPr>
          <p:nvPr>
            <p:ph idx="1"/>
          </p:nvPr>
        </p:nvSpPr>
        <p:spPr>
          <a:xfrm>
            <a:off x="152400" y="533400"/>
            <a:ext cx="10287000" cy="4525963"/>
          </a:xfrm>
        </p:spPr>
        <p:txBody>
          <a:bodyPr/>
          <a:lstStyle/>
          <a:p>
            <a:pPr lvl="1" algn="just" rtl="1"/>
            <a:r>
              <a:rPr lang="ar-SA" sz="3200" dirty="0" smtClean="0"/>
              <a:t> </a:t>
            </a:r>
          </a:p>
          <a:p>
            <a:pPr lvl="1" algn="just" rtl="1"/>
            <a:r>
              <a:rPr lang="ar-JO" sz="3200" b="1" dirty="0" smtClean="0"/>
              <a:t>التفسير اللغويّ:</a:t>
            </a:r>
          </a:p>
          <a:p>
            <a:pPr lvl="1" algn="just" rtl="1"/>
            <a:r>
              <a:rPr lang="ar-JO" sz="3200" b="1" dirty="0">
                <a:cs typeface="Simplified Arabic" pitchFamily="2" charset="-78"/>
              </a:rPr>
              <a:t> </a:t>
            </a:r>
            <a:r>
              <a:rPr lang="ar-JO" sz="3200" b="1" dirty="0" smtClean="0">
                <a:cs typeface="Simplified Arabic" pitchFamily="2" charset="-78"/>
              </a:rPr>
              <a:t>    يعدّ ابن عبّاس أوّل من اتّجه إلى التفسير اللغويّ للقرآن، يساعده في ذلك إحاطته بالآثار الأدبيّة، وكان له منهج واضح يأتي على </a:t>
            </a:r>
            <a:r>
              <a:rPr lang="ar-JO" sz="3200" b="1" dirty="0" err="1" smtClean="0">
                <a:cs typeface="Simplified Arabic" pitchFamily="2" charset="-78"/>
              </a:rPr>
              <a:t>ر</a:t>
            </a:r>
            <a:r>
              <a:rPr lang="ar-SA" sz="3200" b="1" dirty="0" smtClean="0">
                <a:cs typeface="Simplified Arabic" pitchFamily="2" charset="-78"/>
              </a:rPr>
              <a:t>أ</a:t>
            </a:r>
            <a:r>
              <a:rPr lang="ar-JO" sz="3200" b="1" dirty="0" smtClean="0">
                <a:cs typeface="Simplified Arabic" pitchFamily="2" charset="-78"/>
              </a:rPr>
              <a:t>سه بيان معنى اللفظة القرآنيّة في ضوء أحد أبيات الشعر،يقول: « إذا سألتموني عن غريب القرآن فالتمسوه في الشعر؛ فإنّ الشعر ديوان العرب»، كما اعتمد على ما سمعه من الأعراب، واللهجات العربيّة، واختلاف دلالة الألفاظ بين القبائل، ومن ذلك كلمة (التخوّف) التي تستعملها هذيل بعنى (التنقّص)، وقد وردت في قوله تعالى: « أوْ يأخذَهم على تخوّف» </a:t>
            </a:r>
            <a:endParaRPr lang="ar-SA" sz="3200" dirty="0" smtClean="0">
              <a:cs typeface="Simplified Arabic" pitchFamily="2" charset="-78"/>
            </a:endParaRPr>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11</a:t>
            </a:fld>
            <a:endParaRPr lang="en-US"/>
          </a:p>
        </p:txBody>
      </p:sp>
    </p:spTree>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r>
              <a:rPr lang="ar-JO" b="1" dirty="0"/>
              <a:t>القرآن الكريم والدراسات اللغويّة</a:t>
            </a:r>
            <a:r>
              <a:rPr lang="ar-SA" b="1" dirty="0" smtClean="0"/>
              <a:t/>
            </a:r>
            <a:br>
              <a:rPr lang="ar-SA" b="1" dirty="0" smtClean="0"/>
            </a:br>
            <a:endParaRPr lang="en-US" dirty="0">
              <a:solidFill>
                <a:schemeClr val="tx1"/>
              </a:solidFill>
              <a:cs typeface="PT Bold Heading" pitchFamily="2" charset="-78"/>
            </a:endParaRPr>
          </a:p>
        </p:txBody>
      </p:sp>
      <p:sp>
        <p:nvSpPr>
          <p:cNvPr id="8195" name="Text Placeholder 5"/>
          <p:cNvSpPr>
            <a:spLocks noGrp="1"/>
          </p:cNvSpPr>
          <p:nvPr>
            <p:ph idx="1"/>
          </p:nvPr>
        </p:nvSpPr>
        <p:spPr>
          <a:xfrm>
            <a:off x="0" y="1524000"/>
            <a:ext cx="9906000" cy="4525963"/>
          </a:xfrm>
        </p:spPr>
        <p:txBody>
          <a:bodyPr/>
          <a:lstStyle/>
          <a:p>
            <a:pPr algn="just" rtl="1">
              <a:buFontTx/>
              <a:buChar char="-"/>
            </a:pPr>
            <a:r>
              <a:rPr lang="ar-JO" sz="2800" b="1" dirty="0" smtClean="0"/>
              <a:t>وقد توصّل إلى معناها حين جاءه </a:t>
            </a:r>
            <a:r>
              <a:rPr lang="ar-JO" sz="2800" b="1" dirty="0" err="1" smtClean="0"/>
              <a:t>ر</a:t>
            </a:r>
            <a:r>
              <a:rPr lang="ar-SA" sz="2800" b="1" dirty="0" smtClean="0"/>
              <a:t>ج</a:t>
            </a:r>
            <a:r>
              <a:rPr lang="ar-JO" sz="2800" b="1" dirty="0" smtClean="0"/>
              <a:t>ل من هذيل يشكو أخاه قائلا:</a:t>
            </a:r>
          </a:p>
          <a:p>
            <a:pPr marL="0" indent="0" algn="just" rtl="1"/>
            <a:r>
              <a:rPr lang="ar-JO" sz="2800" b="1" dirty="0"/>
              <a:t> </a:t>
            </a:r>
            <a:r>
              <a:rPr lang="ar-JO" sz="2800" b="1" dirty="0" smtClean="0"/>
              <a:t>    تخوّفني ما لي أخ لي ظالمٌ		فلا تخذلنّي اليوم يا خير من بقي</a:t>
            </a:r>
          </a:p>
          <a:p>
            <a:pPr marL="0" lvl="1" indent="0" algn="just" rtl="1"/>
            <a:r>
              <a:rPr lang="ar-JO" b="1" dirty="0"/>
              <a:t> </a:t>
            </a:r>
            <a:r>
              <a:rPr lang="ar-JO" b="1" dirty="0" smtClean="0"/>
              <a:t> فقال ابن عباس: تخوّفك: تنقصك؟ قال الهذلي: نعم، قال: الله أكبر </a:t>
            </a:r>
            <a:r>
              <a:rPr lang="ar-JO" sz="2400" dirty="0" smtClean="0"/>
              <a:t>«</a:t>
            </a:r>
            <a:r>
              <a:rPr lang="ar-JO" sz="3200" b="1" dirty="0" smtClean="0">
                <a:cs typeface="Simplified Arabic" pitchFamily="2" charset="-78"/>
              </a:rPr>
              <a:t>أوْ يأخذَهم </a:t>
            </a:r>
            <a:r>
              <a:rPr lang="ar-JO" sz="3200" b="1" dirty="0">
                <a:cs typeface="Simplified Arabic" pitchFamily="2" charset="-78"/>
              </a:rPr>
              <a:t>على تخوّف» </a:t>
            </a:r>
            <a:r>
              <a:rPr lang="ar-JO" sz="3200" b="1" dirty="0" smtClean="0">
                <a:cs typeface="Simplified Arabic" pitchFamily="2" charset="-78"/>
              </a:rPr>
              <a:t>أي تنقّص من خيارهم.</a:t>
            </a:r>
          </a:p>
          <a:p>
            <a:pPr marL="0" lvl="1" indent="0" algn="just" rtl="1"/>
            <a:r>
              <a:rPr lang="ar-JO" sz="3200" b="1" dirty="0" smtClean="0">
                <a:cs typeface="Simplified Arabic" pitchFamily="2" charset="-78"/>
              </a:rPr>
              <a:t>مثال آخر: سأل نافع بن الأزرق ابن</a:t>
            </a:r>
            <a:r>
              <a:rPr lang="ar-SA" sz="3200" b="1" dirty="0" smtClean="0">
                <a:cs typeface="Simplified Arabic" pitchFamily="2" charset="-78"/>
              </a:rPr>
              <a:t>َ</a:t>
            </a:r>
            <a:r>
              <a:rPr lang="ar-JO" sz="3200" b="1" dirty="0" smtClean="0">
                <a:cs typeface="Simplified Arabic" pitchFamily="2" charset="-78"/>
              </a:rPr>
              <a:t> عبّاس عن قوله تعالى: « وابتغوا إليه الوسيلة» قال: الوسيلة الحاجة، قال: وهل تعرف العرب ذلك؟ قال: نعم، أما سمعت عنترة وهو يقول:</a:t>
            </a:r>
          </a:p>
          <a:p>
            <a:pPr marL="0" lvl="1" indent="0" algn="just" rtl="1"/>
            <a:r>
              <a:rPr lang="ar-JO" sz="3200" b="1" dirty="0" smtClean="0">
                <a:cs typeface="Simplified Arabic" pitchFamily="2" charset="-78"/>
              </a:rPr>
              <a:t>إنّ الرجال لهم إليكِ وسيلةٌ		إن يأخذوكِ تكح</a:t>
            </a:r>
            <a:r>
              <a:rPr lang="ar-SA" sz="3200" b="1" dirty="0" smtClean="0">
                <a:cs typeface="Simplified Arabic" pitchFamily="2" charset="-78"/>
              </a:rPr>
              <a:t>ّ</a:t>
            </a:r>
            <a:r>
              <a:rPr lang="ar-JO" sz="3200" b="1" dirty="0" smtClean="0">
                <a:cs typeface="Simplified Arabic" pitchFamily="2" charset="-78"/>
              </a:rPr>
              <a:t>لي وتخضّبي  </a:t>
            </a:r>
            <a:endParaRPr lang="ar-SA" sz="3200" dirty="0">
              <a:cs typeface="Simplified Arabic" pitchFamily="2" charset="-78"/>
            </a:endParaRPr>
          </a:p>
          <a:p>
            <a:pPr marL="0" indent="0" algn="just" rtl="1"/>
            <a:r>
              <a:rPr lang="ar-JO" sz="2400" dirty="0" smtClean="0"/>
              <a:t> </a:t>
            </a:r>
            <a:endParaRPr lang="en-US" sz="2400" dirty="0" smtClean="0"/>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12</a:t>
            </a:fld>
            <a:endParaRPr lang="en-US" dirty="0"/>
          </a:p>
        </p:txBody>
      </p:sp>
    </p:spTree>
  </p:cSld>
  <p:clrMapOvr>
    <a:masterClrMapping/>
  </p:clrMapOvr>
  <p:transition>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endParaRPr lang="en-US" dirty="0">
              <a:solidFill>
                <a:schemeClr val="tx1"/>
              </a:solidFill>
              <a:cs typeface="PT Bold Heading" pitchFamily="2" charset="-78"/>
            </a:endParaRPr>
          </a:p>
        </p:txBody>
      </p:sp>
      <p:sp>
        <p:nvSpPr>
          <p:cNvPr id="8195" name="Text Placeholder 5"/>
          <p:cNvSpPr>
            <a:spLocks noGrp="1"/>
          </p:cNvSpPr>
          <p:nvPr>
            <p:ph idx="1"/>
          </p:nvPr>
        </p:nvSpPr>
        <p:spPr>
          <a:xfrm>
            <a:off x="152400" y="1646237"/>
            <a:ext cx="9906000" cy="4525963"/>
          </a:xfrm>
        </p:spPr>
        <p:txBody>
          <a:bodyPr/>
          <a:lstStyle/>
          <a:p>
            <a:pPr algn="just" rtl="1">
              <a:buFontTx/>
              <a:buChar char="-"/>
            </a:pPr>
            <a:r>
              <a:rPr lang="ar-JO" dirty="0" smtClean="0"/>
              <a:t> </a:t>
            </a:r>
            <a:endParaRPr lang="ar-SA" dirty="0" smtClean="0"/>
          </a:p>
          <a:p>
            <a:pPr algn="just" rtl="1">
              <a:buFontTx/>
              <a:buChar char="-"/>
            </a:pPr>
            <a:r>
              <a:rPr lang="ar-SA" kern="1600" dirty="0" smtClean="0"/>
              <a:t>        </a:t>
            </a:r>
            <a:r>
              <a:rPr lang="ar-JO" b="1" kern="1600" dirty="0" smtClean="0"/>
              <a:t>انتبه الأوائل من العلماء المسلمين في ( </a:t>
            </a:r>
            <a:r>
              <a:rPr lang="ar-SA" b="1" kern="1600" dirty="0" err="1" smtClean="0"/>
              <a:t>ال</a:t>
            </a:r>
            <a:r>
              <a:rPr lang="ar-JO" b="1" kern="1600" dirty="0" smtClean="0"/>
              <a:t>ق</a:t>
            </a:r>
            <a:r>
              <a:rPr lang="ar-SA" b="1" kern="1600" dirty="0" smtClean="0"/>
              <a:t>رن </a:t>
            </a:r>
            <a:r>
              <a:rPr lang="ar-JO" b="1" kern="1600" dirty="0" smtClean="0"/>
              <a:t> </a:t>
            </a:r>
            <a:r>
              <a:rPr lang="ar-SA" b="1" kern="1600" dirty="0" smtClean="0"/>
              <a:t>الأوّل </a:t>
            </a:r>
            <a:r>
              <a:rPr lang="ar-JO" b="1" kern="1600" dirty="0" smtClean="0"/>
              <a:t>هـ) إلى</a:t>
            </a:r>
            <a:endParaRPr lang="ar-SA" b="1" kern="1600" dirty="0" smtClean="0"/>
          </a:p>
          <a:p>
            <a:pPr algn="just" rtl="1">
              <a:buFontTx/>
              <a:buChar char="-"/>
            </a:pPr>
            <a:endParaRPr lang="ar-SA" b="1" kern="1600" dirty="0" smtClean="0"/>
          </a:p>
          <a:p>
            <a:pPr algn="just" rtl="1">
              <a:buFontTx/>
              <a:buChar char="-"/>
            </a:pPr>
            <a:r>
              <a:rPr lang="ar-JO" b="1" kern="1600" dirty="0" smtClean="0"/>
              <a:t> </a:t>
            </a:r>
            <a:r>
              <a:rPr lang="ar-JO" b="1" kern="1600" dirty="0" smtClean="0">
                <a:solidFill>
                  <a:srgbClr val="FF0000"/>
                </a:solidFill>
              </a:rPr>
              <a:t>ثلاثة أمور على قدر كبير من الأهميّة، تعدّ من أسس اللغة العربيّة، هي:</a:t>
            </a:r>
            <a:endParaRPr lang="ar-SA" b="1" kern="1600" dirty="0" smtClean="0">
              <a:solidFill>
                <a:srgbClr val="FF0000"/>
              </a:solidFill>
            </a:endParaRPr>
          </a:p>
          <a:p>
            <a:pPr algn="just" rtl="1">
              <a:buFontTx/>
              <a:buChar char="-"/>
            </a:pPr>
            <a:endParaRPr lang="ar-SA" b="1" kern="1600" dirty="0" smtClean="0">
              <a:solidFill>
                <a:srgbClr val="FF0000"/>
              </a:solidFill>
            </a:endParaRPr>
          </a:p>
          <a:p>
            <a:pPr algn="just" rtl="1">
              <a:buFontTx/>
              <a:buChar char="-"/>
            </a:pPr>
            <a:r>
              <a:rPr lang="ar-JO" b="1" kern="1600" dirty="0" smtClean="0">
                <a:solidFill>
                  <a:srgbClr val="FF0000"/>
                </a:solidFill>
              </a:rPr>
              <a:t> نشأة النحو</a:t>
            </a:r>
            <a:r>
              <a:rPr lang="ar-SA" b="1" kern="1600" dirty="0" smtClean="0">
                <a:solidFill>
                  <a:srgbClr val="FF0000"/>
                </a:solidFill>
              </a:rPr>
              <a:t>، ورسم العربيّة، ونقط </a:t>
            </a:r>
            <a:r>
              <a:rPr lang="ar-SA" b="1" kern="1600" dirty="0" err="1" smtClean="0">
                <a:solidFill>
                  <a:srgbClr val="FF0000"/>
                </a:solidFill>
              </a:rPr>
              <a:t>الإعجام</a:t>
            </a:r>
            <a:r>
              <a:rPr lang="ar-SA" b="1" kern="1600" dirty="0" smtClean="0"/>
              <a:t>.</a:t>
            </a:r>
            <a:endParaRPr lang="ar-JO" b="1" kern="1600" dirty="0" smtClean="0"/>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13</a:t>
            </a:fld>
            <a:endParaRPr lang="en-US"/>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r>
              <a:rPr lang="ar-SA" dirty="0" smtClean="0">
                <a:solidFill>
                  <a:srgbClr val="00B050"/>
                </a:solidFill>
                <a:cs typeface="PT Bold Heading" pitchFamily="2" charset="-78"/>
              </a:rPr>
              <a:t>1- </a:t>
            </a:r>
            <a:r>
              <a:rPr lang="ar-JO" dirty="0" smtClean="0">
                <a:solidFill>
                  <a:srgbClr val="00B050"/>
                </a:solidFill>
                <a:cs typeface="PT Bold Heading" pitchFamily="2" charset="-78"/>
              </a:rPr>
              <a:t>نشأة النحو:</a:t>
            </a:r>
            <a:endParaRPr lang="en-US" dirty="0">
              <a:solidFill>
                <a:srgbClr val="00B050"/>
              </a:solidFill>
              <a:cs typeface="PT Bold Heading" pitchFamily="2" charset="-78"/>
            </a:endParaRPr>
          </a:p>
        </p:txBody>
      </p:sp>
      <p:sp>
        <p:nvSpPr>
          <p:cNvPr id="8195" name="Text Placeholder 5"/>
          <p:cNvSpPr>
            <a:spLocks noGrp="1"/>
          </p:cNvSpPr>
          <p:nvPr>
            <p:ph idx="1"/>
          </p:nvPr>
        </p:nvSpPr>
        <p:spPr>
          <a:xfrm>
            <a:off x="0" y="1676400"/>
            <a:ext cx="9906000" cy="4525963"/>
          </a:xfrm>
        </p:spPr>
        <p:txBody>
          <a:bodyPr/>
          <a:lstStyle/>
          <a:p>
            <a:pPr algn="just" rtl="1"/>
            <a:r>
              <a:rPr lang="ar-SA" dirty="0" smtClean="0"/>
              <a:t>           </a:t>
            </a:r>
            <a:r>
              <a:rPr lang="ar-JO" dirty="0" smtClean="0"/>
              <a:t>يكاد </a:t>
            </a:r>
            <a:r>
              <a:rPr lang="ar-JO" dirty="0" err="1" smtClean="0"/>
              <a:t>ي</a:t>
            </a:r>
            <a:r>
              <a:rPr lang="ar-SA" dirty="0" smtClean="0"/>
              <a:t>ُ</a:t>
            </a:r>
            <a:r>
              <a:rPr lang="ar-JO" dirty="0" smtClean="0"/>
              <a:t>جمع على أنّ أبا الأسود </a:t>
            </a:r>
            <a:r>
              <a:rPr lang="ar-JO" dirty="0" err="1" smtClean="0"/>
              <a:t>الدؤليّ</a:t>
            </a:r>
            <a:r>
              <a:rPr lang="ar-JO" dirty="0" smtClean="0"/>
              <a:t> هو الذي وضع النحو بمشورة</a:t>
            </a:r>
            <a:endParaRPr lang="ar-SA" dirty="0" smtClean="0"/>
          </a:p>
          <a:p>
            <a:pPr algn="just" rtl="1"/>
            <a:r>
              <a:rPr lang="ar-JO" dirty="0" smtClean="0"/>
              <a:t> الإمام عليّ </a:t>
            </a:r>
            <a:r>
              <a:rPr lang="ar-SA" dirty="0" smtClean="0"/>
              <a:t>-</a:t>
            </a:r>
            <a:r>
              <a:rPr lang="ar-JO" dirty="0" smtClean="0"/>
              <a:t>كرّم الله وجهه</a:t>
            </a:r>
            <a:r>
              <a:rPr lang="ar-SA" dirty="0" smtClean="0"/>
              <a:t>-</a:t>
            </a:r>
            <a:r>
              <a:rPr lang="ar-JO" dirty="0" smtClean="0"/>
              <a:t>، بعد تأمّله كلام الناس وقد فسد بمخالطة</a:t>
            </a:r>
            <a:endParaRPr lang="ar-SA" dirty="0" smtClean="0"/>
          </a:p>
          <a:p>
            <a:pPr algn="just" rtl="1"/>
            <a:r>
              <a:rPr lang="ar-JO" dirty="0" smtClean="0"/>
              <a:t> الأعاجم، فأراد أن يضع للناس شيئا يرجعون إليه ويعتمدون عليه، فألقى</a:t>
            </a:r>
            <a:endParaRPr lang="ar-SA" dirty="0" smtClean="0"/>
          </a:p>
          <a:p>
            <a:pPr algn="just" rtl="1"/>
            <a:r>
              <a:rPr lang="ar-JO" dirty="0" smtClean="0"/>
              <a:t> رقعة إلى أبي الأسود </a:t>
            </a:r>
            <a:r>
              <a:rPr lang="ar-JO" dirty="0" err="1" smtClean="0"/>
              <a:t>الدؤليّ</a:t>
            </a:r>
            <a:r>
              <a:rPr lang="ar-JO" dirty="0" smtClean="0"/>
              <a:t> مكتوب فيها: الكلام؛ اسم وفعل وحرف. </a:t>
            </a:r>
            <a:endParaRPr lang="ar-SA" dirty="0" smtClean="0"/>
          </a:p>
          <a:p>
            <a:pPr algn="just" rtl="1"/>
            <a:endParaRPr lang="ar-SA" dirty="0" smtClean="0"/>
          </a:p>
          <a:p>
            <a:pPr algn="just" rtl="1"/>
            <a:r>
              <a:rPr lang="ar-SA" dirty="0" smtClean="0"/>
              <a:t> </a:t>
            </a:r>
            <a:endParaRPr lang="en-US" dirty="0" smtClean="0"/>
          </a:p>
          <a:p>
            <a:pPr algn="just" rtl="1"/>
            <a:endParaRPr lang="en-US" dirty="0" smtClean="0"/>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14</a:t>
            </a:fld>
            <a:endParaRPr lang="en-US"/>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a:t>
            </a:r>
            <a:r>
              <a:rPr lang="ar-JO" dirty="0" smtClean="0"/>
              <a:t>فالاسم ما أنبأ عن المسمّى، والفعل ما </a:t>
            </a:r>
            <a:r>
              <a:rPr lang="ar-JO" dirty="0" err="1" smtClean="0"/>
              <a:t>أ</a:t>
            </a:r>
            <a:r>
              <a:rPr lang="ar-SA" dirty="0" smtClean="0"/>
              <a:t>ُ</a:t>
            </a:r>
            <a:r>
              <a:rPr lang="ar-JO" dirty="0" smtClean="0"/>
              <a:t>نب</a:t>
            </a:r>
            <a:r>
              <a:rPr lang="ar-SA" dirty="0" smtClean="0"/>
              <a:t>ِ</a:t>
            </a:r>
            <a:r>
              <a:rPr lang="ar-JO" dirty="0" smtClean="0"/>
              <a:t>ئ </a:t>
            </a:r>
            <a:r>
              <a:rPr lang="ar-JO" dirty="0" err="1" smtClean="0"/>
              <a:t>به</a:t>
            </a:r>
            <a:r>
              <a:rPr lang="ar-JO" dirty="0" smtClean="0"/>
              <a:t>، والحرف ما جاء لمعنى. ثمّ قال له: انحُ هذا النحو، وأضف إليه ما وقع إليك. فقال أبو الأسود: فكان ما وقع إليّ ( إنّ ) وأخواتها ما خلا ( لكنّ ) فلمّا عرضتها على عليّ – رضي الله عنه- قال لي:وأين ( لكنّ )؟ فقلت: ما حسبتها منها، فقال: هي منها فألحقها، ثمّ قال: ما أحسن هذا النحو الذي نحوت؛ فلذلك سمّي النحو نحوا.</a:t>
            </a:r>
            <a:endParaRPr lang="ar-SA" b="1" dirty="0" smtClean="0"/>
          </a:p>
          <a:p>
            <a:endParaRPr lang="ar-SA" dirty="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r>
              <a:rPr lang="ar-SA" dirty="0" smtClean="0">
                <a:solidFill>
                  <a:schemeClr val="tx1"/>
                </a:solidFill>
                <a:cs typeface="PT Bold Heading" pitchFamily="2" charset="-78"/>
              </a:rPr>
              <a:t>ملحوظات</a:t>
            </a:r>
            <a:endParaRPr lang="en-US" dirty="0">
              <a:solidFill>
                <a:schemeClr val="tx1"/>
              </a:solidFill>
              <a:cs typeface="PT Bold Heading" pitchFamily="2" charset="-78"/>
            </a:endParaRPr>
          </a:p>
        </p:txBody>
      </p:sp>
      <p:sp>
        <p:nvSpPr>
          <p:cNvPr id="8195" name="Text Placeholder 5"/>
          <p:cNvSpPr>
            <a:spLocks noGrp="1"/>
          </p:cNvSpPr>
          <p:nvPr>
            <p:ph idx="1"/>
          </p:nvPr>
        </p:nvSpPr>
        <p:spPr>
          <a:xfrm>
            <a:off x="152400" y="1646237"/>
            <a:ext cx="9753600" cy="4525963"/>
          </a:xfrm>
        </p:spPr>
        <p:txBody>
          <a:bodyPr/>
          <a:lstStyle/>
          <a:p>
            <a:pPr rtl="1"/>
            <a:r>
              <a:rPr lang="ar-SA" dirty="0" smtClean="0"/>
              <a:t>   </a:t>
            </a:r>
            <a:r>
              <a:rPr lang="ar-SA" sz="3000" dirty="0" smtClean="0"/>
              <a:t>1- يعود السبب في وضع النحو إلى انتشار اللحن.</a:t>
            </a:r>
          </a:p>
          <a:p>
            <a:pPr rtl="1"/>
            <a:r>
              <a:rPr lang="ar-SA" sz="3000" dirty="0" smtClean="0"/>
              <a:t>   2- يعدّ الدؤليّ أحد أئمّة الدرس النحويّ، وأُجمِعَ على أنّ النحو نشأ بالبصرة، وبها اتسع ونما وتكامل، وصار علما له حدوده وقضاياه.</a:t>
            </a:r>
          </a:p>
          <a:p>
            <a:pPr rtl="1"/>
            <a:r>
              <a:rPr lang="ar-SA" sz="3000" dirty="0" smtClean="0"/>
              <a:t>   3- حسن الإفادة من الإمام عليّ – رضي الله عنه- الذي نسب إليه خوضه فيالنحو وحدوده.</a:t>
            </a:r>
          </a:p>
          <a:p>
            <a:pPr rtl="1"/>
            <a:r>
              <a:rPr lang="ar-SA" sz="3000" dirty="0" smtClean="0"/>
              <a:t>  4- عرف النحاة من المراحل الباكرة بعض المصطلحات التي لا تزال مستعملة إلى الآن.</a:t>
            </a:r>
          </a:p>
          <a:p>
            <a:pPr rtl="1"/>
            <a:r>
              <a:rPr lang="ar-SA" sz="3000" dirty="0" smtClean="0"/>
              <a:t>5- سمّي النحو نحوا لقول الإمام عليّ – رضي الله عنه- :</a:t>
            </a:r>
            <a:r>
              <a:rPr lang="ar-JO" sz="3000" dirty="0" smtClean="0"/>
              <a:t> ما أحسن هذا النحو الذي نحوت</a:t>
            </a:r>
            <a:endParaRPr lang="ar-SA" sz="3000" dirty="0" smtClean="0"/>
          </a:p>
          <a:p>
            <a:pPr rtl="1"/>
            <a:endParaRPr lang="ar-SA" dirty="0" smtClean="0"/>
          </a:p>
          <a:p>
            <a:pPr rtl="1"/>
            <a:endParaRPr lang="en-US" dirty="0" smtClean="0"/>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16</a:t>
            </a:fld>
            <a:endParaRPr lang="en-US"/>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heel(1)">
                                      <p:cBhvr>
                                        <p:cTn id="7" dur="20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heel(1)">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heel(1)">
                                      <p:cBhvr>
                                        <p:cTn id="17" dur="20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wheel(1)">
                                      <p:cBhvr>
                                        <p:cTn id="22" dur="2000"/>
                                        <p:tgtEl>
                                          <p:spTgt spid="8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wheel(1)">
                                      <p:cBhvr>
                                        <p:cTn id="27" dur="2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868362"/>
          </a:xfrm>
        </p:spPr>
        <p:txBody>
          <a:bodyPr/>
          <a:lstStyle/>
          <a:p>
            <a:pPr rtl="1" eaLnBrk="1" hangingPunct="1">
              <a:defRPr/>
            </a:pPr>
            <a:r>
              <a:rPr lang="ar-SA" dirty="0" smtClean="0">
                <a:solidFill>
                  <a:srgbClr val="709256"/>
                </a:solidFill>
                <a:cs typeface="PT Bold Heading" pitchFamily="2" charset="-78"/>
              </a:rPr>
              <a:t>2- رسم العربيّة</a:t>
            </a:r>
            <a:endParaRPr lang="en-US" dirty="0">
              <a:solidFill>
                <a:srgbClr val="709256"/>
              </a:solidFill>
              <a:cs typeface="PT Bold Heading" pitchFamily="2" charset="-78"/>
            </a:endParaRPr>
          </a:p>
        </p:txBody>
      </p:sp>
      <p:sp>
        <p:nvSpPr>
          <p:cNvPr id="8195" name="Text Placeholder 5"/>
          <p:cNvSpPr>
            <a:spLocks noGrp="1"/>
          </p:cNvSpPr>
          <p:nvPr>
            <p:ph idx="1"/>
          </p:nvPr>
        </p:nvSpPr>
        <p:spPr>
          <a:xfrm>
            <a:off x="76200" y="1646237"/>
            <a:ext cx="9601200" cy="4525963"/>
          </a:xfrm>
        </p:spPr>
        <p:txBody>
          <a:bodyPr/>
          <a:lstStyle/>
          <a:p>
            <a:pPr algn="just" rtl="1"/>
            <a:r>
              <a:rPr lang="ar-SA" dirty="0" smtClean="0"/>
              <a:t>    المقصود بذلك: إعراب القرآن الكريم عن طريق نقط أواخر الكلمات فيه، </a:t>
            </a:r>
            <a:r>
              <a:rPr lang="ar-SA" dirty="0" err="1" smtClean="0"/>
              <a:t>فابتدؤوا</a:t>
            </a:r>
            <a:r>
              <a:rPr lang="ar-SA" dirty="0" smtClean="0"/>
              <a:t> المصحف حتى أتوا على آخره، بينما كان الكاتب يضع النقط بصبغ يخالف لونُه لون الحبر الذي كتبت </a:t>
            </a:r>
            <a:r>
              <a:rPr lang="ar-SA" dirty="0" err="1" smtClean="0"/>
              <a:t>به</a:t>
            </a:r>
            <a:r>
              <a:rPr lang="ar-SA" dirty="0" smtClean="0"/>
              <a:t> الآيات الكريمة. وقد عرف هذا الصنيع الخطير في تاريخ الدرس اللغويّ باسم رسم العربيّة. وأشاع قرّاء القرآن الكريم نقط المصحف، وأُخِذَ عنهم </a:t>
            </a:r>
            <a:r>
              <a:rPr lang="ar-SA" dirty="0" err="1" smtClean="0"/>
              <a:t>الننقط</a:t>
            </a:r>
            <a:r>
              <a:rPr lang="ar-SA" dirty="0" smtClean="0"/>
              <a:t>، وحُفظ، وقُيّد، وعُمل </a:t>
            </a:r>
            <a:r>
              <a:rPr lang="ar-SA" dirty="0" err="1" smtClean="0"/>
              <a:t>به</a:t>
            </a:r>
            <a:r>
              <a:rPr lang="ar-SA" dirty="0" smtClean="0"/>
              <a:t>، واتُّبع في سنّته، واقتدي فيه بمذهبهم.ونشأ عن ذلك في ما بعد مصطلحات: الفتحة والضمّة والكسرة.</a:t>
            </a:r>
            <a:endParaRPr lang="en-US" dirty="0" smtClean="0"/>
          </a:p>
        </p:txBody>
      </p:sp>
      <p:sp>
        <p:nvSpPr>
          <p:cNvPr id="4" name="Slide Number Placeholder 3"/>
          <p:cNvSpPr>
            <a:spLocks noGrp="1"/>
          </p:cNvSpPr>
          <p:nvPr>
            <p:ph type="sldNum" sz="quarter" idx="4294967295"/>
          </p:nvPr>
        </p:nvSpPr>
        <p:spPr>
          <a:xfrm>
            <a:off x="4762500" y="6376988"/>
            <a:ext cx="571500" cy="365125"/>
          </a:xfrm>
          <a:prstGeom prst="rect">
            <a:avLst/>
          </a:prstGeom>
        </p:spPr>
        <p:txBody>
          <a:bodyPr/>
          <a:lstStyle/>
          <a:p>
            <a:pPr>
              <a:defRPr/>
            </a:pPr>
            <a:fld id="{450A89D6-9D5C-44E9-9AAE-A392D99496A5}" type="slidenum">
              <a:rPr lang="en-US" smtClean="0"/>
              <a:pPr>
                <a:defRPr/>
              </a:pPr>
              <a:t>17</a:t>
            </a:fld>
            <a:endParaRPr lang="en-US"/>
          </a:p>
        </p:txBody>
      </p:sp>
    </p:spTree>
  </p:cSld>
  <p:clrMapOvr>
    <a:masterClrMapping/>
  </p:clrMapOvr>
  <p:transition>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نقط </a:t>
            </a:r>
            <a:r>
              <a:rPr lang="ar-SA" b="1" dirty="0" err="1" smtClean="0"/>
              <a:t>الإعجام</a:t>
            </a:r>
            <a:endParaRPr lang="ar-SA" dirty="0"/>
          </a:p>
        </p:txBody>
      </p:sp>
      <p:sp>
        <p:nvSpPr>
          <p:cNvPr id="3" name="عنصر نائب للمحتوى 2"/>
          <p:cNvSpPr>
            <a:spLocks noGrp="1"/>
          </p:cNvSpPr>
          <p:nvPr>
            <p:ph idx="1"/>
          </p:nvPr>
        </p:nvSpPr>
        <p:spPr>
          <a:xfrm>
            <a:off x="228600" y="1295400"/>
            <a:ext cx="9372600" cy="4525963"/>
          </a:xfrm>
        </p:spPr>
        <p:txBody>
          <a:bodyPr/>
          <a:lstStyle/>
          <a:p>
            <a:pPr rtl="1">
              <a:buFontTx/>
              <a:buChar char="-"/>
            </a:pPr>
            <a:r>
              <a:rPr lang="ar-SA" dirty="0" smtClean="0">
                <a:cs typeface="Simplified Arabic" pitchFamily="2" charset="-78"/>
              </a:rPr>
              <a:t> هناك مشكلة في اللغة العربيّة تتصل بصعوبة التمييز بين الحروف المتشابهة في الرسم، فالحرف ( ح ) يمكن أن يكون ( ج، أو ح، أو </a:t>
            </a:r>
            <a:r>
              <a:rPr lang="ar-JO" smtClean="0">
                <a:cs typeface="Simplified Arabic" pitchFamily="2" charset="-78"/>
              </a:rPr>
              <a:t> </a:t>
            </a:r>
            <a:r>
              <a:rPr lang="ar-SA" smtClean="0">
                <a:cs typeface="Simplified Arabic" pitchFamily="2" charset="-78"/>
              </a:rPr>
              <a:t>خ </a:t>
            </a:r>
            <a:r>
              <a:rPr lang="ar-SA" dirty="0" smtClean="0">
                <a:cs typeface="Simplified Arabic" pitchFamily="2" charset="-78"/>
              </a:rPr>
              <a:t>)  فوُضع نقط جديد على حروف المصحف، يمكن بوساطته التمييز بين الحروف المتشابهة، وسمّي هذا العمل بنقط الإعجام، الذي كان له دوره في صون اللسان من الوقوع في اللحن في القرآن الكريم على وجه خاصّ. </a:t>
            </a:r>
            <a:endParaRPr lang="en-US" dirty="0" smtClean="0">
              <a:cs typeface="Simplified Arabic" pitchFamily="2" charset="-78"/>
            </a:endParaRPr>
          </a:p>
          <a:p>
            <a:r>
              <a:rPr lang="ar-SA" sz="3100" dirty="0" smtClean="0">
                <a:sym typeface="Symbol"/>
              </a:rPr>
              <a:t> </a:t>
            </a:r>
            <a:endParaRPr lang="ar-SA" sz="31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29540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2595</TotalTime>
  <Words>914</Words>
  <Application>Microsoft Office PowerPoint</Application>
  <PresentationFormat>A4 Paper (210x297 mm)</PresentationFormat>
  <Paragraphs>70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المحاضرة الأولى  نشأة الدراسات اللغويّة عند العرب  </vt:lpstr>
      <vt:lpstr>تقديم</vt:lpstr>
      <vt:lpstr>Slide 4</vt:lpstr>
      <vt:lpstr>Slide 5</vt:lpstr>
      <vt:lpstr>Slide 6</vt:lpstr>
      <vt:lpstr>Slide 7</vt:lpstr>
      <vt:lpstr>القرآن الكريم والدراسات اللغويّة</vt:lpstr>
      <vt:lpstr>القرآن الكريم والدراسات اللغويّة</vt:lpstr>
      <vt:lpstr>القرآن الكريم والدراسات اللغويّة</vt:lpstr>
      <vt:lpstr>  القرآن الكريم والدراسات اللغويّة </vt:lpstr>
      <vt:lpstr>القرآن الكريم والدراسات اللغويّة </vt:lpstr>
      <vt:lpstr>Slide 13</vt:lpstr>
      <vt:lpstr>1- نشأة النحو:</vt:lpstr>
      <vt:lpstr>Slide 15</vt:lpstr>
      <vt:lpstr>ملحوظات</vt:lpstr>
      <vt:lpstr>2- رسم العربيّة</vt:lpstr>
      <vt:lpstr>3- نقط الإعجام</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tofe</cp:lastModifiedBy>
  <cp:revision>238</cp:revision>
  <dcterms:created xsi:type="dcterms:W3CDTF">2009-10-14T19:14:34Z</dcterms:created>
  <dcterms:modified xsi:type="dcterms:W3CDTF">2013-11-03T19:22:38Z</dcterms:modified>
</cp:coreProperties>
</file>