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19" r:id="rId2"/>
    <p:sldId id="257" r:id="rId3"/>
    <p:sldId id="303" r:id="rId4"/>
    <p:sldId id="311" r:id="rId5"/>
    <p:sldId id="312" r:id="rId6"/>
    <p:sldId id="313" r:id="rId7"/>
    <p:sldId id="314" r:id="rId8"/>
    <p:sldId id="315" r:id="rId9"/>
    <p:sldId id="316" r:id="rId10"/>
    <p:sldId id="320" r:id="rId11"/>
    <p:sldId id="317" r:id="rId12"/>
    <p:sldId id="324" r:id="rId13"/>
    <p:sldId id="321" r:id="rId14"/>
    <p:sldId id="322" r:id="rId15"/>
    <p:sldId id="323" r:id="rId16"/>
    <p:sldId id="31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0" d="100"/>
          <a:sy n="80" d="100"/>
        </p:scale>
        <p:origin x="-72" y="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7751503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p14="http://schemas.microsoft.com/office/powerpoint/2010/main" val="110545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a:spLocks noGrp="1"/>
          </p:cNvSpPr>
          <p:nvPr>
            <p:ph type="ctrTitle"/>
          </p:nvPr>
        </p:nvSpPr>
        <p:spPr>
          <a:xfrm>
            <a:off x="685800" y="3330575"/>
            <a:ext cx="8420100" cy="1470025"/>
          </a:xfrm>
        </p:spPr>
        <p:txBody>
          <a:bodyPr/>
          <a:lstStyle/>
          <a:p>
            <a:pPr rtl="1" eaLnBrk="1" hangingPunct="1"/>
            <a:r>
              <a:rPr lang="ar-SA" b="1" spc="-150" dirty="0" smtClean="0">
                <a:solidFill>
                  <a:schemeClr val="tx1"/>
                </a:solidFill>
                <a:latin typeface="ae_AlMateen" pitchFamily="2" charset="-78"/>
                <a:cs typeface="ae_AlMateen" pitchFamily="2" charset="-78"/>
              </a:rPr>
              <a:t>المحاضرة الثانية</a:t>
            </a:r>
            <a:br>
              <a:rPr lang="ar-SA" b="1" spc="-150" dirty="0" smtClean="0">
                <a:solidFill>
                  <a:schemeClr val="tx1"/>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JO" b="1" dirty="0" smtClean="0">
                <a:solidFill>
                  <a:schemeClr val="tx1"/>
                </a:solidFill>
                <a:cs typeface="ae_AlMateen" pitchFamily="2" charset="-78"/>
              </a:rPr>
              <a:t>المنهج والتفكير العلميّ</a:t>
            </a:r>
            <a:r>
              <a:rPr lang="ar-SA" b="1" dirty="0" smtClean="0">
                <a:solidFill>
                  <a:schemeClr val="tx1"/>
                </a:solidFill>
                <a:cs typeface="PT Bold Heading" pitchFamily="2" charset="-78"/>
              </a:rPr>
              <a:t/>
            </a:r>
            <a:br>
              <a:rPr lang="ar-SA" b="1" dirty="0" smtClean="0">
                <a:solidFill>
                  <a:schemeClr val="tx1"/>
                </a:solidFill>
                <a:cs typeface="PT Bold Heading" pitchFamily="2" charset="-78"/>
              </a:rPr>
            </a:br>
            <a:r>
              <a:rPr lang="ar-SA" b="1" dirty="0" smtClean="0"/>
              <a:t/>
            </a:r>
            <a:br>
              <a:rPr lang="ar-SA" b="1" dirty="0" smtClean="0"/>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TN" b="1" dirty="0" smtClean="0"/>
              <a:t>حدّ </a:t>
            </a:r>
            <a:r>
              <a:rPr lang="ar-JO" b="1" dirty="0" smtClean="0"/>
              <a:t>المنهج</a:t>
            </a:r>
            <a:endParaRPr lang="en-US" dirty="0"/>
          </a:p>
        </p:txBody>
      </p:sp>
      <p:sp>
        <p:nvSpPr>
          <p:cNvPr id="8195" name="Text Placeholder 5"/>
          <p:cNvSpPr>
            <a:spLocks noGrp="1"/>
          </p:cNvSpPr>
          <p:nvPr>
            <p:ph idx="1"/>
          </p:nvPr>
        </p:nvSpPr>
        <p:spPr>
          <a:xfrm>
            <a:off x="304800" y="1646237"/>
            <a:ext cx="9448800" cy="4525963"/>
          </a:xfrm>
        </p:spPr>
        <p:txBody>
          <a:bodyPr/>
          <a:lstStyle/>
          <a:p>
            <a:pPr rtl="1"/>
            <a:r>
              <a:rPr lang="ar-SA" dirty="0" smtClean="0"/>
              <a:t>   </a:t>
            </a:r>
            <a:r>
              <a:rPr lang="ar-SA" b="1" dirty="0"/>
              <a:t> </a:t>
            </a:r>
            <a:endParaRPr lang="en-US" dirty="0"/>
          </a:p>
          <a:p>
            <a:pPr rtl="1"/>
            <a:r>
              <a:rPr lang="ar-SA" b="1" dirty="0"/>
              <a:t>المنهج : الطريقة الواضحة والخطة المرسومة</a:t>
            </a:r>
            <a:endParaRPr lang="en-US" dirty="0"/>
          </a:p>
          <a:p>
            <a:pPr rtl="1"/>
            <a:r>
              <a:rPr lang="ar-JO" b="1" dirty="0" smtClean="0"/>
              <a:t>   </a:t>
            </a:r>
            <a:r>
              <a:rPr lang="ar-SA" b="1" dirty="0" smtClean="0"/>
              <a:t>تدور </a:t>
            </a:r>
            <a:r>
              <a:rPr lang="ar-SA" b="1" dirty="0"/>
              <a:t>تعريفات المنهج في إطار </a:t>
            </a:r>
            <a:r>
              <a:rPr lang="ar-SA" b="1" u="sng" dirty="0"/>
              <a:t>التنظيم الدقيق لمجموعة من </a:t>
            </a:r>
            <a:r>
              <a:rPr lang="ar-SA" b="1" u="sng" dirty="0" smtClean="0"/>
              <a:t>الأفكار</a:t>
            </a:r>
            <a:endParaRPr lang="ar-JO" b="1" u="sng" dirty="0" smtClean="0"/>
          </a:p>
          <a:p>
            <a:pPr rtl="1"/>
            <a:endParaRPr lang="ar-JO" b="1" u="sng" dirty="0"/>
          </a:p>
          <a:p>
            <a:pPr rtl="1"/>
            <a:r>
              <a:rPr lang="ar-SA" b="1" u="sng" dirty="0" smtClean="0"/>
              <a:t> </a:t>
            </a:r>
            <a:r>
              <a:rPr lang="ar-SA" b="1" u="sng" dirty="0"/>
              <a:t>من أجل الوصول إلى حقيقة لم تكن معروفة من </a:t>
            </a:r>
            <a:r>
              <a:rPr lang="ar-SA" b="1" u="sng" dirty="0" smtClean="0"/>
              <a:t>قبل</a:t>
            </a:r>
            <a:r>
              <a:rPr lang="ar-JO" b="1" u="sng" dirty="0" smtClean="0"/>
              <a:t>،</a:t>
            </a:r>
            <a:r>
              <a:rPr lang="ar-SA" b="1" u="sng" dirty="0" smtClean="0"/>
              <a:t> </a:t>
            </a:r>
            <a:r>
              <a:rPr lang="ar-SA" b="1" u="sng" dirty="0"/>
              <a:t>ويطبع هذا </a:t>
            </a:r>
            <a:endParaRPr lang="ar-JO" b="1" u="sng" dirty="0" smtClean="0"/>
          </a:p>
          <a:p>
            <a:pPr rtl="1"/>
            <a:endParaRPr lang="ar-JO" b="1" u="sng" dirty="0" smtClean="0"/>
          </a:p>
          <a:p>
            <a:pPr rtl="1"/>
            <a:r>
              <a:rPr lang="ar-SA" b="1" u="sng" dirty="0" smtClean="0"/>
              <a:t>التنظيم وجود </a:t>
            </a:r>
            <a:r>
              <a:rPr lang="ar-SA" b="1" u="sng" dirty="0"/>
              <a:t>طائفة من القواعد </a:t>
            </a:r>
            <a:r>
              <a:rPr lang="ar-SA" b="1" u="sng" dirty="0" smtClean="0"/>
              <a:t>العام</a:t>
            </a:r>
            <a:r>
              <a:rPr lang="ar-JO" b="1" u="sng" dirty="0" smtClean="0"/>
              <a:t>ّ</a:t>
            </a:r>
            <a:r>
              <a:rPr lang="ar-SA" b="1" u="sng" dirty="0" smtClean="0"/>
              <a:t>ة </a:t>
            </a:r>
            <a:r>
              <a:rPr lang="ar-SA" b="1" u="sng" dirty="0"/>
              <a:t>تسيطر على سير العقل</a:t>
            </a:r>
            <a:r>
              <a:rPr lang="ar-SA" b="1" dirty="0"/>
              <a:t>.</a:t>
            </a:r>
            <a:endParaRPr lang="en-US" dirty="0"/>
          </a:p>
          <a:p>
            <a:pPr algn="just" rtl="1"/>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 calcmode="lin" valueType="num">
                                      <p:cBhvr additive="base">
                                        <p:cTn id="25"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anim calcmode="lin" valueType="num">
                                      <p:cBhvr additive="base">
                                        <p:cTn id="31"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TN" b="1" dirty="0" smtClean="0"/>
              <a:t>حدّ </a:t>
            </a:r>
            <a:r>
              <a:rPr lang="ar-JO" b="1" dirty="0" smtClean="0"/>
              <a:t>المنهج</a:t>
            </a:r>
            <a:endParaRPr lang="en-US" dirty="0"/>
          </a:p>
        </p:txBody>
      </p:sp>
      <p:sp>
        <p:nvSpPr>
          <p:cNvPr id="8195" name="Text Placeholder 5"/>
          <p:cNvSpPr>
            <a:spLocks noGrp="1"/>
          </p:cNvSpPr>
          <p:nvPr>
            <p:ph idx="1"/>
          </p:nvPr>
        </p:nvSpPr>
        <p:spPr>
          <a:xfrm>
            <a:off x="228600" y="1371600"/>
            <a:ext cx="9829800" cy="4525963"/>
          </a:xfrm>
        </p:spPr>
        <p:txBody>
          <a:bodyPr/>
          <a:lstStyle/>
          <a:p>
            <a:pPr rtl="1"/>
            <a:r>
              <a:rPr lang="ar-SA" b="1" dirty="0"/>
              <a:t> </a:t>
            </a:r>
            <a:endParaRPr lang="en-US" dirty="0"/>
          </a:p>
          <a:p>
            <a:pPr rtl="1"/>
            <a:r>
              <a:rPr lang="ar-JO" b="1" dirty="0" smtClean="0"/>
              <a:t>          </a:t>
            </a:r>
            <a:r>
              <a:rPr lang="ar-SA" b="1" dirty="0" smtClean="0"/>
              <a:t>ومعرفة </a:t>
            </a:r>
            <a:r>
              <a:rPr lang="ar-SA" b="1" dirty="0"/>
              <a:t>الشعوب بالمنهج قديمة، وقد بدأت تلك المعرفة بسيطة، </a:t>
            </a:r>
            <a:endParaRPr lang="ar-JO" b="1" dirty="0" smtClean="0"/>
          </a:p>
          <a:p>
            <a:pPr rtl="1"/>
            <a:r>
              <a:rPr lang="ar-JO" b="1" dirty="0" smtClean="0"/>
              <a:t>       </a:t>
            </a:r>
            <a:r>
              <a:rPr lang="ar-SA" b="1" dirty="0" smtClean="0"/>
              <a:t>ثمّ </a:t>
            </a:r>
            <a:r>
              <a:rPr lang="ar-SA" b="1" dirty="0"/>
              <a:t>أصابها النضج والتطوّر، وصار لها الكثير من الأسس والمبادئ </a:t>
            </a:r>
            <a:r>
              <a:rPr lang="ar-SA" b="1" dirty="0" smtClean="0"/>
              <a:t>التي</a:t>
            </a:r>
            <a:r>
              <a:rPr lang="ar-JO" b="1" dirty="0" smtClean="0"/>
              <a:t> </a:t>
            </a:r>
            <a:r>
              <a:rPr lang="ar-SA" b="1" dirty="0" smtClean="0"/>
              <a:t>تحكمها </a:t>
            </a:r>
            <a:r>
              <a:rPr lang="ar-SA" b="1" dirty="0"/>
              <a:t>وتضبطها.</a:t>
            </a:r>
            <a:endParaRPr lang="en-US" dirty="0"/>
          </a:p>
          <a:p>
            <a:pPr algn="just" rtl="1"/>
            <a:r>
              <a:rPr lang="ar-TN" dirty="0" smtClean="0"/>
              <a:t>	</a:t>
            </a:r>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fade">
                                      <p:cBhvr>
                                        <p:cTn id="28" dur="1000"/>
                                        <p:tgtEl>
                                          <p:spTgt spid="8195">
                                            <p:txEl>
                                              <p:pRg st="3" end="3"/>
                                            </p:txEl>
                                          </p:spTgt>
                                        </p:tgtEl>
                                      </p:cBhvr>
                                    </p:animEffect>
                                    <p:anim calcmode="lin" valueType="num">
                                      <p:cBhvr>
                                        <p:cTn id="29"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19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a:t>البحث اللغويّ</a:t>
            </a:r>
            <a:r>
              <a:rPr lang="en-US" dirty="0"/>
              <a:t/>
            </a:r>
            <a:br>
              <a:rPr lang="en-US" dirty="0"/>
            </a:br>
            <a:endParaRPr lang="en-US" dirty="0"/>
          </a:p>
        </p:txBody>
      </p:sp>
      <p:sp>
        <p:nvSpPr>
          <p:cNvPr id="8195" name="Text Placeholder 5"/>
          <p:cNvSpPr>
            <a:spLocks noGrp="1"/>
          </p:cNvSpPr>
          <p:nvPr>
            <p:ph idx="1"/>
          </p:nvPr>
        </p:nvSpPr>
        <p:spPr>
          <a:xfrm>
            <a:off x="152400" y="1570037"/>
            <a:ext cx="9829800" cy="4525963"/>
          </a:xfrm>
        </p:spPr>
        <p:txBody>
          <a:bodyPr/>
          <a:lstStyle/>
          <a:p>
            <a:pPr algn="just" rtl="1"/>
            <a:r>
              <a:rPr lang="ar-JO" dirty="0" smtClean="0"/>
              <a:t>     </a:t>
            </a:r>
            <a:r>
              <a:rPr lang="ar-SA" b="1" dirty="0"/>
              <a:t>بدأ البحث </a:t>
            </a:r>
            <a:r>
              <a:rPr lang="ar-SA" b="1" dirty="0" smtClean="0"/>
              <a:t>اللغ</a:t>
            </a:r>
            <a:r>
              <a:rPr lang="ar-JO" b="1" dirty="0" smtClean="0"/>
              <a:t>و</a:t>
            </a:r>
            <a:r>
              <a:rPr lang="ar-SA" b="1" dirty="0" smtClean="0"/>
              <a:t>ي</a:t>
            </a:r>
            <a:r>
              <a:rPr lang="ar-JO" b="1" dirty="0" smtClean="0"/>
              <a:t>ّ</a:t>
            </a:r>
            <a:r>
              <a:rPr lang="ar-SA" b="1" dirty="0" smtClean="0"/>
              <a:t> </a:t>
            </a:r>
            <a:r>
              <a:rPr lang="ar-SA" b="1" dirty="0"/>
              <a:t>في العصر الحديث مع النهضة الأوروبيّة، وكان الاهتمام منصبّا على النظر في المسائل الصوتيّة، حول تكوين الجهاز الصوتيّ، وعمليّة الكلام، وانتقال الصوت من المتكلّم إلى السامع، وطريقة انتشار الصوت.</a:t>
            </a:r>
            <a:endParaRPr lang="en-US" dirty="0"/>
          </a:p>
          <a:p>
            <a:pPr algn="just" rtl="1"/>
            <a:r>
              <a:rPr lang="ar-TN" dirty="0" smtClean="0"/>
              <a:t>	</a:t>
            </a:r>
            <a:r>
              <a:rPr lang="ar-JO" dirty="0" smtClean="0"/>
              <a:t>     و</a:t>
            </a:r>
            <a:r>
              <a:rPr lang="ar-SA" b="1" dirty="0" smtClean="0"/>
              <a:t>ساعد التقد</a:t>
            </a:r>
            <a:r>
              <a:rPr lang="ar-JO" b="1" dirty="0" smtClean="0"/>
              <a:t>ّ</a:t>
            </a:r>
            <a:r>
              <a:rPr lang="ar-SA" b="1" dirty="0" smtClean="0"/>
              <a:t>م </a:t>
            </a:r>
            <a:r>
              <a:rPr lang="ar-SA" b="1" dirty="0"/>
              <a:t>في العلوم الطبيّة الأساسيّة على إيضاح الجهاز الصوتيّ وتكوينه، بعد اكتشاف الوترين الصوتيّين ودورهما في عمليّة الكلام.</a:t>
            </a:r>
            <a:endParaRPr lang="en-US" dirty="0"/>
          </a:p>
          <a:p>
            <a:pPr algn="just" rtl="1"/>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arn(inVertical)">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barn(inVertical)">
                                      <p:cBhvr>
                                        <p:cTn id="12"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JO" b="1" dirty="0" smtClean="0"/>
              <a:t>البحث اللغويّ</a:t>
            </a:r>
            <a:endParaRPr lang="en-US" dirty="0"/>
          </a:p>
        </p:txBody>
      </p:sp>
      <p:sp>
        <p:nvSpPr>
          <p:cNvPr id="8195" name="Text Placeholder 5"/>
          <p:cNvSpPr>
            <a:spLocks noGrp="1"/>
          </p:cNvSpPr>
          <p:nvPr>
            <p:ph idx="1"/>
          </p:nvPr>
        </p:nvSpPr>
        <p:spPr>
          <a:xfrm>
            <a:off x="152400" y="1371600"/>
            <a:ext cx="9829800" cy="4525963"/>
          </a:xfrm>
        </p:spPr>
        <p:txBody>
          <a:bodyPr/>
          <a:lstStyle/>
          <a:p>
            <a:pPr rtl="1"/>
            <a:r>
              <a:rPr lang="ar-JO" dirty="0" smtClean="0">
                <a:cs typeface="Simplified Arabic" pitchFamily="2" charset="-78"/>
              </a:rPr>
              <a:t>       </a:t>
            </a:r>
            <a:r>
              <a:rPr lang="ar-JO" b="1" dirty="0" smtClean="0"/>
              <a:t>و</a:t>
            </a:r>
            <a:r>
              <a:rPr lang="ar-SA" b="1" dirty="0" smtClean="0"/>
              <a:t>ظهر</a:t>
            </a:r>
            <a:r>
              <a:rPr lang="ar-JO" b="1" dirty="0" smtClean="0"/>
              <a:t>بعد ذلك </a:t>
            </a:r>
            <a:r>
              <a:rPr lang="ar-SA" b="1" dirty="0" smtClean="0"/>
              <a:t> </a:t>
            </a:r>
            <a:r>
              <a:rPr lang="ar-SA" b="1" dirty="0"/>
              <a:t>علم الأصوات الفسيولوجيّ( وظائف الأعضاء ). ثمّ بحث علماء اللغة في الأصوات في النصوص القديمة دون الاستفادة من </a:t>
            </a:r>
            <a:r>
              <a:rPr lang="ar-SA" b="1" dirty="0" smtClean="0"/>
              <a:t>المعامل</a:t>
            </a:r>
            <a:r>
              <a:rPr lang="ar-JO" b="1" dirty="0"/>
              <a:t> </a:t>
            </a:r>
            <a:r>
              <a:rPr lang="ar-SA" b="1" dirty="0" smtClean="0"/>
              <a:t>الصوتيّة</a:t>
            </a:r>
            <a:r>
              <a:rPr lang="ar-SA" b="1" dirty="0"/>
              <a:t>.</a:t>
            </a:r>
            <a:endParaRPr lang="en-US" dirty="0"/>
          </a:p>
          <a:p>
            <a:pPr rtl="1"/>
            <a:r>
              <a:rPr lang="ar-SA" b="1" dirty="0"/>
              <a:t> </a:t>
            </a:r>
            <a:r>
              <a:rPr lang="ar-JO" b="1" dirty="0" smtClean="0"/>
              <a:t>     </a:t>
            </a:r>
            <a:r>
              <a:rPr lang="ar-SA" b="1" dirty="0" smtClean="0"/>
              <a:t>وبعد </a:t>
            </a:r>
            <a:r>
              <a:rPr lang="ar-SA" b="1" dirty="0"/>
              <a:t>اكتشاف اللغة السنسكريتيّة وجد الأوروبيّون في التراث الهنديّ الكثير من الدراسات العلميّة الدقيقة المنظّمة، التي تعتمد على المنهج الوصفيّ، الذي لم يُبنَ على أساس من المنطق، وإنّما اهتمّ بالنظر في الاستعمال الغويّ وتسجيله وتحليله على نحو ما ورد في النصّ. وبدأت الدراسات اللغويّة الحديثة بمقارنة  اللغة السنسكريتيّة باللغتين اليونانيّة واللاتينيّة .</a:t>
            </a:r>
            <a:endParaRPr lang="en-US" dirty="0"/>
          </a:p>
          <a:p>
            <a:pPr algn="just" rtl="1"/>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down)">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ipe(down)">
                                      <p:cBhvr>
                                        <p:cTn id="12"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JO" b="1" dirty="0" smtClean="0"/>
              <a:t>البحث اللغويّ</a:t>
            </a:r>
            <a:endParaRPr lang="en-US" dirty="0"/>
          </a:p>
        </p:txBody>
      </p:sp>
      <p:sp>
        <p:nvSpPr>
          <p:cNvPr id="8195" name="Text Placeholder 5"/>
          <p:cNvSpPr>
            <a:spLocks noGrp="1"/>
          </p:cNvSpPr>
          <p:nvPr>
            <p:ph idx="1"/>
          </p:nvPr>
        </p:nvSpPr>
        <p:spPr>
          <a:xfrm>
            <a:off x="152400" y="1371600"/>
            <a:ext cx="9753600" cy="4525963"/>
          </a:xfrm>
        </p:spPr>
        <p:txBody>
          <a:bodyPr/>
          <a:lstStyle/>
          <a:p>
            <a:pPr rtl="1"/>
            <a:r>
              <a:rPr lang="ar-JO" dirty="0" smtClean="0">
                <a:cs typeface="Simplified Arabic" pitchFamily="2" charset="-78"/>
              </a:rPr>
              <a:t>  </a:t>
            </a:r>
            <a:r>
              <a:rPr lang="ar-SA" b="1" dirty="0"/>
              <a:t> </a:t>
            </a:r>
            <a:endParaRPr lang="en-US" dirty="0"/>
          </a:p>
          <a:p>
            <a:pPr rtl="1"/>
            <a:r>
              <a:rPr lang="ar-JO" b="1" dirty="0" smtClean="0"/>
              <a:t>        </a:t>
            </a:r>
            <a:r>
              <a:rPr lang="ar-SA" b="1" dirty="0" smtClean="0"/>
              <a:t>وقد </a:t>
            </a:r>
            <a:r>
              <a:rPr lang="ar-SA" b="1" dirty="0"/>
              <a:t>أشار دي سوسير إلى المراحل التي مرّ بها الدرس اللغويّ </a:t>
            </a:r>
            <a:r>
              <a:rPr lang="ar-SA" b="1" dirty="0" smtClean="0"/>
              <a:t>ف</a:t>
            </a:r>
            <a:r>
              <a:rPr lang="ar-JO" b="1" dirty="0" smtClean="0"/>
              <a:t>ي</a:t>
            </a:r>
            <a:endParaRPr lang="ar-JO" b="1" dirty="0"/>
          </a:p>
          <a:p>
            <a:pPr rtl="1"/>
            <a:r>
              <a:rPr lang="ar-SA" b="1" dirty="0" smtClean="0"/>
              <a:t>ما </a:t>
            </a:r>
            <a:r>
              <a:rPr lang="ar-SA" b="1" dirty="0"/>
              <a:t>ورد في محاضراته تحت عنوان ( نظرة حول تاريخ علم اللغة) ورأى أنّه مرّ بثلاث مراحل قبل أن يحدد موضوعه الحقيقيّ الصحيح</a:t>
            </a:r>
            <a:r>
              <a:rPr lang="ar-SA" b="1" dirty="0" smtClean="0"/>
              <a:t>:</a:t>
            </a:r>
            <a:endParaRPr lang="ar-JO" b="1" dirty="0" smtClean="0"/>
          </a:p>
          <a:p>
            <a:pPr rtl="1"/>
            <a:endParaRPr lang="en-US" dirty="0"/>
          </a:p>
          <a:p>
            <a:pPr lvl="0" rtl="1"/>
            <a:r>
              <a:rPr lang="ar-JO" b="1" dirty="0" smtClean="0"/>
              <a:t>    1- </a:t>
            </a:r>
            <a:r>
              <a:rPr lang="ar-SA" b="1" dirty="0" smtClean="0"/>
              <a:t>دراسة </a:t>
            </a:r>
            <a:r>
              <a:rPr lang="ar-SA" b="1" dirty="0"/>
              <a:t>ما يندرج تحت مصطلح النحو.</a:t>
            </a:r>
            <a:endParaRPr lang="en-US" dirty="0"/>
          </a:p>
          <a:p>
            <a:pPr lvl="0" rtl="1"/>
            <a:r>
              <a:rPr lang="ar-JO" b="1" dirty="0" smtClean="0"/>
              <a:t>   </a:t>
            </a:r>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circle(in)">
                                      <p:cBhvr>
                                        <p:cTn id="7" dur="20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circle(in)">
                                      <p:cBhvr>
                                        <p:cTn id="12" dur="20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circle(in)">
                                      <p:cBhvr>
                                        <p:cTn id="17" dur="20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195">
                                            <p:txEl>
                                              <p:pRg st="4" end="4"/>
                                            </p:txEl>
                                          </p:spTgt>
                                        </p:tgtEl>
                                        <p:attrNameLst>
                                          <p:attrName>style.visibility</p:attrName>
                                        </p:attrNameLst>
                                      </p:cBhvr>
                                      <p:to>
                                        <p:strVal val="visible"/>
                                      </p:to>
                                    </p:set>
                                    <p:animEffect transition="in" filter="circle(in)">
                                      <p:cBhvr>
                                        <p:cTn id="22" dur="2000"/>
                                        <p:tgtEl>
                                          <p:spTgt spid="81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animEffect transition="in" filter="circle(in)">
                                      <p:cBhvr>
                                        <p:cTn id="27" dur="2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JO" b="1" dirty="0" smtClean="0"/>
              <a:t>البحث اللغويّ</a:t>
            </a:r>
            <a:endParaRPr lang="en-US" dirty="0"/>
          </a:p>
        </p:txBody>
      </p:sp>
      <p:sp>
        <p:nvSpPr>
          <p:cNvPr id="8195" name="Text Placeholder 5"/>
          <p:cNvSpPr>
            <a:spLocks noGrp="1"/>
          </p:cNvSpPr>
          <p:nvPr>
            <p:ph idx="1"/>
          </p:nvPr>
        </p:nvSpPr>
        <p:spPr>
          <a:xfrm>
            <a:off x="152400" y="1371600"/>
            <a:ext cx="9829800" cy="4525963"/>
          </a:xfrm>
        </p:spPr>
        <p:txBody>
          <a:bodyPr/>
          <a:lstStyle/>
          <a:p>
            <a:pPr lvl="0" rtl="1"/>
            <a:r>
              <a:rPr lang="ar-JO" dirty="0"/>
              <a:t> </a:t>
            </a:r>
            <a:r>
              <a:rPr lang="ar-JO" dirty="0" smtClean="0"/>
              <a:t>   </a:t>
            </a:r>
            <a:r>
              <a:rPr lang="ar-SA" b="1" dirty="0"/>
              <a:t> </a:t>
            </a:r>
            <a:endParaRPr lang="ar-JO" b="1" dirty="0" smtClean="0"/>
          </a:p>
          <a:p>
            <a:pPr lvl="0" rtl="1"/>
            <a:r>
              <a:rPr lang="ar-JO" b="1" dirty="0" smtClean="0"/>
              <a:t>     2- </a:t>
            </a:r>
            <a:r>
              <a:rPr lang="ar-SA" b="1" dirty="0"/>
              <a:t>ظهور مصطلح فقه اللغة، الذي يهتمّ بالدراسة اللغويّة للنصوص في ضوء بعض الأصول والتقاليد العتيقة.</a:t>
            </a:r>
            <a:endParaRPr lang="en-US" dirty="0"/>
          </a:p>
          <a:p>
            <a:pPr lvl="0" rtl="1"/>
            <a:r>
              <a:rPr lang="ar-JO" b="1" dirty="0"/>
              <a:t>    3-     </a:t>
            </a:r>
            <a:r>
              <a:rPr lang="ar-SA" b="1" dirty="0"/>
              <a:t>إماكن</a:t>
            </a:r>
            <a:r>
              <a:rPr lang="ar-JO" b="1" dirty="0"/>
              <a:t>يّة</a:t>
            </a:r>
            <a:r>
              <a:rPr lang="ar-SA" b="1" dirty="0"/>
              <a:t> مقارنة اللغات في ما بينها.</a:t>
            </a:r>
            <a:endParaRPr lang="en-US" dirty="0"/>
          </a:p>
          <a:p>
            <a:pPr rtl="1"/>
            <a:r>
              <a:rPr lang="ar-JO" b="1" dirty="0" smtClean="0"/>
              <a:t>    </a:t>
            </a:r>
            <a:endParaRPr lang="ar-JO" b="1" dirty="0"/>
          </a:p>
          <a:p>
            <a:pPr rtl="1"/>
            <a:r>
              <a:rPr lang="ar-JO" b="1" dirty="0" smtClean="0"/>
              <a:t>    </a:t>
            </a:r>
            <a:r>
              <a:rPr lang="ar-SA" b="1" dirty="0" smtClean="0"/>
              <a:t>وأول </a:t>
            </a:r>
            <a:r>
              <a:rPr lang="ar-SA" b="1" dirty="0"/>
              <a:t>عمل كتبه سوسير </a:t>
            </a:r>
            <a:r>
              <a:rPr lang="ar-SA" b="1" dirty="0" smtClean="0"/>
              <a:t>تقرير</a:t>
            </a:r>
            <a:r>
              <a:rPr lang="ar-JO" b="1" dirty="0" smtClean="0"/>
              <a:t>ٌ</a:t>
            </a:r>
            <a:r>
              <a:rPr lang="ar-SA" b="1" dirty="0" smtClean="0"/>
              <a:t> </a:t>
            </a:r>
            <a:r>
              <a:rPr lang="ar-SA" b="1" dirty="0"/>
              <a:t>حول النظام الأساسيّ لأحرف العلّة في اللغات الهنديّة الأوروبيّة.</a:t>
            </a:r>
            <a:endParaRPr lang="en-US" dirty="0"/>
          </a:p>
          <a:p>
            <a:pPr algn="just" rtl="1"/>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800600" y="6376988"/>
            <a:ext cx="571500" cy="365125"/>
          </a:xfrm>
          <a:prstGeom prst="rect">
            <a:avLst/>
          </a:prstGeom>
        </p:spPr>
        <p:txBody>
          <a:bodyPr/>
          <a:lstStyle/>
          <a:p>
            <a:pPr>
              <a:defRPr/>
            </a:pPr>
            <a:fld id="{450A89D6-9D5C-44E9-9AAE-A392D99496A5}" type="slidenum">
              <a:rPr lang="en-US" smtClean="0"/>
              <a:pPr>
                <a:defRPr/>
              </a:pPr>
              <a:t>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heel(1)">
                                      <p:cBhvr>
                                        <p:cTn id="7" dur="20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heel(1)">
                                      <p:cBhvr>
                                        <p:cTn id="12" dur="20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heel(1)">
                                      <p:cBhvr>
                                        <p:cTn id="17" dur="20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wheel(1)">
                                      <p:cBhvr>
                                        <p:cTn id="22" dur="2000"/>
                                        <p:tgtEl>
                                          <p:spTgt spid="8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wheel(1)">
                                      <p:cBhvr>
                                        <p:cTn id="27" dur="2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JO" b="1" dirty="0" smtClean="0"/>
              <a:t>التفكير العلميّ</a:t>
            </a:r>
            <a:endParaRPr lang="en-US" dirty="0"/>
          </a:p>
        </p:txBody>
      </p:sp>
      <p:sp>
        <p:nvSpPr>
          <p:cNvPr id="8195" name="Text Placeholder 5"/>
          <p:cNvSpPr>
            <a:spLocks noGrp="1"/>
          </p:cNvSpPr>
          <p:nvPr>
            <p:ph idx="1"/>
          </p:nvPr>
        </p:nvSpPr>
        <p:spPr>
          <a:xfrm>
            <a:off x="533400" y="1371600"/>
            <a:ext cx="9372600" cy="4525963"/>
          </a:xfrm>
        </p:spPr>
        <p:txBody>
          <a:bodyPr/>
          <a:lstStyle/>
          <a:p>
            <a:pPr algn="just" rtl="1"/>
            <a:r>
              <a:rPr lang="ar-SA" dirty="0" smtClean="0"/>
              <a:t>   </a:t>
            </a:r>
            <a:endParaRPr lang="ar-JO" dirty="0" smtClean="0"/>
          </a:p>
          <a:p>
            <a:pPr rtl="1"/>
            <a:r>
              <a:rPr lang="ar-SA" b="1" dirty="0" smtClean="0"/>
              <a:t>يعرّف </a:t>
            </a:r>
            <a:r>
              <a:rPr lang="ar-SA" b="1" dirty="0"/>
              <a:t>العلم بأنّه مجموعة من المعارف المنظّمة التي تدور حول موضوعات عقليّة وطبيعيّة وإنسانيّة</a:t>
            </a:r>
            <a:endParaRPr lang="en-US" dirty="0"/>
          </a:p>
          <a:p>
            <a:pPr rtl="1"/>
            <a:r>
              <a:rPr lang="ar-SA" b="1" dirty="0"/>
              <a:t>ويعرّف  التفكير العلميّ </a:t>
            </a:r>
            <a:r>
              <a:rPr lang="ar-JO" b="1" dirty="0" smtClean="0"/>
              <a:t>بأنّه </a:t>
            </a:r>
            <a:r>
              <a:rPr lang="ar-SA" b="1" dirty="0" smtClean="0"/>
              <a:t>التفكير </a:t>
            </a:r>
            <a:r>
              <a:rPr lang="ar-SA" b="1" dirty="0"/>
              <a:t>المنظّم الذي يمكن استخدامه في شؤون حياتنا اليوميّة</a:t>
            </a:r>
            <a:r>
              <a:rPr lang="ar-SA" b="1" dirty="0" smtClean="0"/>
              <a:t>.</a:t>
            </a:r>
            <a:endParaRPr lang="en-US" b="1" dirty="0" smtClean="0"/>
          </a:p>
          <a:p>
            <a:pPr rtl="1"/>
            <a:r>
              <a:rPr lang="ar-JO" dirty="0" smtClean="0"/>
              <a:t>ٍ</a:t>
            </a:r>
            <a:endParaRPr lang="en-US" dirty="0"/>
          </a:p>
          <a:p>
            <a:pPr algn="just" rtl="1"/>
            <a:r>
              <a:rPr lang="ar-JO" dirty="0" smtClean="0">
                <a:cs typeface="Simplified Arabic" pitchFamily="2" charset="-78"/>
              </a:rPr>
              <a:t>                                      </a:t>
            </a:r>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9</a:t>
            </a:fld>
            <a:endParaRPr lang="en-US" dirty="0"/>
          </a:p>
        </p:txBody>
      </p:sp>
      <p:pic>
        <p:nvPicPr>
          <p:cNvPr id="5" name="Picture 4" descr="http://kenanaonline.com/photos/1238023/1238023829/large_1238023829.jpg?1270860067"/>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886200"/>
            <a:ext cx="1733550" cy="1676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a:t>التفكير العلميّ</a:t>
            </a:r>
            <a:endParaRPr lang="ar-JO" dirty="0"/>
          </a:p>
        </p:txBody>
      </p:sp>
      <p:sp>
        <p:nvSpPr>
          <p:cNvPr id="3" name="Content Placeholder 2"/>
          <p:cNvSpPr>
            <a:spLocks noGrp="1"/>
          </p:cNvSpPr>
          <p:nvPr>
            <p:ph idx="1"/>
          </p:nvPr>
        </p:nvSpPr>
        <p:spPr>
          <a:xfrm>
            <a:off x="228600" y="1600200"/>
            <a:ext cx="8915400" cy="4525963"/>
          </a:xfrm>
        </p:spPr>
        <p:txBody>
          <a:bodyPr/>
          <a:lstStyle/>
          <a:p>
            <a:pPr>
              <a:lnSpc>
                <a:spcPct val="150000"/>
              </a:lnSpc>
            </a:pPr>
            <a:r>
              <a:rPr lang="ar-JO" b="1" dirty="0" smtClean="0"/>
              <a:t>ويعرّف أيضا بأنّه </a:t>
            </a:r>
            <a:r>
              <a:rPr lang="ar-IQ" b="1" dirty="0" smtClean="0"/>
              <a:t>منهج </a:t>
            </a:r>
            <a:r>
              <a:rPr lang="ar-JO" b="1" dirty="0"/>
              <a:t>أ</a:t>
            </a:r>
            <a:r>
              <a:rPr lang="ar-IQ" b="1" dirty="0" smtClean="0"/>
              <a:t>و </a:t>
            </a:r>
            <a:r>
              <a:rPr lang="ar-IQ" b="1" dirty="0"/>
              <a:t>طريقة </a:t>
            </a:r>
            <a:r>
              <a:rPr lang="ar-IQ" b="1" dirty="0" smtClean="0"/>
              <a:t>منظ</a:t>
            </a:r>
            <a:r>
              <a:rPr lang="ar-JO" b="1" dirty="0" smtClean="0"/>
              <a:t>ّ</a:t>
            </a:r>
            <a:r>
              <a:rPr lang="ar-IQ" b="1" dirty="0" smtClean="0"/>
              <a:t>مة </a:t>
            </a:r>
            <a:r>
              <a:rPr lang="ar-IQ" b="1" dirty="0"/>
              <a:t>يمكن استخدامها في حياتنا اليومية وهو ليس تفكيراً متخصصاً بموضوع معين بل يمكن توجيهه في معالجة جميع الموضوعات وليس للتفكير العلمي لغة خاصة به </a:t>
            </a:r>
            <a:r>
              <a:rPr lang="ar-JO" b="1" dirty="0" smtClean="0"/>
              <a:t>أ</a:t>
            </a:r>
            <a:r>
              <a:rPr lang="ar-IQ" b="1" dirty="0" smtClean="0"/>
              <a:t>و </a:t>
            </a:r>
            <a:r>
              <a:rPr lang="ar-IQ" b="1" dirty="0"/>
              <a:t>مصطلحات </a:t>
            </a:r>
            <a:r>
              <a:rPr lang="ar-IQ" b="1" dirty="0" smtClean="0"/>
              <a:t>معي</a:t>
            </a:r>
            <a:r>
              <a:rPr lang="ar-JO" b="1" dirty="0" smtClean="0"/>
              <a:t>ّ</a:t>
            </a:r>
            <a:r>
              <a:rPr lang="ar-IQ" b="1" dirty="0" smtClean="0"/>
              <a:t>ن</a:t>
            </a:r>
            <a:r>
              <a:rPr lang="ar-JO" b="1" dirty="0"/>
              <a:t>ة</a:t>
            </a:r>
            <a:r>
              <a:rPr lang="ar-IQ" b="1" dirty="0" smtClean="0"/>
              <a:t> </a:t>
            </a:r>
            <a:r>
              <a:rPr lang="ar-IQ" b="1" dirty="0"/>
              <a:t>ويقوم على أساس تنظيم الأفكار استنادا </a:t>
            </a:r>
            <a:r>
              <a:rPr lang="ar-JO" b="1" dirty="0" smtClean="0"/>
              <a:t>إ</a:t>
            </a:r>
            <a:r>
              <a:rPr lang="ar-IQ" b="1" dirty="0" smtClean="0"/>
              <a:t>لى مبادئ </a:t>
            </a:r>
            <a:r>
              <a:rPr lang="ar-IQ" b="1" dirty="0"/>
              <a:t>منطقية  وغير منطقية .</a:t>
            </a:r>
            <a:endParaRPr lang="en-US" b="1" dirty="0"/>
          </a:p>
          <a:p>
            <a:pPr>
              <a:lnSpc>
                <a:spcPct val="150000"/>
              </a:lnSpc>
            </a:pPr>
            <a:endParaRPr lang="ar-JO" b="1" dirty="0"/>
          </a:p>
        </p:txBody>
      </p:sp>
    </p:spTree>
    <p:extLst>
      <p:ext uri="{BB962C8B-B14F-4D97-AF65-F5344CB8AC3E}">
        <p14:creationId xmlns:p14="http://schemas.microsoft.com/office/powerpoint/2010/main" val="121027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a:t>سمات التفكير العلميّ:</a:t>
            </a:r>
            <a:endParaRPr lang="en-US" dirty="0"/>
          </a:p>
        </p:txBody>
      </p:sp>
      <p:sp>
        <p:nvSpPr>
          <p:cNvPr id="8195" name="Text Placeholder 5"/>
          <p:cNvSpPr>
            <a:spLocks noGrp="1"/>
          </p:cNvSpPr>
          <p:nvPr>
            <p:ph idx="1"/>
          </p:nvPr>
        </p:nvSpPr>
        <p:spPr>
          <a:xfrm>
            <a:off x="533400" y="1570037"/>
            <a:ext cx="9372600" cy="4525963"/>
          </a:xfrm>
        </p:spPr>
        <p:txBody>
          <a:bodyPr/>
          <a:lstStyle/>
          <a:p>
            <a:pPr lvl="0" rtl="1"/>
            <a:r>
              <a:rPr lang="ar-JO" b="1" dirty="0" smtClean="0"/>
              <a:t>  1- </a:t>
            </a:r>
            <a:r>
              <a:rPr lang="ar-SA" b="1" dirty="0" smtClean="0"/>
              <a:t>التراكميّة</a:t>
            </a:r>
            <a:endParaRPr lang="ar-JO" b="1" dirty="0" smtClean="0"/>
          </a:p>
          <a:p>
            <a:pPr lvl="0" rtl="1"/>
            <a:r>
              <a:rPr lang="en-US" dirty="0"/>
              <a:t> </a:t>
            </a:r>
            <a:r>
              <a:rPr lang="ar-IQ" b="1" dirty="0"/>
              <a:t>وتشير التراكمية إلى الإضافة الجديدة الى المعرفة حيث ينطلق الباحث من النقطة التي توصل اليها الباحثون الذين سبقوه فيصحح أخطاءهم ويكمل خطواتهم وقد يبطل معرفة او نظرية استمرت عقوداً ويقدم معرفة علمية جديدة .</a:t>
            </a:r>
            <a:endParaRPr lang="en-US" b="1" dirty="0"/>
          </a:p>
          <a:p>
            <a:pPr rtl="1"/>
            <a:r>
              <a:rPr lang="ar-JO" b="1" dirty="0" smtClean="0"/>
              <a:t>   2- </a:t>
            </a:r>
            <a:r>
              <a:rPr lang="ar-SA" b="1" dirty="0" smtClean="0"/>
              <a:t>التنظيم</a:t>
            </a:r>
            <a:r>
              <a:rPr lang="ar-JO" b="1" dirty="0" smtClean="0"/>
              <a:t>: </a:t>
            </a:r>
            <a:r>
              <a:rPr lang="ar-IQ" b="1" dirty="0"/>
              <a:t>التفكير العلمي </a:t>
            </a:r>
            <a:r>
              <a:rPr lang="ar-JO" b="1" dirty="0" smtClean="0"/>
              <a:t>أ</a:t>
            </a:r>
            <a:r>
              <a:rPr lang="ar-IQ" b="1" dirty="0" smtClean="0"/>
              <a:t>سلوب </a:t>
            </a:r>
            <a:r>
              <a:rPr lang="ar-JO" b="1" dirty="0"/>
              <a:t>أ</a:t>
            </a:r>
            <a:r>
              <a:rPr lang="ar-IQ" b="1" dirty="0" smtClean="0"/>
              <a:t>و </a:t>
            </a:r>
            <a:r>
              <a:rPr lang="ar-IQ" b="1" dirty="0"/>
              <a:t>طريقة للبحث  والمعرفة تستند </a:t>
            </a:r>
            <a:r>
              <a:rPr lang="ar-JO" b="1" dirty="0" smtClean="0"/>
              <a:t>إ</a:t>
            </a:r>
            <a:r>
              <a:rPr lang="ar-IQ" b="1" dirty="0" smtClean="0"/>
              <a:t>لى </a:t>
            </a:r>
            <a:r>
              <a:rPr lang="ar-IQ" b="1" dirty="0"/>
              <a:t>منهج يقيم علاقات </a:t>
            </a:r>
            <a:r>
              <a:rPr lang="ar-IQ" b="1" dirty="0" smtClean="0"/>
              <a:t>منظ</a:t>
            </a:r>
            <a:r>
              <a:rPr lang="ar-JO" b="1" dirty="0" smtClean="0"/>
              <a:t>ّ</a:t>
            </a:r>
            <a:r>
              <a:rPr lang="ar-IQ" b="1" dirty="0" smtClean="0"/>
              <a:t>مة </a:t>
            </a:r>
            <a:r>
              <a:rPr lang="ar-IQ" b="1" dirty="0"/>
              <a:t>بين الظواهر . </a:t>
            </a:r>
            <a:endParaRPr lang="en-US" b="1" dirty="0"/>
          </a:p>
          <a:p>
            <a:pPr lvl="0" rtl="1"/>
            <a:endParaRPr lang="en-US" b="1" dirty="0"/>
          </a:p>
          <a:p>
            <a:pPr lvl="0" rtl="1"/>
            <a:r>
              <a:rPr lang="ar-JO" b="1" dirty="0" smtClean="0"/>
              <a:t>    </a:t>
            </a:r>
            <a:endParaRPr lang="en-US" dirty="0"/>
          </a:p>
          <a:p>
            <a:pPr algn="just" rtl="1"/>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heel(1)">
                                      <p:cBhvr>
                                        <p:cTn id="7" dur="20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heel(1)">
                                      <p:cBhvr>
                                        <p:cTn id="12" dur="20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heel(1)">
                                      <p:cBhvr>
                                        <p:cTn id="17" dur="20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195">
                                            <p:txEl>
                                              <p:pRg st="4" end="4"/>
                                            </p:txEl>
                                          </p:spTgt>
                                        </p:tgtEl>
                                        <p:attrNameLst>
                                          <p:attrName>style.visibility</p:attrName>
                                        </p:attrNameLst>
                                      </p:cBhvr>
                                      <p:to>
                                        <p:strVal val="visible"/>
                                      </p:to>
                                    </p:set>
                                    <p:animEffect transition="in" filter="wheel(1)">
                                      <p:cBhvr>
                                        <p:cTn id="22" dur="2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سمات التفكير العلميّ:</a:t>
            </a:r>
            <a:endParaRPr lang="ar-JO" dirty="0"/>
          </a:p>
        </p:txBody>
      </p:sp>
      <p:sp>
        <p:nvSpPr>
          <p:cNvPr id="3" name="Content Placeholder 2"/>
          <p:cNvSpPr>
            <a:spLocks noGrp="1"/>
          </p:cNvSpPr>
          <p:nvPr>
            <p:ph idx="1"/>
          </p:nvPr>
        </p:nvSpPr>
        <p:spPr>
          <a:xfrm>
            <a:off x="381000" y="1524000"/>
            <a:ext cx="9182100" cy="4525963"/>
          </a:xfrm>
        </p:spPr>
        <p:txBody>
          <a:bodyPr/>
          <a:lstStyle/>
          <a:p>
            <a:pPr lvl="0"/>
            <a:r>
              <a:rPr lang="ar-JO" dirty="0"/>
              <a:t>3</a:t>
            </a:r>
            <a:r>
              <a:rPr lang="ar-JO" b="1" dirty="0"/>
              <a:t>- </a:t>
            </a:r>
            <a:r>
              <a:rPr lang="ar-SA" b="1" dirty="0"/>
              <a:t>البحث عن </a:t>
            </a:r>
            <a:r>
              <a:rPr lang="ar-SA" b="1" dirty="0" smtClean="0"/>
              <a:t>الأسباب</a:t>
            </a:r>
            <a:r>
              <a:rPr lang="ar-JO" b="1" dirty="0" smtClean="0"/>
              <a:t>:</a:t>
            </a:r>
            <a:r>
              <a:rPr lang="ar-SA" dirty="0" smtClean="0"/>
              <a:t>ليس </a:t>
            </a:r>
            <a:r>
              <a:rPr lang="ar-SA" dirty="0"/>
              <a:t>المراد بالعلم </a:t>
            </a:r>
            <a:r>
              <a:rPr lang="ar-SA" dirty="0" smtClean="0"/>
              <a:t>الوصول </a:t>
            </a:r>
            <a:r>
              <a:rPr lang="ar-SA" dirty="0"/>
              <a:t>إلى نتيجة فقط ، ولكن المراد هو معرفه السبب وراء هذه النتيجة فلا </a:t>
            </a:r>
            <a:r>
              <a:rPr lang="ar-SA" dirty="0" smtClean="0"/>
              <a:t>تكون</a:t>
            </a:r>
            <a:r>
              <a:rPr lang="ar-JO" dirty="0" smtClean="0"/>
              <a:t> </a:t>
            </a:r>
            <a:r>
              <a:rPr lang="ar-SA" dirty="0" smtClean="0"/>
              <a:t>الظاهرة </a:t>
            </a:r>
            <a:endParaRPr lang="en-US" dirty="0" smtClean="0"/>
          </a:p>
          <a:p>
            <a:pPr lvl="0"/>
            <a:r>
              <a:rPr lang="en-US" dirty="0" smtClean="0"/>
              <a:t>:</a:t>
            </a:r>
            <a:r>
              <a:rPr lang="ar-SA" dirty="0" smtClean="0"/>
              <a:t>مفهومة </a:t>
            </a:r>
            <a:r>
              <a:rPr lang="ar-SA" dirty="0"/>
              <a:t>فهماً </a:t>
            </a:r>
            <a:r>
              <a:rPr lang="ar-SA" dirty="0" smtClean="0"/>
              <a:t>صحيح</a:t>
            </a:r>
            <a:r>
              <a:rPr lang="ar-JO" dirty="0" smtClean="0"/>
              <a:t>ا</a:t>
            </a:r>
            <a:r>
              <a:rPr lang="ar-SA" dirty="0" smtClean="0"/>
              <a:t> </a:t>
            </a:r>
            <a:r>
              <a:rPr lang="ar-SA" dirty="0"/>
              <a:t>وبالمعنى العلمي إلا </a:t>
            </a:r>
            <a:r>
              <a:rPr lang="ar-SA" dirty="0" smtClean="0"/>
              <a:t>بمعرف</a:t>
            </a:r>
            <a:r>
              <a:rPr lang="ar-JO" dirty="0" smtClean="0"/>
              <a:t>ة</a:t>
            </a:r>
            <a:r>
              <a:rPr lang="ar-SA" dirty="0" smtClean="0"/>
              <a:t> </a:t>
            </a:r>
            <a:r>
              <a:rPr lang="ar-SA" dirty="0"/>
              <a:t>أسبابها </a:t>
            </a:r>
            <a:r>
              <a:rPr lang="ar-SA" dirty="0" smtClean="0"/>
              <a:t>ولهذ</a:t>
            </a:r>
            <a:r>
              <a:rPr lang="ar-JO" dirty="0" smtClean="0"/>
              <a:t>ا</a:t>
            </a:r>
            <a:r>
              <a:rPr lang="ar-SA" dirty="0" smtClean="0"/>
              <a:t>هدف</a:t>
            </a:r>
            <a:r>
              <a:rPr lang="ar-JO" dirty="0" smtClean="0"/>
              <a:t>ا</a:t>
            </a:r>
            <a:r>
              <a:rPr lang="ar-SA" dirty="0" smtClean="0"/>
              <a:t>ن</a:t>
            </a:r>
            <a:endParaRPr lang="en-US" dirty="0"/>
          </a:p>
          <a:p>
            <a:pPr rtl="1"/>
            <a:r>
              <a:rPr lang="ar-SA" dirty="0" smtClean="0"/>
              <a:t>الأول</a:t>
            </a:r>
            <a:r>
              <a:rPr lang="ar-SA" dirty="0"/>
              <a:t>: هو أرضاء نزعه المعرفة وحب الاستطلاع لدى الإنسان إذ لوحظ </a:t>
            </a:r>
            <a:r>
              <a:rPr lang="ar-SA" dirty="0" smtClean="0"/>
              <a:t>أن</a:t>
            </a:r>
            <a:r>
              <a:rPr lang="ar-JO" dirty="0" smtClean="0"/>
              <a:t>ّ</a:t>
            </a:r>
            <a:r>
              <a:rPr lang="ar-SA" dirty="0" smtClean="0"/>
              <a:t> </a:t>
            </a:r>
            <a:r>
              <a:rPr lang="ar-SA" dirty="0"/>
              <a:t>في بعض الحضارات كان الاهتمام فقط بالنتيجة دون معرفة الأساس </a:t>
            </a:r>
            <a:r>
              <a:rPr lang="ar-SA" dirty="0" smtClean="0"/>
              <a:t>النظري</a:t>
            </a:r>
            <a:r>
              <a:rPr lang="ar-JO" dirty="0" smtClean="0"/>
              <a:t>ّ</a:t>
            </a:r>
            <a:r>
              <a:rPr lang="ar-SA" dirty="0" smtClean="0"/>
              <a:t> والعلمي</a:t>
            </a:r>
            <a:r>
              <a:rPr lang="ar-JO" dirty="0" smtClean="0"/>
              <a:t>ّ</a:t>
            </a:r>
            <a:r>
              <a:rPr lang="ar-SA" dirty="0" smtClean="0"/>
              <a:t> المبن</a:t>
            </a:r>
            <a:r>
              <a:rPr lang="ar-JO" dirty="0" smtClean="0"/>
              <a:t>يّ</a:t>
            </a:r>
            <a:r>
              <a:rPr lang="ar-SA" dirty="0" smtClean="0"/>
              <a:t> </a:t>
            </a:r>
            <a:r>
              <a:rPr lang="ar-SA" dirty="0"/>
              <a:t>عليها .</a:t>
            </a:r>
            <a:endParaRPr lang="en-US" dirty="0"/>
          </a:p>
          <a:p>
            <a:pPr rtl="1"/>
            <a:r>
              <a:rPr lang="ar-SA" dirty="0" smtClean="0"/>
              <a:t>الثاني</a:t>
            </a:r>
            <a:r>
              <a:rPr lang="ar-SA" dirty="0"/>
              <a:t>: </a:t>
            </a:r>
            <a:r>
              <a:rPr lang="ar-SA" dirty="0" smtClean="0"/>
              <a:t>أن</a:t>
            </a:r>
            <a:r>
              <a:rPr lang="ar-JO" dirty="0" smtClean="0"/>
              <a:t>ّ</a:t>
            </a:r>
            <a:r>
              <a:rPr lang="ar-SA" dirty="0" smtClean="0"/>
              <a:t> معرف</a:t>
            </a:r>
            <a:r>
              <a:rPr lang="ar-JO" dirty="0" smtClean="0"/>
              <a:t>ة</a:t>
            </a:r>
            <a:r>
              <a:rPr lang="ar-SA" dirty="0" smtClean="0"/>
              <a:t> </a:t>
            </a:r>
            <a:r>
              <a:rPr lang="ar-SA" dirty="0"/>
              <a:t>سبب النتيجة يمكننا من التحكم فيها واستخلاص أساس عام يمكننا من الوصول </a:t>
            </a:r>
            <a:r>
              <a:rPr lang="ar-JO" dirty="0" smtClean="0"/>
              <a:t>إ</a:t>
            </a:r>
            <a:r>
              <a:rPr lang="ar-SA" dirty="0" smtClean="0"/>
              <a:t>لى </a:t>
            </a:r>
            <a:r>
              <a:rPr lang="ar-SA" dirty="0"/>
              <a:t>مزيد من النتائج التي تفيد في ظواهر </a:t>
            </a:r>
            <a:r>
              <a:rPr lang="ar-JO" dirty="0"/>
              <a:t>أ</a:t>
            </a:r>
            <a:r>
              <a:rPr lang="ar-SA" dirty="0" smtClean="0"/>
              <a:t>خر</a:t>
            </a:r>
            <a:r>
              <a:rPr lang="ar-JO" dirty="0" smtClean="0"/>
              <a:t>ى</a:t>
            </a:r>
            <a:r>
              <a:rPr lang="ar-SA" dirty="0" smtClean="0"/>
              <a:t> </a:t>
            </a:r>
            <a:r>
              <a:rPr lang="ar-SA" dirty="0"/>
              <a:t>.</a:t>
            </a:r>
            <a:endParaRPr lang="en-US" dirty="0"/>
          </a:p>
          <a:p>
            <a:endParaRPr lang="ar-JO" dirty="0"/>
          </a:p>
        </p:txBody>
      </p:sp>
    </p:spTree>
    <p:extLst>
      <p:ext uri="{BB962C8B-B14F-4D97-AF65-F5344CB8AC3E}">
        <p14:creationId xmlns:p14="http://schemas.microsoft.com/office/powerpoint/2010/main" val="10747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سمات التفكير العلميّ:</a:t>
            </a:r>
            <a:endParaRPr lang="ar-JO" dirty="0"/>
          </a:p>
        </p:txBody>
      </p:sp>
      <p:sp>
        <p:nvSpPr>
          <p:cNvPr id="3" name="Content Placeholder 2"/>
          <p:cNvSpPr>
            <a:spLocks noGrp="1"/>
          </p:cNvSpPr>
          <p:nvPr>
            <p:ph idx="1"/>
          </p:nvPr>
        </p:nvSpPr>
        <p:spPr/>
        <p:txBody>
          <a:bodyPr/>
          <a:lstStyle/>
          <a:p>
            <a:pPr lvl="0" rtl="1"/>
            <a:r>
              <a:rPr lang="ar-JO" b="1" dirty="0" smtClean="0"/>
              <a:t>4- </a:t>
            </a:r>
            <a:r>
              <a:rPr lang="ar-SA" b="1" dirty="0"/>
              <a:t>الشموليّة واليقين</a:t>
            </a:r>
            <a:r>
              <a:rPr lang="ar-SA" b="1" dirty="0" smtClean="0"/>
              <a:t>.</a:t>
            </a:r>
            <a:endParaRPr lang="ar-JO" b="1" dirty="0" smtClean="0"/>
          </a:p>
          <a:p>
            <a:pPr rtl="1"/>
            <a:r>
              <a:rPr lang="ar-IQ" b="1" dirty="0"/>
              <a:t> الشمولية تعني </a:t>
            </a:r>
            <a:r>
              <a:rPr lang="ar-JO" b="1" dirty="0" smtClean="0"/>
              <a:t>أ</a:t>
            </a:r>
            <a:r>
              <a:rPr lang="ar-IQ" b="1" dirty="0" smtClean="0"/>
              <a:t>ن</a:t>
            </a:r>
            <a:r>
              <a:rPr lang="ar-JO" b="1" dirty="0" smtClean="0"/>
              <a:t>ّ</a:t>
            </a:r>
            <a:r>
              <a:rPr lang="ar-IQ" b="1" dirty="0" smtClean="0"/>
              <a:t> </a:t>
            </a:r>
            <a:r>
              <a:rPr lang="ar-IQ" b="1" dirty="0"/>
              <a:t>الحقيقة العلمية شاملة </a:t>
            </a:r>
            <a:r>
              <a:rPr lang="ar-IQ" b="1" dirty="0" smtClean="0"/>
              <a:t>ل</a:t>
            </a:r>
            <a:r>
              <a:rPr lang="ar-JO" b="1" dirty="0" smtClean="0"/>
              <a:t>أ</a:t>
            </a:r>
            <a:r>
              <a:rPr lang="ar-IQ" b="1" dirty="0" smtClean="0"/>
              <a:t>فراد </a:t>
            </a:r>
            <a:r>
              <a:rPr lang="ar-IQ" b="1" dirty="0"/>
              <a:t>عديدين </a:t>
            </a:r>
            <a:r>
              <a:rPr lang="ar-JO" b="1" dirty="0" smtClean="0"/>
              <a:t>أ</a:t>
            </a:r>
            <a:r>
              <a:rPr lang="ar-IQ" b="1" dirty="0" smtClean="0"/>
              <a:t>و </a:t>
            </a:r>
            <a:r>
              <a:rPr lang="ar-IQ" b="1" dirty="0"/>
              <a:t>لظواهرعديدة .</a:t>
            </a:r>
            <a:endParaRPr lang="en-US" b="1" dirty="0"/>
          </a:p>
          <a:p>
            <a:r>
              <a:rPr lang="ar-IQ" b="1" dirty="0"/>
              <a:t>واليقين يعني </a:t>
            </a:r>
            <a:r>
              <a:rPr lang="ar-JO" b="1" dirty="0" smtClean="0"/>
              <a:t>أ</a:t>
            </a:r>
            <a:r>
              <a:rPr lang="ar-IQ" b="1" dirty="0" smtClean="0"/>
              <a:t>ن</a:t>
            </a:r>
            <a:r>
              <a:rPr lang="ar-JO" b="1" dirty="0" smtClean="0"/>
              <a:t>ّ</a:t>
            </a:r>
            <a:r>
              <a:rPr lang="ar-IQ" b="1" dirty="0" smtClean="0"/>
              <a:t> </a:t>
            </a:r>
            <a:r>
              <a:rPr lang="ar-IQ" b="1" dirty="0"/>
              <a:t>التفكير العلمي يستند </a:t>
            </a:r>
            <a:r>
              <a:rPr lang="ar-JO" b="1" dirty="0" smtClean="0"/>
              <a:t>إلى </a:t>
            </a:r>
            <a:r>
              <a:rPr lang="ar-IQ" b="1" dirty="0" smtClean="0"/>
              <a:t>مجموعة </a:t>
            </a:r>
            <a:r>
              <a:rPr lang="ar-IQ" b="1" dirty="0"/>
              <a:t>كافية من </a:t>
            </a:r>
            <a:r>
              <a:rPr lang="ar-IQ" b="1" dirty="0" smtClean="0"/>
              <a:t>ال</a:t>
            </a:r>
            <a:r>
              <a:rPr lang="ar-JO" b="1" dirty="0" smtClean="0"/>
              <a:t>أ</a:t>
            </a:r>
            <a:r>
              <a:rPr lang="ar-IQ" b="1" dirty="0" smtClean="0"/>
              <a:t>دلة </a:t>
            </a:r>
            <a:r>
              <a:rPr lang="ar-IQ" b="1" dirty="0"/>
              <a:t>الموضوعية المقنعة التي تصل </a:t>
            </a:r>
            <a:r>
              <a:rPr lang="ar-JO" b="1" dirty="0" smtClean="0"/>
              <a:t>إ</a:t>
            </a:r>
            <a:r>
              <a:rPr lang="ar-IQ" b="1" dirty="0" smtClean="0"/>
              <a:t>لى </a:t>
            </a:r>
            <a:r>
              <a:rPr lang="ar-IQ" b="1" dirty="0"/>
              <a:t>الثقة  واليقين </a:t>
            </a:r>
            <a:r>
              <a:rPr lang="ar-IQ" b="1" dirty="0" smtClean="0"/>
              <a:t>بها </a:t>
            </a:r>
            <a:r>
              <a:rPr lang="ar-IQ" b="1" dirty="0"/>
              <a:t>، </a:t>
            </a:r>
            <a:r>
              <a:rPr lang="ar-IQ" b="1" dirty="0" smtClean="0"/>
              <a:t>ولكن</a:t>
            </a:r>
            <a:r>
              <a:rPr lang="ar-JO" b="1" dirty="0" smtClean="0"/>
              <a:t>ّ</a:t>
            </a:r>
            <a:r>
              <a:rPr lang="ar-IQ" b="1" dirty="0" smtClean="0"/>
              <a:t>ه </a:t>
            </a:r>
            <a:r>
              <a:rPr lang="ar-IQ" b="1" dirty="0"/>
              <a:t>ليس يقيناً مطلقاً بل </a:t>
            </a:r>
            <a:r>
              <a:rPr lang="ar-IQ" b="1" dirty="0" smtClean="0"/>
              <a:t>نسبي</a:t>
            </a:r>
            <a:r>
              <a:rPr lang="ar-JO" b="1" dirty="0" smtClean="0"/>
              <a:t>ّ</a:t>
            </a:r>
            <a:r>
              <a:rPr lang="ar-IQ" b="1" dirty="0" smtClean="0"/>
              <a:t> ل</a:t>
            </a:r>
            <a:r>
              <a:rPr lang="ar-JO" b="1" dirty="0" smtClean="0"/>
              <a:t>أ</a:t>
            </a:r>
            <a:r>
              <a:rPr lang="ar-IQ" b="1" dirty="0" smtClean="0"/>
              <a:t>ن</a:t>
            </a:r>
            <a:r>
              <a:rPr lang="ar-JO" b="1" dirty="0" smtClean="0"/>
              <a:t>ّ</a:t>
            </a:r>
            <a:r>
              <a:rPr lang="ar-IQ" b="1" dirty="0" smtClean="0"/>
              <a:t> </a:t>
            </a:r>
            <a:r>
              <a:rPr lang="ar-IQ" b="1" dirty="0"/>
              <a:t>العلم ضد الثبات والحقيقة الثابتة الوحيدة هي </a:t>
            </a:r>
            <a:r>
              <a:rPr lang="ar-JO" b="1" dirty="0" smtClean="0"/>
              <a:t>أ</a:t>
            </a:r>
            <a:r>
              <a:rPr lang="ar-IQ" b="1" dirty="0" smtClean="0"/>
              <a:t>ن</a:t>
            </a:r>
            <a:r>
              <a:rPr lang="ar-JO" b="1" dirty="0" smtClean="0"/>
              <a:t>ّ</a:t>
            </a:r>
            <a:r>
              <a:rPr lang="ar-IQ" b="1" dirty="0" smtClean="0"/>
              <a:t> كل</a:t>
            </a:r>
            <a:r>
              <a:rPr lang="ar-JO" b="1" dirty="0" smtClean="0"/>
              <a:t>ّ</a:t>
            </a:r>
            <a:r>
              <a:rPr lang="ar-IQ" b="1" dirty="0" smtClean="0"/>
              <a:t> </a:t>
            </a:r>
            <a:r>
              <a:rPr lang="ar-IQ" b="1" dirty="0"/>
              <a:t>الحقائق تتغير . </a:t>
            </a:r>
            <a:endParaRPr lang="en-US" b="1" dirty="0"/>
          </a:p>
          <a:p>
            <a:pPr lvl="0" rtl="1"/>
            <a:r>
              <a:rPr lang="ar-JO" b="1" dirty="0"/>
              <a:t>      </a:t>
            </a:r>
          </a:p>
        </p:txBody>
      </p:sp>
    </p:spTree>
    <p:extLst>
      <p:ext uri="{BB962C8B-B14F-4D97-AF65-F5344CB8AC3E}">
        <p14:creationId xmlns:p14="http://schemas.microsoft.com/office/powerpoint/2010/main" val="243121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سمات التفكير العلميّ:</a:t>
            </a:r>
            <a:endParaRPr lang="ar-JO" dirty="0"/>
          </a:p>
        </p:txBody>
      </p:sp>
      <p:sp>
        <p:nvSpPr>
          <p:cNvPr id="3" name="Content Placeholder 2"/>
          <p:cNvSpPr>
            <a:spLocks noGrp="1"/>
          </p:cNvSpPr>
          <p:nvPr>
            <p:ph idx="1"/>
          </p:nvPr>
        </p:nvSpPr>
        <p:spPr>
          <a:xfrm>
            <a:off x="381000" y="1600200"/>
            <a:ext cx="8915400" cy="4525963"/>
          </a:xfrm>
        </p:spPr>
        <p:txBody>
          <a:bodyPr/>
          <a:lstStyle/>
          <a:p>
            <a:pPr marL="457200" lvl="0" indent="-457200" rtl="1">
              <a:buFontTx/>
              <a:buChar char="-"/>
            </a:pPr>
            <a:r>
              <a:rPr lang="ar-JO" b="1" dirty="0" smtClean="0"/>
              <a:t>5- </a:t>
            </a:r>
            <a:r>
              <a:rPr lang="ar-SA" b="1" dirty="0" smtClean="0"/>
              <a:t>الدقّة والتجريد</a:t>
            </a:r>
            <a:r>
              <a:rPr lang="ar-JO" b="1" dirty="0" smtClean="0"/>
              <a:t>:</a:t>
            </a:r>
          </a:p>
          <a:p>
            <a:pPr marL="0" indent="0" rtl="1">
              <a:lnSpc>
                <a:spcPct val="150000"/>
              </a:lnSpc>
            </a:pPr>
            <a:r>
              <a:rPr lang="ar-JO" b="1" dirty="0" smtClean="0"/>
              <a:t>     </a:t>
            </a:r>
            <a:r>
              <a:rPr lang="ar-IQ" b="1" dirty="0" smtClean="0"/>
              <a:t>التفكير </a:t>
            </a:r>
            <a:r>
              <a:rPr lang="ar-IQ" b="1" dirty="0"/>
              <a:t>العلمي يتسم بالدقة والتجريد والباحث العلمي يسعى </a:t>
            </a:r>
            <a:r>
              <a:rPr lang="ar-JO" b="1" dirty="0" smtClean="0"/>
              <a:t>إ</a:t>
            </a:r>
            <a:r>
              <a:rPr lang="ar-IQ" b="1" dirty="0" smtClean="0"/>
              <a:t>لى </a:t>
            </a:r>
            <a:r>
              <a:rPr lang="ar-IQ" b="1" dirty="0"/>
              <a:t>تحديد مشكلته بدقة وتحديد </a:t>
            </a:r>
            <a:r>
              <a:rPr lang="ar-JO" b="1" dirty="0" smtClean="0"/>
              <a:t>إ</a:t>
            </a:r>
            <a:r>
              <a:rPr lang="ar-IQ" b="1" dirty="0" smtClean="0"/>
              <a:t>جراءاته </a:t>
            </a:r>
            <a:r>
              <a:rPr lang="ar-IQ" b="1" dirty="0"/>
              <a:t>بدقة ويستخدم لغة رياضية تقوم على القياس الدقيق ويتحدث بلغة </a:t>
            </a:r>
            <a:r>
              <a:rPr lang="ar-IQ" b="1" dirty="0" smtClean="0"/>
              <a:t>مجر</a:t>
            </a:r>
            <a:r>
              <a:rPr lang="ar-JO" b="1" dirty="0" smtClean="0"/>
              <a:t>ّ</a:t>
            </a:r>
            <a:r>
              <a:rPr lang="ar-IQ" b="1" dirty="0" smtClean="0"/>
              <a:t>دة </a:t>
            </a:r>
            <a:r>
              <a:rPr lang="ar-IQ" b="1" dirty="0"/>
              <a:t>والتجريد وسيلة الباحث لفهم قوانين الواقع </a:t>
            </a:r>
            <a:r>
              <a:rPr lang="ar-IQ" dirty="0"/>
              <a:t>.</a:t>
            </a:r>
            <a:endParaRPr lang="en-US" dirty="0"/>
          </a:p>
          <a:p>
            <a:pPr marL="457200" lvl="0" indent="-457200" rtl="1">
              <a:buFontTx/>
              <a:buChar char="-"/>
            </a:pPr>
            <a:endParaRPr lang="en-US" dirty="0"/>
          </a:p>
        </p:txBody>
      </p:sp>
    </p:spTree>
    <p:extLst>
      <p:ext uri="{BB962C8B-B14F-4D97-AF65-F5344CB8AC3E}">
        <p14:creationId xmlns:p14="http://schemas.microsoft.com/office/powerpoint/2010/main" val="216226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سمات التفكير العلميّ:</a:t>
            </a:r>
            <a:endParaRPr lang="ar-JO" dirty="0"/>
          </a:p>
        </p:txBody>
      </p:sp>
      <p:sp>
        <p:nvSpPr>
          <p:cNvPr id="3" name="Content Placeholder 2"/>
          <p:cNvSpPr>
            <a:spLocks noGrp="1"/>
          </p:cNvSpPr>
          <p:nvPr>
            <p:ph idx="1"/>
          </p:nvPr>
        </p:nvSpPr>
        <p:spPr/>
        <p:txBody>
          <a:bodyPr/>
          <a:lstStyle/>
          <a:p>
            <a:pPr lvl="0" rtl="1"/>
            <a:r>
              <a:rPr lang="ar-JO" b="1" dirty="0"/>
              <a:t> 6- </a:t>
            </a:r>
            <a:r>
              <a:rPr lang="ar-SA" b="1" dirty="0"/>
              <a:t>دقّة الصياغة.</a:t>
            </a:r>
            <a:endParaRPr lang="en-US" dirty="0"/>
          </a:p>
          <a:p>
            <a:pPr lvl="0" rtl="1"/>
            <a:r>
              <a:rPr lang="ar-JO" b="1" dirty="0"/>
              <a:t>          7-</a:t>
            </a:r>
            <a:r>
              <a:rPr lang="ar-SA" b="1" dirty="0"/>
              <a:t>التعميم.</a:t>
            </a:r>
            <a:endParaRPr lang="en-US" dirty="0"/>
          </a:p>
          <a:p>
            <a:pPr lvl="0" rtl="1"/>
            <a:r>
              <a:rPr lang="ar-JO" b="1" dirty="0"/>
              <a:t>             8- </a:t>
            </a:r>
            <a:r>
              <a:rPr lang="ar-SA" b="1" dirty="0"/>
              <a:t>إمكانيّة اختبار الصدق</a:t>
            </a:r>
            <a:endParaRPr lang="ar-JO" dirty="0"/>
          </a:p>
          <a:p>
            <a:endParaRPr lang="ar-JO" dirty="0"/>
          </a:p>
        </p:txBody>
      </p:sp>
    </p:spTree>
    <p:extLst>
      <p:ext uri="{BB962C8B-B14F-4D97-AF65-F5344CB8AC3E}">
        <p14:creationId xmlns:p14="http://schemas.microsoft.com/office/powerpoint/2010/main" val="245109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a:t>سمات التفكير العلميّ:</a:t>
            </a:r>
            <a:endParaRPr lang="en-US" dirty="0"/>
          </a:p>
        </p:txBody>
      </p:sp>
      <p:sp>
        <p:nvSpPr>
          <p:cNvPr id="8195" name="Text Placeholder 5"/>
          <p:cNvSpPr>
            <a:spLocks noGrp="1"/>
          </p:cNvSpPr>
          <p:nvPr>
            <p:ph idx="1"/>
          </p:nvPr>
        </p:nvSpPr>
        <p:spPr>
          <a:xfrm>
            <a:off x="152400" y="1341437"/>
            <a:ext cx="9906000" cy="4525963"/>
          </a:xfrm>
        </p:spPr>
        <p:txBody>
          <a:bodyPr/>
          <a:lstStyle/>
          <a:p>
            <a:pPr lvl="0" rtl="1"/>
            <a:r>
              <a:rPr lang="ar-SA" sz="3100" dirty="0" smtClean="0"/>
              <a:t>   </a:t>
            </a:r>
            <a:r>
              <a:rPr lang="ar-JO" sz="3100" dirty="0" smtClean="0"/>
              <a:t>  9- </a:t>
            </a:r>
            <a:r>
              <a:rPr lang="ar-SA" sz="2800" b="1" dirty="0" smtClean="0"/>
              <a:t>الموضوعيّة</a:t>
            </a:r>
            <a:r>
              <a:rPr lang="ar-JO" sz="2800" b="1" dirty="0" smtClean="0"/>
              <a:t>:</a:t>
            </a:r>
          </a:p>
          <a:p>
            <a:pPr rtl="1"/>
            <a:r>
              <a:rPr lang="ar-JO" sz="2800" b="1" dirty="0" smtClean="0"/>
              <a:t>       </a:t>
            </a:r>
            <a:r>
              <a:rPr lang="ar-IQ" sz="2800" b="1" dirty="0"/>
              <a:t>البعد عن الاهواء والميول الذاتية والاغراض الشخصية عند الحكم على </a:t>
            </a:r>
            <a:r>
              <a:rPr lang="ar-IQ" sz="2800" b="1"/>
              <a:t>المواقف </a:t>
            </a:r>
            <a:endParaRPr lang="en-US" sz="2800" b="1" dirty="0"/>
          </a:p>
          <a:p>
            <a:pPr lvl="0" rtl="1"/>
            <a:endParaRPr lang="en-US" sz="2800" dirty="0"/>
          </a:p>
          <a:p>
            <a:pPr lvl="0" rtl="1"/>
            <a:r>
              <a:rPr lang="ar-JO" sz="2800" b="1" dirty="0" smtClean="0"/>
              <a:t>         10- </a:t>
            </a:r>
            <a:r>
              <a:rPr lang="ar-SA" sz="2800" b="1" dirty="0" smtClean="0"/>
              <a:t>التحليل</a:t>
            </a:r>
            <a:r>
              <a:rPr lang="ar-SA" sz="2800" b="1" dirty="0"/>
              <a:t>.</a:t>
            </a:r>
            <a:endParaRPr lang="en-US" sz="2800" dirty="0"/>
          </a:p>
          <a:p>
            <a:pPr lvl="0" rtl="1"/>
            <a:r>
              <a:rPr lang="ar-JO" sz="2800" b="1" dirty="0" smtClean="0"/>
              <a:t>            11- </a:t>
            </a:r>
            <a:r>
              <a:rPr lang="ar-SA" sz="2800" b="1" dirty="0" smtClean="0"/>
              <a:t>اتصال </a:t>
            </a:r>
            <a:r>
              <a:rPr lang="ar-SA" sz="2800" b="1" dirty="0"/>
              <a:t>البحث ( البدء من حيث انتهى الآخرون).</a:t>
            </a:r>
            <a:endParaRPr lang="en-US" sz="2800" dirty="0"/>
          </a:p>
          <a:p>
            <a:pPr lvl="0" rtl="1"/>
            <a:r>
              <a:rPr lang="ar-JO" sz="2800" b="1" dirty="0" smtClean="0"/>
              <a:t>               12- </a:t>
            </a:r>
            <a:r>
              <a:rPr lang="ar-SA" sz="2800" b="1" dirty="0" smtClean="0"/>
              <a:t>التسليم </a:t>
            </a:r>
            <a:r>
              <a:rPr lang="ar-SA" sz="2800" b="1" dirty="0"/>
              <a:t>ببعض المبادئ.</a:t>
            </a:r>
            <a:endParaRPr lang="en-US" sz="2800" dirty="0"/>
          </a:p>
          <a:p>
            <a:pPr lvl="0" rtl="1"/>
            <a:r>
              <a:rPr lang="ar-JO" sz="2800" b="1" dirty="0" smtClean="0"/>
              <a:t>                 13- </a:t>
            </a:r>
            <a:r>
              <a:rPr lang="ar-SA" sz="2800" b="1" dirty="0" smtClean="0"/>
              <a:t>البناء </a:t>
            </a:r>
            <a:r>
              <a:rPr lang="ar-SA" sz="2800" b="1" dirty="0"/>
              <a:t>النسقيّ</a:t>
            </a:r>
            <a:endParaRPr lang="en-US" sz="2800" dirty="0"/>
          </a:p>
          <a:p>
            <a:pPr lvl="0" rtl="1"/>
            <a:r>
              <a:rPr lang="ar-JO" sz="2800" b="1" dirty="0" smtClean="0"/>
              <a:t>                     14- </a:t>
            </a:r>
            <a:r>
              <a:rPr lang="ar-SA" sz="2800" b="1" dirty="0" smtClean="0"/>
              <a:t>الثبات</a:t>
            </a:r>
            <a:r>
              <a:rPr lang="ar-SA" sz="2800" b="1" dirty="0"/>
              <a:t>.</a:t>
            </a:r>
            <a:endParaRPr lang="en-US" sz="2800" dirty="0"/>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heel(1)">
                                      <p:cBhvr>
                                        <p:cTn id="7" dur="20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heel(1)">
                                      <p:cBhvr>
                                        <p:cTn id="12" dur="20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195">
                                            <p:txEl>
                                              <p:pRg st="3" end="3"/>
                                            </p:txEl>
                                          </p:spTgt>
                                        </p:tgtEl>
                                        <p:attrNameLst>
                                          <p:attrName>style.visibility</p:attrName>
                                        </p:attrNameLst>
                                      </p:cBhvr>
                                      <p:to>
                                        <p:strVal val="visible"/>
                                      </p:to>
                                    </p:set>
                                    <p:animEffect transition="in" filter="wheel(1)">
                                      <p:cBhvr>
                                        <p:cTn id="17" dur="2000"/>
                                        <p:tgtEl>
                                          <p:spTgt spid="81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195">
                                            <p:txEl>
                                              <p:pRg st="4" end="4"/>
                                            </p:txEl>
                                          </p:spTgt>
                                        </p:tgtEl>
                                        <p:attrNameLst>
                                          <p:attrName>style.visibility</p:attrName>
                                        </p:attrNameLst>
                                      </p:cBhvr>
                                      <p:to>
                                        <p:strVal val="visible"/>
                                      </p:to>
                                    </p:set>
                                    <p:animEffect transition="in" filter="wheel(1)">
                                      <p:cBhvr>
                                        <p:cTn id="22" dur="2000"/>
                                        <p:tgtEl>
                                          <p:spTgt spid="81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animEffect transition="in" filter="wheel(1)">
                                      <p:cBhvr>
                                        <p:cTn id="27" dur="2000"/>
                                        <p:tgtEl>
                                          <p:spTgt spid="819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8195">
                                            <p:txEl>
                                              <p:pRg st="6" end="6"/>
                                            </p:txEl>
                                          </p:spTgt>
                                        </p:tgtEl>
                                        <p:attrNameLst>
                                          <p:attrName>style.visibility</p:attrName>
                                        </p:attrNameLst>
                                      </p:cBhvr>
                                      <p:to>
                                        <p:strVal val="visible"/>
                                      </p:to>
                                    </p:set>
                                    <p:animEffect transition="in" filter="wheel(1)">
                                      <p:cBhvr>
                                        <p:cTn id="32" dur="2000"/>
                                        <p:tgtEl>
                                          <p:spTgt spid="819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8195">
                                            <p:txEl>
                                              <p:pRg st="7" end="7"/>
                                            </p:txEl>
                                          </p:spTgt>
                                        </p:tgtEl>
                                        <p:attrNameLst>
                                          <p:attrName>style.visibility</p:attrName>
                                        </p:attrNameLst>
                                      </p:cBhvr>
                                      <p:to>
                                        <p:strVal val="visible"/>
                                      </p:to>
                                    </p:set>
                                    <p:animEffect transition="in" filter="wheel(1)">
                                      <p:cBhvr>
                                        <p:cTn id="37" dur="2000"/>
                                        <p:tgtEl>
                                          <p:spTgt spid="81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1755</TotalTime>
  <Words>732</Words>
  <Application>Microsoft Office PowerPoint</Application>
  <PresentationFormat>A4 Paper (210x297 mm)</PresentationFormat>
  <Paragraphs>93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المحاضرة الثانية  المنهج والتفكير العلميّ  </vt:lpstr>
      <vt:lpstr>حدّ المنهج</vt:lpstr>
      <vt:lpstr>حدّ المنهج</vt:lpstr>
      <vt:lpstr>البحث اللغويّ </vt:lpstr>
      <vt:lpstr>البحث اللغويّ</vt:lpstr>
      <vt:lpstr>البحث اللغويّ</vt:lpstr>
      <vt:lpstr>البحث اللغويّ</vt:lpstr>
      <vt:lpstr>التفكير العلميّ</vt:lpstr>
      <vt:lpstr>التفكير العلميّ</vt:lpstr>
      <vt:lpstr>سمات التفكير العلميّ:</vt:lpstr>
      <vt:lpstr>سمات التفكير العلميّ:</vt:lpstr>
      <vt:lpstr>سمات التفكير العلميّ:</vt:lpstr>
      <vt:lpstr>سمات التفكير العلميّ:</vt:lpstr>
      <vt:lpstr>سمات التفكير العلميّ:</vt:lpstr>
      <vt:lpstr>سمات التفكير العلميّ:</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SAMSUNG</cp:lastModifiedBy>
  <cp:revision>169</cp:revision>
  <dcterms:created xsi:type="dcterms:W3CDTF">2009-10-14T19:14:34Z</dcterms:created>
  <dcterms:modified xsi:type="dcterms:W3CDTF">2012-09-15T18:28:00Z</dcterms:modified>
</cp:coreProperties>
</file>