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11" r:id="rId2"/>
    <p:sldId id="257" r:id="rId3"/>
    <p:sldId id="303" r:id="rId4"/>
    <p:sldId id="304" r:id="rId5"/>
    <p:sldId id="305" r:id="rId6"/>
    <p:sldId id="306" r:id="rId7"/>
    <p:sldId id="307" r:id="rId8"/>
    <p:sldId id="308" r:id="rId9"/>
    <p:sldId id="309" r:id="rId10"/>
    <p:sldId id="310" r:id="rId11"/>
    <p:sldId id="312" r:id="rId12"/>
    <p:sldId id="313" r:id="rId13"/>
    <p:sldId id="314" r:id="rId14"/>
    <p:sldId id="315" r:id="rId15"/>
    <p:sldId id="316" r:id="rId16"/>
    <p:sldId id="317" r:id="rId17"/>
    <p:sldId id="318" r:id="rId18"/>
    <p:sldId id="319" r:id="rId19"/>
    <p:sldId id="320" r:id="rId20"/>
    <p:sldId id="321" r:id="rId21"/>
    <p:sldId id="323" r:id="rId22"/>
    <p:sldId id="324"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70" d="100"/>
          <a:sy n="70" d="100"/>
        </p:scale>
        <p:origin x="-1218"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37245334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86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a:xfrm>
            <a:off x="76200" y="2286000"/>
            <a:ext cx="5638800" cy="3352800"/>
          </a:xfrm>
          <a:prstGeom prst="rect">
            <a:avLst/>
          </a:prstGeom>
        </p:spPr>
        <p:txBody>
          <a:bodyPr anchor="ctr">
            <a:normAutofit/>
          </a:bodyPr>
          <a:lstStyle/>
          <a:p>
            <a:pPr algn="r" rtl="1" fontAlgn="auto">
              <a:spcAft>
                <a:spcPts val="0"/>
              </a:spcAft>
              <a:defRPr/>
            </a:pPr>
            <a:r>
              <a:rPr lang="ar-EG" sz="3600" b="1" dirty="0" smtClean="0">
                <a:latin typeface="AYM Wadiy S_U normal." pitchFamily="2" charset="0"/>
                <a:ea typeface="+mj-ea"/>
                <a:cs typeface="+mj-cs"/>
              </a:rPr>
              <a:t>اسم المقرر</a:t>
            </a:r>
            <a:endParaRPr lang="ar-SA" sz="3600" b="1" dirty="0" smtClean="0">
              <a:latin typeface="AYM Wadiy S_U normal." pitchFamily="2" charset="0"/>
              <a:ea typeface="+mj-ea"/>
              <a:cs typeface="+mj-cs"/>
            </a:endParaRPr>
          </a:p>
          <a:p>
            <a:pPr fontAlgn="auto">
              <a:spcAft>
                <a:spcPts val="0"/>
              </a:spcAft>
              <a:defRPr/>
            </a:pPr>
            <a:r>
              <a:rPr lang="ar-EG" sz="3600" b="1" dirty="0" smtClean="0">
                <a:latin typeface="AYM Wadiy S_U normal." pitchFamily="2" charset="0"/>
                <a:ea typeface="+mj-ea"/>
                <a:cs typeface="+mj-cs"/>
              </a:rPr>
              <a:t> </a:t>
            </a:r>
            <a:r>
              <a:rPr lang="ar-JO" sz="3600" b="1" dirty="0"/>
              <a:t>بحث في اللغة </a:t>
            </a:r>
            <a:r>
              <a:rPr lang="ar-SA" sz="3600" b="1" dirty="0"/>
              <a:t>2012  </a:t>
            </a:r>
            <a:endParaRPr lang="ar-SA" sz="3600" b="1" dirty="0">
              <a:latin typeface="AYM Wadiy S_U normal." pitchFamily="2" charset="0"/>
            </a:endParaRPr>
          </a:p>
          <a:p>
            <a:pPr fontAlgn="auto">
              <a:spcAft>
                <a:spcPts val="0"/>
              </a:spcAft>
              <a:defRPr/>
            </a:pPr>
            <a:r>
              <a:rPr lang="ar-SA" sz="3600" b="1" dirty="0"/>
              <a:t>د. </a:t>
            </a:r>
            <a:r>
              <a:rPr lang="ar-JO" sz="3600" b="1" dirty="0"/>
              <a:t>محمّد المقبل</a:t>
            </a:r>
            <a:endParaRPr lang="ar-SA" sz="3600" b="1" dirty="0"/>
          </a:p>
          <a:p>
            <a:pPr fontAlgn="auto">
              <a:spcAft>
                <a:spcPts val="0"/>
              </a:spcAft>
              <a:defRPr/>
            </a:pPr>
            <a:r>
              <a:rPr lang="ar-SA" sz="3600" b="1" dirty="0"/>
              <a:t>أستاذ </a:t>
            </a:r>
            <a:r>
              <a:rPr lang="ar-JO" sz="3600" b="1" dirty="0"/>
              <a:t>اللغة والنحو </a:t>
            </a:r>
            <a:r>
              <a:rPr lang="ar-SA" sz="3600" b="1" dirty="0"/>
              <a:t>المساعد</a:t>
            </a:r>
            <a:endParaRPr lang="en-US" sz="3600" b="1" dirty="0"/>
          </a:p>
        </p:txBody>
      </p:sp>
    </p:spTree>
    <p:extLst>
      <p:ext uri="{BB962C8B-B14F-4D97-AF65-F5344CB8AC3E}">
        <p14:creationId xmlns="" xmlns:p14="http://schemas.microsoft.com/office/powerpoint/2010/main" val="110545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a:t>
            </a:r>
            <a:r>
              <a:rPr lang="ar-JO" spc="-150" dirty="0" smtClean="0">
                <a:solidFill>
                  <a:srgbClr val="376092"/>
                </a:solidFill>
                <a:latin typeface="ae_AlMateen" pitchFamily="2" charset="-78"/>
                <a:cs typeface="ae_AlMateen" pitchFamily="2" charset="-78"/>
              </a:rPr>
              <a:t>الثالثة</a:t>
            </a:r>
            <a:br>
              <a:rPr lang="ar-JO" spc="-150" dirty="0" smtClean="0">
                <a:solidFill>
                  <a:srgbClr val="376092"/>
                </a:solidFill>
                <a:latin typeface="ae_AlMateen" pitchFamily="2" charset="-78"/>
                <a:cs typeface="ae_AlMateen" pitchFamily="2" charset="-78"/>
              </a:rPr>
            </a:br>
            <a:r>
              <a:rPr lang="ar-SA" b="1" dirty="0"/>
              <a:t>مناهج البحث في اللغة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a:t>مناهج البحث في اللغة</a:t>
            </a:r>
            <a:endParaRPr lang="en-US" dirty="0"/>
          </a:p>
        </p:txBody>
      </p:sp>
      <p:sp>
        <p:nvSpPr>
          <p:cNvPr id="8195" name="Text Placeholder 5"/>
          <p:cNvSpPr>
            <a:spLocks noGrp="1"/>
          </p:cNvSpPr>
          <p:nvPr>
            <p:ph idx="1"/>
          </p:nvPr>
        </p:nvSpPr>
        <p:spPr>
          <a:xfrm>
            <a:off x="457200" y="1600200"/>
            <a:ext cx="8953500" cy="4525963"/>
          </a:xfrm>
        </p:spPr>
        <p:txBody>
          <a:bodyPr/>
          <a:lstStyle/>
          <a:p>
            <a:pPr rtl="1"/>
            <a:r>
              <a:rPr lang="ar-JO" dirty="0">
                <a:solidFill>
                  <a:srgbClr val="000066"/>
                </a:solidFill>
                <a:cs typeface="Simplified Arabic" pitchFamily="2" charset="-78"/>
              </a:rPr>
              <a:t> </a:t>
            </a:r>
            <a:r>
              <a:rPr lang="ar-SA" b="1" dirty="0"/>
              <a:t> </a:t>
            </a:r>
            <a:endParaRPr lang="en-US" dirty="0"/>
          </a:p>
          <a:p>
            <a:pPr>
              <a:lnSpc>
                <a:spcPct val="150000"/>
              </a:lnSpc>
            </a:pPr>
            <a:r>
              <a:rPr lang="ar-SA" b="1" dirty="0"/>
              <a:t>هناك  مجموعة من المناهج الأساسيّة في تاريخ الدرس اللغويّ، ويجب على الباحث الإمام بها ومعرفة حدودها، وكيفيّة الإفادة منها في التحليل اللغويّ، وأن يختار المنهج الذي يتناسب وموضوع بحثه، وربّما يتبنّى غير </a:t>
            </a:r>
            <a:r>
              <a:rPr lang="ar-SA" b="1" dirty="0" smtClean="0"/>
              <a:t>منهج، </a:t>
            </a:r>
            <a:r>
              <a:rPr lang="ar-SA" b="1" dirty="0"/>
              <a:t>حسب الظاهرة اللغويّة التي يدرسها. </a:t>
            </a:r>
            <a:endParaRPr lang="ar-SA"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450A89D6-9D5C-44E9-9AAE-A392D99496A5}" type="slidenum">
              <a:rPr lang="en-US" smtClean="0"/>
              <a:pPr>
                <a:defRPr/>
              </a:pPr>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a:t>مناهج البحث في اللغة</a:t>
            </a:r>
            <a:endParaRPr lang="en-US" dirty="0"/>
          </a:p>
        </p:txBody>
      </p:sp>
      <p:sp>
        <p:nvSpPr>
          <p:cNvPr id="9219" name="Text Placeholder 5"/>
          <p:cNvSpPr>
            <a:spLocks noGrp="1"/>
          </p:cNvSpPr>
          <p:nvPr>
            <p:ph idx="1"/>
          </p:nvPr>
        </p:nvSpPr>
        <p:spPr>
          <a:xfrm>
            <a:off x="495300" y="1600200"/>
            <a:ext cx="9182100" cy="4525963"/>
          </a:xfrm>
        </p:spPr>
        <p:txBody>
          <a:bodyPr/>
          <a:lstStyle/>
          <a:p>
            <a:pPr marL="457200" lvl="1" indent="0" algn="just" rtl="1">
              <a:lnSpc>
                <a:spcPct val="150000"/>
              </a:lnSpc>
            </a:pPr>
            <a:r>
              <a:rPr lang="ar-SA" b="1" dirty="0"/>
              <a:t>وفي ما يأتي تعريف بتلك المناهج الأساسيّة التي تفيد في التحليل اللغويّ، في مستوياته: الصوتيّة والصرفيّة والنحويّة والدلاليّة</a:t>
            </a:r>
            <a:r>
              <a:rPr lang="ar-SA" b="1" dirty="0" smtClean="0"/>
              <a:t>:</a:t>
            </a:r>
            <a:endParaRPr lang="ar-JO" b="1" dirty="0" smtClean="0"/>
          </a:p>
          <a:p>
            <a:pPr lvl="0" rtl="1">
              <a:lnSpc>
                <a:spcPct val="150000"/>
              </a:lnSpc>
            </a:pPr>
            <a:r>
              <a:rPr lang="ar-SA" b="1" dirty="0">
                <a:solidFill>
                  <a:srgbClr val="FF0000"/>
                </a:solidFill>
              </a:rPr>
              <a:t>المنهج </a:t>
            </a:r>
            <a:r>
              <a:rPr lang="ar-SA" b="1" dirty="0" smtClean="0">
                <a:solidFill>
                  <a:srgbClr val="FF0000"/>
                </a:solidFill>
              </a:rPr>
              <a:t>المقارن</a:t>
            </a:r>
            <a:r>
              <a:rPr lang="ar-JO" b="1" dirty="0" smtClean="0"/>
              <a:t>:</a:t>
            </a:r>
            <a:endParaRPr lang="en-US" sz="2000" dirty="0"/>
          </a:p>
          <a:p>
            <a:pPr rtl="1">
              <a:lnSpc>
                <a:spcPct val="150000"/>
              </a:lnSpc>
            </a:pPr>
            <a:r>
              <a:rPr lang="ar-SA" b="1" dirty="0"/>
              <a:t> يدرس اللغات التي تندرج تحت أصل واحد أو التي تنتمي إلى أسرة لغويّة واحدة؛ حتّى يجمع الخصائص والسمات المشتركة في ما بينها، للوصول إلى صياغة ما يسمّى بالنحو المقارن.</a:t>
            </a:r>
            <a:endParaRPr lang="en-US" sz="2000" dirty="0"/>
          </a:p>
          <a:p>
            <a:pPr marL="457200" lvl="1" indent="0" algn="just" rtl="1">
              <a:lnSpc>
                <a:spcPct val="150000"/>
              </a:lnSpc>
            </a:pPr>
            <a:endParaRPr lang="en-US" dirty="0"/>
          </a:p>
          <a:p>
            <a:pPr marL="457200" lvl="1" indent="0" algn="just" rtl="1"/>
            <a:endParaRPr lang="ar-SA" b="1" dirty="0" smtClean="0">
              <a:latin typeface="Traditional Arabic" pitchFamily="2" charset="-78"/>
              <a:ea typeface="Times New Roman" pitchFamily="18" charset="0"/>
              <a:cs typeface="Traditional Arabic" pitchFamily="2" charset="-78"/>
            </a:endParaRPr>
          </a:p>
          <a:p>
            <a:pPr marL="514350" indent="-514350" algn="just" rtl="1">
              <a:buFont typeface="+mj-lt"/>
              <a:buAutoNum type="arabicPeriod"/>
            </a:pPr>
            <a:endParaRPr lang="ar-SA" b="1" dirty="0" smtClean="0">
              <a:latin typeface="Traditional Arabic" pitchFamily="2" charset="-78"/>
              <a:ea typeface="Times New Roman" pitchFamily="18" charset="0"/>
              <a:cs typeface="Traditional Arabic" pitchFamily="2" charset="-78"/>
            </a:endParaRPr>
          </a:p>
          <a:p>
            <a:pPr marL="514350" indent="-514350" algn="just" rtl="1">
              <a:buFont typeface="+mj-lt"/>
              <a:buAutoNum type="arabicPeriod"/>
            </a:pPr>
            <a:endParaRPr lang="en-US" b="1" dirty="0" smtClean="0">
              <a:latin typeface="Arial" pitchFamily="34" charset="0"/>
              <a:cs typeface="Traditional Arabic" pitchFamily="2" charset="-78"/>
            </a:endParaRPr>
          </a:p>
          <a:p>
            <a:pPr marL="514350" indent="-514350" algn="just" rtl="1">
              <a:buFont typeface="+mj-lt"/>
              <a:buAutoNum type="arabicPeriod"/>
            </a:pPr>
            <a:endParaRPr lang="ar-SA" b="1" dirty="0" smtClean="0">
              <a:cs typeface="Traditional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DC76D136-A843-47EC-9567-640792F8844F}" type="slidenum">
              <a:rPr lang="en-US" smtClean="0"/>
              <a:pPr>
                <a:defRPr/>
              </a:pPr>
              <a:t>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1000"/>
                                        <p:tgtEl>
                                          <p:spTgt spid="9219">
                                            <p:txEl>
                                              <p:pRg st="0" end="0"/>
                                            </p:txEl>
                                          </p:spTgt>
                                        </p:tgtEl>
                                      </p:cBhvr>
                                    </p:animEffect>
                                    <p:anim calcmode="lin" valueType="num">
                                      <p:cBhvr>
                                        <p:cTn id="8" dur="1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2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219">
                                            <p:txEl>
                                              <p:pRg st="1" end="1"/>
                                            </p:txEl>
                                          </p:spTgt>
                                        </p:tgtEl>
                                        <p:attrNameLst>
                                          <p:attrName>style.visibility</p:attrName>
                                        </p:attrNameLst>
                                      </p:cBhvr>
                                      <p:to>
                                        <p:strVal val="visible"/>
                                      </p:to>
                                    </p:set>
                                    <p:animEffect transition="in" filter="fade">
                                      <p:cBhvr>
                                        <p:cTn id="14" dur="1000"/>
                                        <p:tgtEl>
                                          <p:spTgt spid="9219">
                                            <p:txEl>
                                              <p:pRg st="1" end="1"/>
                                            </p:txEl>
                                          </p:spTgt>
                                        </p:tgtEl>
                                      </p:cBhvr>
                                    </p:animEffect>
                                    <p:anim calcmode="lin" valueType="num">
                                      <p:cBhvr>
                                        <p:cTn id="15" dur="10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2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219">
                                            <p:txEl>
                                              <p:pRg st="2" end="2"/>
                                            </p:txEl>
                                          </p:spTgt>
                                        </p:tgtEl>
                                        <p:attrNameLst>
                                          <p:attrName>style.visibility</p:attrName>
                                        </p:attrNameLst>
                                      </p:cBhvr>
                                      <p:to>
                                        <p:strVal val="visible"/>
                                      </p:to>
                                    </p:set>
                                    <p:animEffect transition="in" filter="fade">
                                      <p:cBhvr>
                                        <p:cTn id="21" dur="1000"/>
                                        <p:tgtEl>
                                          <p:spTgt spid="9219">
                                            <p:txEl>
                                              <p:pRg st="2" end="2"/>
                                            </p:txEl>
                                          </p:spTgt>
                                        </p:tgtEl>
                                      </p:cBhvr>
                                    </p:animEffect>
                                    <p:anim calcmode="lin" valueType="num">
                                      <p:cBhvr>
                                        <p:cTn id="22" dur="10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21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مناهج البحث في اللغة</a:t>
            </a:r>
            <a:endParaRPr lang="ar-SA" dirty="0"/>
          </a:p>
        </p:txBody>
      </p:sp>
      <p:sp>
        <p:nvSpPr>
          <p:cNvPr id="3" name="عنصر نائب للمحتوى 2"/>
          <p:cNvSpPr>
            <a:spLocks noGrp="1"/>
          </p:cNvSpPr>
          <p:nvPr>
            <p:ph idx="1"/>
          </p:nvPr>
        </p:nvSpPr>
        <p:spPr/>
        <p:txBody>
          <a:bodyPr/>
          <a:lstStyle/>
          <a:p>
            <a:pPr rtl="1"/>
            <a:r>
              <a:rPr lang="ar-SA" b="1" dirty="0"/>
              <a:t>مثال:</a:t>
            </a:r>
            <a:endParaRPr lang="en-US" dirty="0"/>
          </a:p>
          <a:p>
            <a:pPr rtl="1"/>
            <a:r>
              <a:rPr lang="ar-SA" b="1" dirty="0"/>
              <a:t> معرفة أبي حيّان الأندلسيّ اللغة الحبشيّة، وإدراك العلاقة بينها وبين العربيّة، فألّف فيها تأليفا مستقلا هو( جلاء الغبش عن لسان الحبش ).</a:t>
            </a:r>
            <a:endParaRPr lang="en-US" dirty="0"/>
          </a:p>
          <a:p>
            <a:pPr rtl="1"/>
            <a:r>
              <a:rPr lang="ar-SA" b="1" dirty="0"/>
              <a:t> </a:t>
            </a:r>
            <a:endParaRPr lang="en-US" dirty="0"/>
          </a:p>
          <a:p>
            <a:pPr rtl="1"/>
            <a:r>
              <a:rPr lang="ar-SA" b="1" dirty="0"/>
              <a:t>وقول الإمام السهيليّ: وكثيرا ما يقع الاتّفاق بين السريانيّ والعربيّ ، أو يقاربه في اللفظ.</a:t>
            </a:r>
            <a:endParaRPr lang="en-US"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263C60C5-5DD8-4A9E-A0E8-FF281D9887CA}" type="slidenum">
              <a:rPr lang="en-US" smtClean="0"/>
              <a:pPr>
                <a:defRPr/>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a:t>مناهج البحث في اللغة</a:t>
            </a:r>
            <a:endParaRPr lang="ar-SA" dirty="0"/>
          </a:p>
        </p:txBody>
      </p:sp>
      <p:sp>
        <p:nvSpPr>
          <p:cNvPr id="3" name="عنصر نائب للمحتوى 2"/>
          <p:cNvSpPr>
            <a:spLocks noGrp="1"/>
          </p:cNvSpPr>
          <p:nvPr>
            <p:ph idx="1"/>
          </p:nvPr>
        </p:nvSpPr>
        <p:spPr>
          <a:xfrm>
            <a:off x="0" y="1371600"/>
            <a:ext cx="9677400" cy="4525963"/>
          </a:xfrm>
        </p:spPr>
        <p:txBody>
          <a:bodyPr/>
          <a:lstStyle/>
          <a:p>
            <a:pPr marL="457200" lvl="1" indent="0" rtl="1" eaLnBrk="1" hangingPunct="1"/>
            <a:endParaRPr lang="ar-JO" b="1" dirty="0">
              <a:cs typeface="Traditional Arabic" pitchFamily="2" charset="-78"/>
            </a:endParaRPr>
          </a:p>
          <a:p>
            <a:pPr marL="457200" lvl="1" indent="0" rtl="1" eaLnBrk="1" hangingPunct="1">
              <a:lnSpc>
                <a:spcPct val="150000"/>
              </a:lnSpc>
            </a:pPr>
            <a:r>
              <a:rPr lang="ar-JO" b="1" dirty="0"/>
              <a:t>يعتمد هذا المنهج على دراسة الظواهر انطلاقا من الدراسات المقارنة ، فالمنهج المقارن يختص بدراسة العلاقات التاريخية بين لغتين أو أكثر ضمن أسرة لغوية واحدة ، من المعروف أن اللغويين في القرن التاسع عشر توصلوا إلى تقسيم اللغات إلى مجموعات أو أسر معينة </a:t>
            </a:r>
            <a:r>
              <a:rPr lang="ar-JO" b="1" dirty="0" smtClean="0"/>
              <a:t>يضمّ كلّ </a:t>
            </a:r>
            <a:r>
              <a:rPr lang="ar-JO" b="1" dirty="0"/>
              <a:t>منها </a:t>
            </a:r>
            <a:r>
              <a:rPr lang="ar-JO" b="1" dirty="0" smtClean="0"/>
              <a:t>فروعا </a:t>
            </a:r>
            <a:r>
              <a:rPr lang="ar-JO" b="1" dirty="0"/>
              <a:t>متعددة .</a:t>
            </a:r>
            <a:br>
              <a:rPr lang="ar-JO" b="1" dirty="0"/>
            </a:br>
            <a:endParaRPr lang="ar-SA" b="1" dirty="0" smtClean="0">
              <a:cs typeface="Traditional Arabic" pitchFamily="2" charset="-78"/>
            </a:endParaRP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263C60C5-5DD8-4A9E-A0E8-FF281D9887CA}" type="slidenum">
              <a:rPr lang="en-US" smtClean="0"/>
              <a:pPr>
                <a:defRPr/>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a:t>مناهج البحث في اللغة</a:t>
            </a:r>
            <a:endParaRPr lang="ar-SA" dirty="0"/>
          </a:p>
        </p:txBody>
      </p:sp>
      <p:sp>
        <p:nvSpPr>
          <p:cNvPr id="3" name="عنصر نائب للمحتوى 2"/>
          <p:cNvSpPr>
            <a:spLocks noGrp="1"/>
          </p:cNvSpPr>
          <p:nvPr>
            <p:ph idx="1"/>
          </p:nvPr>
        </p:nvSpPr>
        <p:spPr>
          <a:xfrm>
            <a:off x="0" y="1371600"/>
            <a:ext cx="9677400" cy="4525963"/>
          </a:xfrm>
        </p:spPr>
        <p:txBody>
          <a:bodyPr/>
          <a:lstStyle/>
          <a:p>
            <a:pPr rtl="1" eaLnBrk="1" hangingPunct="1">
              <a:lnSpc>
                <a:spcPct val="150000"/>
              </a:lnSpc>
              <a:buFont typeface="Arial" pitchFamily="34" charset="0"/>
              <a:buChar char="•"/>
            </a:pPr>
            <a:r>
              <a:rPr lang="ar-JO" b="1" dirty="0"/>
              <a:t>أكّد المنهج المقارن دراسة النحو ، باعتباره ممثلا لقاعدة بيانات معيارية </a:t>
            </a:r>
            <a:r>
              <a:rPr lang="ar-JO" b="1" dirty="0" smtClean="0"/>
              <a:t>تراكيب اللغة، </a:t>
            </a:r>
            <a:r>
              <a:rPr lang="ar-JO" b="1" dirty="0"/>
              <a:t>والموجه لسيرها ورسم </a:t>
            </a:r>
            <a:r>
              <a:rPr lang="ar-JO" b="1" dirty="0" smtClean="0"/>
              <a:t>حدودها. </a:t>
            </a:r>
            <a:r>
              <a:rPr lang="ar-JO" b="1" dirty="0"/>
              <a:t>والمقارنة إنما في رأي الأغلبية تجرى بين لغتين أو أكثر من أرومة أو فصيلة أو أسرة </a:t>
            </a:r>
            <a:r>
              <a:rPr lang="ar-JO" b="1" dirty="0" smtClean="0"/>
              <a:t>لغويّة </a:t>
            </a:r>
            <a:r>
              <a:rPr lang="ar-JO" b="1" dirty="0"/>
              <a:t>واحدة ، كالفصيلة </a:t>
            </a:r>
            <a:r>
              <a:rPr lang="ar-JO" b="1" dirty="0" smtClean="0"/>
              <a:t>الساميّة </a:t>
            </a:r>
            <a:r>
              <a:rPr lang="ar-JO" b="1" dirty="0"/>
              <a:t>وما يتفرّع منها من لغات، أو فصيلة </a:t>
            </a:r>
            <a:r>
              <a:rPr lang="ar-JO" b="1" dirty="0" smtClean="0"/>
              <a:t>الهندوأوروبيّة </a:t>
            </a:r>
            <a:r>
              <a:rPr lang="ar-JO" b="1" dirty="0"/>
              <a:t>من حيث الأصوات وتشكيلاتها وبناؤها ومخارجها وصفاتها </a:t>
            </a:r>
            <a:r>
              <a:rPr lang="ar-JO" b="1" dirty="0" smtClean="0"/>
              <a:t>ووظائفها. </a:t>
            </a:r>
            <a:endParaRPr lang="ar-SA" b="1" dirty="0" smtClean="0">
              <a:cs typeface="Traditional Arabic" pitchFamily="2" charset="-78"/>
            </a:endParaRP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263C60C5-5DD8-4A9E-A0E8-FF281D9887CA}" type="slidenum">
              <a:rPr lang="en-US" smtClean="0"/>
              <a:pPr>
                <a:defRPr/>
              </a:pPr>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مناهج البحث في اللغة</a:t>
            </a:r>
            <a:endParaRPr lang="ar-SA" dirty="0"/>
          </a:p>
        </p:txBody>
      </p:sp>
      <p:sp>
        <p:nvSpPr>
          <p:cNvPr id="3" name="عنصر نائب للمحتوى 2"/>
          <p:cNvSpPr>
            <a:spLocks noGrp="1"/>
          </p:cNvSpPr>
          <p:nvPr>
            <p:ph idx="1"/>
          </p:nvPr>
        </p:nvSpPr>
        <p:spPr>
          <a:xfrm>
            <a:off x="0" y="1371600"/>
            <a:ext cx="9677400" cy="4525963"/>
          </a:xfrm>
        </p:spPr>
        <p:txBody>
          <a:bodyPr/>
          <a:lstStyle/>
          <a:p>
            <a:pPr marL="0" indent="0" rtl="1" eaLnBrk="1" hangingPunct="1">
              <a:lnSpc>
                <a:spcPct val="150000"/>
              </a:lnSpc>
            </a:pPr>
            <a:r>
              <a:rPr lang="ar-JO" b="1" dirty="0" smtClean="0">
                <a:cs typeface="Traditional Arabic" pitchFamily="2" charset="-78"/>
              </a:rPr>
              <a:t> </a:t>
            </a:r>
            <a:r>
              <a:rPr lang="ar-JO" b="1" dirty="0"/>
              <a:t>كذلك دراسة البناء الصرفي ، وحدوده المختلفة والبناء </a:t>
            </a:r>
            <a:r>
              <a:rPr lang="ar-JO" b="1" dirty="0" smtClean="0"/>
              <a:t>الدلاليّ والقاعديّ </a:t>
            </a:r>
            <a:r>
              <a:rPr lang="ar-JO" b="1" dirty="0"/>
              <a:t>، </a:t>
            </a:r>
            <a:r>
              <a:rPr lang="ar-JO" b="1" dirty="0" smtClean="0"/>
              <a:t>المعياريّ </a:t>
            </a:r>
            <a:r>
              <a:rPr lang="ar-JO" b="1" dirty="0"/>
              <a:t>، </a:t>
            </a:r>
            <a:r>
              <a:rPr lang="ar-JO" b="1" dirty="0" smtClean="0"/>
              <a:t>والعروضيّ والبلاغيّ </a:t>
            </a:r>
            <a:r>
              <a:rPr lang="ar-JO" b="1" dirty="0"/>
              <a:t>.</a:t>
            </a:r>
            <a:br>
              <a:rPr lang="ar-JO" b="1" dirty="0"/>
            </a:br>
            <a:r>
              <a:rPr lang="ar-JO" b="1" dirty="0" smtClean="0"/>
              <a:t>واللسانيّون </a:t>
            </a:r>
            <a:r>
              <a:rPr lang="ar-JO" b="1" dirty="0"/>
              <a:t>المقارنون يقومون بالمقارنات ويسجلون درجاتها بغية الوصول إلى حدود اللغة الأم أو اللغة </a:t>
            </a:r>
            <a:r>
              <a:rPr lang="ar-JO" b="1" dirty="0" smtClean="0"/>
              <a:t>الأصليّة </a:t>
            </a:r>
            <a:r>
              <a:rPr lang="ar-JO" b="1" dirty="0"/>
              <a:t>. ويصل المقارن للغة الأم عن طريق استقراء النتائج التي توصل إليها وإقامة بعض القوانين الصوتية. ويعتمد بناؤها </a:t>
            </a:r>
            <a:r>
              <a:rPr lang="ar-JO" b="1" dirty="0" smtClean="0"/>
              <a:t>بشكل غير </a:t>
            </a:r>
            <a:r>
              <a:rPr lang="ar-JO" b="1" dirty="0"/>
              <a:t>مباشر على الاتجاهات اللغوية التي تتسم بالثبوت والرسوخ من مثل:</a:t>
            </a:r>
            <a:br>
              <a:rPr lang="ar-JO" b="1" dirty="0"/>
            </a:br>
            <a:endParaRPr lang="ar-EG" b="1" dirty="0" smtClean="0">
              <a:cs typeface="Traditional Arabic" pitchFamily="2" charset="-78"/>
            </a:endParaRP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263C60C5-5DD8-4A9E-A0E8-FF281D9887CA}" type="slidenum">
              <a:rPr lang="en-US" smtClean="0"/>
              <a:pPr>
                <a:defRPr/>
              </a:pPr>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مناهج البحث في اللغة</a:t>
            </a:r>
            <a:endParaRPr lang="ar-SA" dirty="0"/>
          </a:p>
        </p:txBody>
      </p:sp>
      <p:sp>
        <p:nvSpPr>
          <p:cNvPr id="3" name="عنصر نائب للمحتوى 2"/>
          <p:cNvSpPr>
            <a:spLocks noGrp="1"/>
          </p:cNvSpPr>
          <p:nvPr>
            <p:ph idx="1"/>
          </p:nvPr>
        </p:nvSpPr>
        <p:spPr/>
        <p:txBody>
          <a:bodyPr/>
          <a:lstStyle/>
          <a:p>
            <a:pPr>
              <a:lnSpc>
                <a:spcPct val="150000"/>
              </a:lnSpc>
            </a:pPr>
            <a:r>
              <a:rPr lang="ar-JO" b="1" dirty="0"/>
              <a:t>- كلّ لغة لا بد أن تتناوبها مجموعة من اللهجات .</a:t>
            </a:r>
            <a:br>
              <a:rPr lang="ar-JO" b="1" dirty="0"/>
            </a:br>
            <a:r>
              <a:rPr lang="ar-JO" b="1" dirty="0"/>
              <a:t>- كلّ لغة لا تكون إلا إذا استعملتها الجماعة اللغوية </a:t>
            </a:r>
            <a:br>
              <a:rPr lang="ar-JO" b="1" dirty="0"/>
            </a:br>
            <a:r>
              <a:rPr lang="ar-JO" b="1" dirty="0"/>
              <a:t>- كلّ لغة تحمل خصائص وراثية مستقلة </a:t>
            </a:r>
            <a:br>
              <a:rPr lang="ar-JO" b="1" dirty="0"/>
            </a:br>
            <a:r>
              <a:rPr lang="ar-JO" b="1" dirty="0"/>
              <a:t>- كلّ كلام يصطبغ بلون الطبقة الاجتماعية، في الزمان والمكان المعينين .</a:t>
            </a:r>
            <a:endParaRPr lang="en-US" dirty="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مناهج البحث في اللغة</a:t>
            </a:r>
            <a:endParaRPr lang="ar-SA" dirty="0"/>
          </a:p>
        </p:txBody>
      </p:sp>
      <p:sp>
        <p:nvSpPr>
          <p:cNvPr id="3" name="عنصر نائب للمحتوى 2"/>
          <p:cNvSpPr>
            <a:spLocks noGrp="1"/>
          </p:cNvSpPr>
          <p:nvPr>
            <p:ph idx="1"/>
          </p:nvPr>
        </p:nvSpPr>
        <p:spPr/>
        <p:txBody>
          <a:bodyPr/>
          <a:lstStyle/>
          <a:p>
            <a:pPr algn="just" rtl="1">
              <a:spcBef>
                <a:spcPct val="0"/>
              </a:spcBef>
              <a:defRPr/>
            </a:pPr>
            <a:r>
              <a:rPr lang="en-US" dirty="0" smtClean="0"/>
              <a:t>    </a:t>
            </a:r>
            <a:r>
              <a:rPr lang="ar-JO" dirty="0" smtClean="0"/>
              <a:t> </a:t>
            </a:r>
            <a:r>
              <a:rPr lang="ar-JO" b="1" dirty="0"/>
              <a:t>وكان من نتاج هذا المنهج المقارن:</a:t>
            </a:r>
            <a:br>
              <a:rPr lang="ar-JO" b="1" dirty="0"/>
            </a:br>
            <a:r>
              <a:rPr lang="ar-JO" b="1" dirty="0"/>
              <a:t>-إنتاج مجموعة من الكشافات القاموسية الاشتقاقية للمجاميع </a:t>
            </a:r>
            <a:r>
              <a:rPr lang="ar-JO" b="1" dirty="0" smtClean="0"/>
              <a:t>اللغويّةالكبيرة</a:t>
            </a:r>
            <a:r>
              <a:rPr lang="ar-JO" b="1" dirty="0"/>
              <a:t/>
            </a:r>
            <a:br>
              <a:rPr lang="ar-JO" b="1" dirty="0"/>
            </a:br>
            <a:r>
              <a:rPr lang="ar-JO" b="1" dirty="0"/>
              <a:t>-إعادة بناء وتقويم النصوص اللغويّة  غير الموثوق بصحتها التي عالجت الكثير من الظواهر اللغويّة  وقدمت الأعمال </a:t>
            </a:r>
            <a:r>
              <a:rPr lang="ar-JO" b="1" dirty="0" smtClean="0"/>
              <a:t>الأدبيّة </a:t>
            </a:r>
            <a:r>
              <a:rPr lang="ar-JO" b="1" dirty="0"/>
              <a:t>في ميادين الشعر والنثر واللغة.</a:t>
            </a:r>
            <a:br>
              <a:rPr lang="ar-JO" b="1" dirty="0"/>
            </a:b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مناهج البحث في اللغة</a:t>
            </a:r>
            <a:endParaRPr lang="ar-JO" dirty="0"/>
          </a:p>
        </p:txBody>
      </p:sp>
      <p:sp>
        <p:nvSpPr>
          <p:cNvPr id="3" name="Content Placeholder 2"/>
          <p:cNvSpPr>
            <a:spLocks noGrp="1"/>
          </p:cNvSpPr>
          <p:nvPr>
            <p:ph idx="1"/>
          </p:nvPr>
        </p:nvSpPr>
        <p:spPr/>
        <p:txBody>
          <a:bodyPr/>
          <a:lstStyle/>
          <a:p>
            <a:pPr>
              <a:lnSpc>
                <a:spcPct val="150000"/>
              </a:lnSpc>
            </a:pPr>
            <a:r>
              <a:rPr lang="ar-JO" dirty="0" smtClean="0"/>
              <a:t> </a:t>
            </a:r>
            <a:r>
              <a:rPr lang="ar-JO" b="1" dirty="0"/>
              <a:t>- وتيسير البحث في ميادين العائلات اللغويّة  بما يقدمه من تحليلات ومقارنات لإعادة بنائها . وبيان صلاتها وعلاقاتها وروابطها التركيبية وصولا إلى اللغة الأم وتفرعاتها . كاللغات السامية ، واللغات الهندوأوروبية .</a:t>
            </a:r>
            <a:br>
              <a:rPr lang="ar-JO" b="1" dirty="0"/>
            </a:br>
            <a:endParaRPr lang="ar-JO" dirty="0"/>
          </a:p>
          <a:p>
            <a:endParaRPr lang="ar-JO" dirty="0"/>
          </a:p>
        </p:txBody>
      </p:sp>
    </p:spTree>
    <p:extLst>
      <p:ext uri="{BB962C8B-B14F-4D97-AF65-F5344CB8AC3E}">
        <p14:creationId xmlns="" xmlns:p14="http://schemas.microsoft.com/office/powerpoint/2010/main" val="316834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مناهج البحث في اللغة</a:t>
            </a:r>
            <a:endParaRPr lang="ar-JO" dirty="0"/>
          </a:p>
        </p:txBody>
      </p:sp>
      <p:sp>
        <p:nvSpPr>
          <p:cNvPr id="3" name="Content Placeholder 2"/>
          <p:cNvSpPr>
            <a:spLocks noGrp="1"/>
          </p:cNvSpPr>
          <p:nvPr>
            <p:ph idx="1"/>
          </p:nvPr>
        </p:nvSpPr>
        <p:spPr/>
        <p:txBody>
          <a:bodyPr/>
          <a:lstStyle/>
          <a:p>
            <a:pPr>
              <a:lnSpc>
                <a:spcPct val="150000"/>
              </a:lnSpc>
            </a:pPr>
            <a:r>
              <a:rPr lang="ar-JO" dirty="0" smtClean="0"/>
              <a:t>  </a:t>
            </a:r>
            <a:r>
              <a:rPr lang="ar-JO" b="1" dirty="0">
                <a:solidFill>
                  <a:srgbClr val="FF0000"/>
                </a:solidFill>
              </a:rPr>
              <a:t>وأهم المجموعات التي توصل اللغويون إلى تفسيرها إلى أسر معينة يضم  كلّ منها فروعا متعددة هي المجموعة </a:t>
            </a:r>
            <a:r>
              <a:rPr lang="ar-JO" b="1" dirty="0" smtClean="0">
                <a:solidFill>
                  <a:srgbClr val="FF0000"/>
                </a:solidFill>
              </a:rPr>
              <a:t>الهندوأوروبيّة </a:t>
            </a:r>
            <a:r>
              <a:rPr lang="ar-JO" b="1" dirty="0">
                <a:solidFill>
                  <a:srgbClr val="FF0000"/>
                </a:solidFill>
              </a:rPr>
              <a:t>، والمجموعة </a:t>
            </a:r>
            <a:r>
              <a:rPr lang="ar-JO" b="1" dirty="0" smtClean="0">
                <a:solidFill>
                  <a:srgbClr val="FF0000"/>
                </a:solidFill>
              </a:rPr>
              <a:t>الساميّة </a:t>
            </a:r>
            <a:r>
              <a:rPr lang="ar-JO" b="1" dirty="0"/>
              <a:t>.</a:t>
            </a:r>
            <a:endParaRPr lang="en-US" dirty="0"/>
          </a:p>
          <a:p>
            <a:endParaRPr lang="ar-JO" dirty="0"/>
          </a:p>
        </p:txBody>
      </p:sp>
    </p:spTree>
    <p:extLst>
      <p:ext uri="{BB962C8B-B14F-4D97-AF65-F5344CB8AC3E}">
        <p14:creationId xmlns="" xmlns:p14="http://schemas.microsoft.com/office/powerpoint/2010/main" val="2985631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مناهج البحث في اللغة</a:t>
            </a:r>
            <a:endParaRPr lang="ar-JO" dirty="0"/>
          </a:p>
        </p:txBody>
      </p:sp>
      <p:sp>
        <p:nvSpPr>
          <p:cNvPr id="3" name="Content Placeholder 2"/>
          <p:cNvSpPr>
            <a:spLocks noGrp="1"/>
          </p:cNvSpPr>
          <p:nvPr>
            <p:ph idx="1"/>
          </p:nvPr>
        </p:nvSpPr>
        <p:spPr/>
        <p:txBody>
          <a:bodyPr/>
          <a:lstStyle/>
          <a:p>
            <a:pPr lvl="0" rtl="1"/>
            <a:r>
              <a:rPr lang="ar-JO" dirty="0" smtClean="0"/>
              <a:t>  </a:t>
            </a:r>
            <a:r>
              <a:rPr lang="ar-SA" b="1" dirty="0">
                <a:solidFill>
                  <a:srgbClr val="FF0000"/>
                </a:solidFill>
              </a:rPr>
              <a:t>المنهج التاريخيّ</a:t>
            </a:r>
            <a:endParaRPr lang="en-US" dirty="0">
              <a:solidFill>
                <a:srgbClr val="FF0000"/>
              </a:solidFill>
            </a:endParaRPr>
          </a:p>
          <a:p>
            <a:pPr rtl="1">
              <a:lnSpc>
                <a:spcPct val="150000"/>
              </a:lnSpc>
            </a:pPr>
            <a:r>
              <a:rPr lang="ar-SA" b="1" dirty="0">
                <a:solidFill>
                  <a:srgbClr val="FF0000"/>
                </a:solidFill>
              </a:rPr>
              <a:t>يدور في حصر التغييرات التي تصيب اللغة على مرّ العصور، من النظر في أصواتها وأبنيتها الصرفيّة، وتراكيبها النحويّة، ونظام الجملة فيها، ودلالة ألفاظها، مع محاولة تلمّس الأسباب التي أدّت إلى هذا التغيير.</a:t>
            </a:r>
            <a:endParaRPr lang="en-US" dirty="0">
              <a:solidFill>
                <a:srgbClr val="FF0000"/>
              </a:solidFill>
            </a:endParaRPr>
          </a:p>
          <a:p>
            <a:endParaRPr lang="ar-JO" dirty="0"/>
          </a:p>
        </p:txBody>
      </p:sp>
    </p:spTree>
    <p:extLst>
      <p:ext uri="{BB962C8B-B14F-4D97-AF65-F5344CB8AC3E}">
        <p14:creationId xmlns="" xmlns:p14="http://schemas.microsoft.com/office/powerpoint/2010/main" val="2482735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مناهج البحث في اللغة</a:t>
            </a:r>
            <a:endParaRPr lang="ar-JO" dirty="0"/>
          </a:p>
        </p:txBody>
      </p:sp>
      <p:sp>
        <p:nvSpPr>
          <p:cNvPr id="3" name="Content Placeholder 2"/>
          <p:cNvSpPr>
            <a:spLocks noGrp="1"/>
          </p:cNvSpPr>
          <p:nvPr>
            <p:ph idx="1"/>
          </p:nvPr>
        </p:nvSpPr>
        <p:spPr/>
        <p:txBody>
          <a:bodyPr/>
          <a:lstStyle/>
          <a:p>
            <a:pPr rtl="1">
              <a:lnSpc>
                <a:spcPct val="150000"/>
              </a:lnSpc>
            </a:pPr>
            <a:r>
              <a:rPr lang="ar-JO" dirty="0" smtClean="0"/>
              <a:t>  </a:t>
            </a:r>
            <a:r>
              <a:rPr lang="ar-SA" b="1" dirty="0"/>
              <a:t> ويشترط في دراسة اللغة من الناحية التاريخيّة أن يسبقها الدراسة الوصفيّة لها في المراحل المختلفة التي مرّت بها.</a:t>
            </a:r>
            <a:endParaRPr lang="en-US" dirty="0"/>
          </a:p>
          <a:p>
            <a:pPr rtl="1">
              <a:lnSpc>
                <a:spcPct val="150000"/>
              </a:lnSpc>
            </a:pPr>
            <a:r>
              <a:rPr lang="ar-SA" b="1" dirty="0"/>
              <a:t>التطوّر اللغويّ الذي يدرسه علم اللغة التاريخيّ له شقان: التطوّر في بنية الكلمة. ومجالات الانتشار والاستخدام اللغويّ.</a:t>
            </a:r>
            <a:endParaRPr lang="en-US" dirty="0"/>
          </a:p>
          <a:p>
            <a:pPr rtl="1">
              <a:lnSpc>
                <a:spcPct val="150000"/>
              </a:lnSpc>
            </a:pPr>
            <a:r>
              <a:rPr lang="ar-SA" b="1" dirty="0"/>
              <a:t>يفيد المنهج التاريخيّ في إعداد ما يمكن تسميته المعجم التاريخيّ لألفاظ العربيّة.</a:t>
            </a:r>
            <a:endParaRPr lang="ar-JO" dirty="0"/>
          </a:p>
        </p:txBody>
      </p:sp>
    </p:spTree>
    <p:extLst>
      <p:ext uri="{BB962C8B-B14F-4D97-AF65-F5344CB8AC3E}">
        <p14:creationId xmlns="" xmlns:p14="http://schemas.microsoft.com/office/powerpoint/2010/main" val="335152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مناهج البحث في اللغة</a:t>
            </a:r>
            <a:endParaRPr lang="ar-JO" dirty="0"/>
          </a:p>
        </p:txBody>
      </p:sp>
      <p:sp>
        <p:nvSpPr>
          <p:cNvPr id="3" name="Content Placeholder 2"/>
          <p:cNvSpPr>
            <a:spLocks noGrp="1"/>
          </p:cNvSpPr>
          <p:nvPr>
            <p:ph idx="1"/>
          </p:nvPr>
        </p:nvSpPr>
        <p:spPr/>
        <p:txBody>
          <a:bodyPr/>
          <a:lstStyle/>
          <a:p>
            <a:r>
              <a:rPr lang="ar-JO" b="1" dirty="0"/>
              <a:t>رافق المنهج التاريخي في تتبعه لحركة اللغة المنهج المقارن، وهو يكشف جوانب التماثل في المنظورات والظواهر اللغويّة  لمستويات التحليل المختلفة سعيا وراء البحث عن أصل اللغات ، حتى أن كثيرا من المعنيين بدراسة البيانات اللغويّة ، اعتقدوا بأن كلا المنهجين يسير بخط متواز مع الآخر في اعتماد على حقائقه التي يكشف عن سرها عبر منهجيته المتبعة . ويبدو ذلك واضحا من مجموعة الدراسات المقدمة عن مختلف اللغات حتى القرن التاسع </a:t>
            </a:r>
            <a:r>
              <a:rPr lang="ar-JO" b="1" dirty="0" smtClean="0"/>
              <a:t>عشر.</a:t>
            </a:r>
            <a:endParaRPr lang="ar-JO" dirty="0"/>
          </a:p>
        </p:txBody>
      </p:sp>
    </p:spTree>
    <p:extLst>
      <p:ext uri="{BB962C8B-B14F-4D97-AF65-F5344CB8AC3E}">
        <p14:creationId xmlns="" xmlns:p14="http://schemas.microsoft.com/office/powerpoint/2010/main" val="285985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مناهج البحث في اللغة</a:t>
            </a:r>
            <a:endParaRPr lang="ar-JO" dirty="0"/>
          </a:p>
        </p:txBody>
      </p:sp>
      <p:sp>
        <p:nvSpPr>
          <p:cNvPr id="3" name="Content Placeholder 2"/>
          <p:cNvSpPr>
            <a:spLocks noGrp="1"/>
          </p:cNvSpPr>
          <p:nvPr>
            <p:ph idx="1"/>
          </p:nvPr>
        </p:nvSpPr>
        <p:spPr/>
        <p:txBody>
          <a:bodyPr/>
          <a:lstStyle/>
          <a:p>
            <a:pPr>
              <a:lnSpc>
                <a:spcPct val="150000"/>
              </a:lnSpc>
            </a:pPr>
            <a:r>
              <a:rPr lang="ar-JO" b="1" dirty="0"/>
              <a:t>يتناول المنهج التاريخي دراسة حالات التطور للظواهر اللغويّة  عبر مراحلها الزمنية . ويشمل المنهج التاريخي تحولات اللغة في جوانبها البنائية وتوزعها على شكل لهجات ، ويشمل ذلك تحوّل اللهجة الواحدة إلى لغة عامة بين أبناء الجماعة اللغويّة  ، كما يهتم بدراسة عوامل الانحسار اللغويّ عن الإقليم الجغرافي للغة من اللغات وتسجيل العوامل المؤثرة والظواهر والبصمات المأثورة عن هذه اللغة .</a:t>
            </a:r>
            <a:br>
              <a:rPr lang="ar-JO" b="1" dirty="0"/>
            </a:br>
            <a:endParaRPr lang="ar-JO" dirty="0"/>
          </a:p>
        </p:txBody>
      </p:sp>
    </p:spTree>
    <p:extLst>
      <p:ext uri="{BB962C8B-B14F-4D97-AF65-F5344CB8AC3E}">
        <p14:creationId xmlns="" xmlns:p14="http://schemas.microsoft.com/office/powerpoint/2010/main" val="275962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مناهج البحث في اللغة</a:t>
            </a:r>
            <a:endParaRPr lang="ar-JO" dirty="0"/>
          </a:p>
        </p:txBody>
      </p:sp>
      <p:sp>
        <p:nvSpPr>
          <p:cNvPr id="3" name="Content Placeholder 2"/>
          <p:cNvSpPr>
            <a:spLocks noGrp="1"/>
          </p:cNvSpPr>
          <p:nvPr>
            <p:ph idx="1"/>
          </p:nvPr>
        </p:nvSpPr>
        <p:spPr/>
        <p:txBody>
          <a:bodyPr/>
          <a:lstStyle/>
          <a:p>
            <a:r>
              <a:rPr lang="ar-JO" b="1" dirty="0"/>
              <a:t>يعتمد المنهج التاريخي على اللغة المكتوبة </a:t>
            </a:r>
            <a:r>
              <a:rPr lang="ar-JO" b="1" dirty="0" smtClean="0"/>
              <a:t>لأنّه </a:t>
            </a:r>
            <a:r>
              <a:rPr lang="ar-JO" b="1" dirty="0"/>
              <a:t>يعتقد أنّ اللغة المنطوقة لا تمثّل إلا شيئا مخادعا وصورة مضللة. والذي يستحق الدرس والتحليل والمناقشة وصولا إلى الحقائق العلمية هو اللغة المكتوبة.</a:t>
            </a:r>
            <a:br>
              <a:rPr lang="ar-JO" b="1" dirty="0"/>
            </a:br>
            <a:r>
              <a:rPr lang="en-US" b="1" dirty="0" smtClean="0"/>
              <a:t> </a:t>
            </a:r>
            <a:r>
              <a:rPr lang="ar-JO" b="1" dirty="0" smtClean="0"/>
              <a:t> يختصّ </a:t>
            </a:r>
            <a:r>
              <a:rPr lang="ar-JO" b="1" dirty="0"/>
              <a:t>المنهج التاريخي بدراسة التطور اللغوي عبر الزمن من </a:t>
            </a:r>
            <a:r>
              <a:rPr lang="ar-JO" b="1" dirty="0" smtClean="0"/>
              <a:t>الوقوف </a:t>
            </a:r>
            <a:r>
              <a:rPr lang="ar-JO" b="1" dirty="0"/>
              <a:t>على التطور الاجتماعي والثقافي والعلمي و </a:t>
            </a:r>
            <a:r>
              <a:rPr lang="ar-JO" b="1" dirty="0" smtClean="0"/>
              <a:t>كلّ المعطيات </a:t>
            </a:r>
            <a:r>
              <a:rPr lang="ar-JO" b="1" dirty="0"/>
              <a:t>المؤثرة في </a:t>
            </a:r>
            <a:r>
              <a:rPr lang="ar-JO" b="1" dirty="0" smtClean="0"/>
              <a:t>اللغة.</a:t>
            </a:r>
            <a:endParaRPr lang="ar-JO" dirty="0"/>
          </a:p>
        </p:txBody>
      </p:sp>
    </p:spTree>
    <p:extLst>
      <p:ext uri="{BB962C8B-B14F-4D97-AF65-F5344CB8AC3E}">
        <p14:creationId xmlns="" xmlns:p14="http://schemas.microsoft.com/office/powerpoint/2010/main" val="1922801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مناهج البحث في اللغة</a:t>
            </a:r>
            <a:endParaRPr lang="ar-JO" dirty="0"/>
          </a:p>
        </p:txBody>
      </p:sp>
      <p:sp>
        <p:nvSpPr>
          <p:cNvPr id="3" name="Content Placeholder 2"/>
          <p:cNvSpPr>
            <a:spLocks noGrp="1"/>
          </p:cNvSpPr>
          <p:nvPr>
            <p:ph idx="1"/>
          </p:nvPr>
        </p:nvSpPr>
        <p:spPr/>
        <p:txBody>
          <a:bodyPr/>
          <a:lstStyle/>
          <a:p>
            <a:pPr rtl="1"/>
            <a:r>
              <a:rPr lang="ar-SA" b="1" dirty="0"/>
              <a:t> </a:t>
            </a:r>
            <a:endParaRPr lang="en-US" dirty="0"/>
          </a:p>
          <a:p>
            <a:pPr rtl="1"/>
            <a:r>
              <a:rPr lang="ar-SA" b="1" dirty="0"/>
              <a:t>المنهج الوصفيّ:</a:t>
            </a:r>
            <a:endParaRPr lang="en-US" dirty="0"/>
          </a:p>
          <a:p>
            <a:pPr rtl="1"/>
            <a:r>
              <a:rPr lang="ar-SA" b="1" dirty="0"/>
              <a:t> </a:t>
            </a:r>
            <a:endParaRPr lang="en-US" dirty="0"/>
          </a:p>
          <a:p>
            <a:pPr rtl="1"/>
            <a:r>
              <a:rPr lang="ar-SA" b="1" dirty="0"/>
              <a:t>يهتمّ بدراسة اللغة أو اللهجة عن طريق الوصف الدقيق لأصواتها ومقاطعها، وأبنيتها الصرفيّة، وتراكيبها النحويّة التي تعبّر عن مجموعة من المعاني المختلفة، ودلالة ألفاظها في ضوء العلاقات السياقيّة داخل النصّ.</a:t>
            </a:r>
            <a:endParaRPr lang="en-US" dirty="0"/>
          </a:p>
          <a:p>
            <a:endParaRPr lang="ar-JO" dirty="0"/>
          </a:p>
        </p:txBody>
      </p:sp>
    </p:spTree>
    <p:extLst>
      <p:ext uri="{BB962C8B-B14F-4D97-AF65-F5344CB8AC3E}">
        <p14:creationId xmlns="" xmlns:p14="http://schemas.microsoft.com/office/powerpoint/2010/main" val="204089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مناهج البحث في اللغة</a:t>
            </a:r>
            <a:endParaRPr lang="ar-JO" dirty="0"/>
          </a:p>
        </p:txBody>
      </p:sp>
      <p:sp>
        <p:nvSpPr>
          <p:cNvPr id="3" name="Content Placeholder 2"/>
          <p:cNvSpPr>
            <a:spLocks noGrp="1"/>
          </p:cNvSpPr>
          <p:nvPr>
            <p:ph idx="1"/>
          </p:nvPr>
        </p:nvSpPr>
        <p:spPr/>
        <p:txBody>
          <a:bodyPr/>
          <a:lstStyle/>
          <a:p>
            <a:r>
              <a:rPr lang="ar-SA" b="1" dirty="0"/>
              <a:t> وعلم اللغة يدرس اللغة في ذاتها من حيث هي لغة، يدرسها كما هي، يدرسها كما تظهر، ليس للباحث فيها أن يغيّر من طبيعتها، فلا يقتصر على ما يستحسن، وينحّي ما يستهجن، أو يستخفّ، أو لغرض في نفسه.</a:t>
            </a:r>
            <a:endParaRPr lang="ar-JO" dirty="0"/>
          </a:p>
        </p:txBody>
      </p:sp>
    </p:spTree>
    <p:extLst>
      <p:ext uri="{BB962C8B-B14F-4D97-AF65-F5344CB8AC3E}">
        <p14:creationId xmlns="" xmlns:p14="http://schemas.microsoft.com/office/powerpoint/2010/main" val="61095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مناهج البحث في اللغة</a:t>
            </a:r>
            <a:endParaRPr lang="ar-JO" dirty="0"/>
          </a:p>
        </p:txBody>
      </p:sp>
      <p:sp>
        <p:nvSpPr>
          <p:cNvPr id="3" name="Content Placeholder 2"/>
          <p:cNvSpPr>
            <a:spLocks noGrp="1"/>
          </p:cNvSpPr>
          <p:nvPr>
            <p:ph idx="1"/>
          </p:nvPr>
        </p:nvSpPr>
        <p:spPr/>
        <p:txBody>
          <a:bodyPr/>
          <a:lstStyle/>
          <a:p>
            <a:r>
              <a:rPr lang="ar-JO" b="1" dirty="0"/>
              <a:t>كلّ من يصف الوقائع وينظر في علاقاتها المتبادلة و يصف صياغتها </a:t>
            </a:r>
            <a:r>
              <a:rPr lang="ar-JO" b="1" dirty="0" smtClean="0"/>
              <a:t>إنّما </a:t>
            </a:r>
            <a:r>
              <a:rPr lang="ar-JO" b="1" dirty="0"/>
              <a:t>هو رجل علم يطبق المنهج </a:t>
            </a:r>
            <a:r>
              <a:rPr lang="ar-JO" b="1" dirty="0" smtClean="0"/>
              <a:t>العلميّ </a:t>
            </a:r>
            <a:r>
              <a:rPr lang="ar-JO" b="1" dirty="0"/>
              <a:t>فالمنهج </a:t>
            </a:r>
            <a:r>
              <a:rPr lang="ar-JO" b="1" dirty="0" smtClean="0"/>
              <a:t>الوصفيّ </a:t>
            </a:r>
            <a:r>
              <a:rPr lang="ar-JO" b="1" dirty="0"/>
              <a:t>يُعتبر الطريقة المنظمة لدراسة الحقائق الراهنة المتعلقة بظاهرة أوموقف أوأفراد أو أوضاع بهدف اكتشاف حقائق جديدة أوالتأكد من صحة حقائق قديمة، و آثارها والعلاقات التي تتصل بها وتفسيرها والكشف عن الجوانب التي تحكمها. </a:t>
            </a:r>
            <a:endParaRPr lang="ar-JO" dirty="0"/>
          </a:p>
        </p:txBody>
      </p:sp>
    </p:spTree>
    <p:extLst>
      <p:ext uri="{BB962C8B-B14F-4D97-AF65-F5344CB8AC3E}">
        <p14:creationId xmlns="" xmlns:p14="http://schemas.microsoft.com/office/powerpoint/2010/main" val="76047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مناهج البحث في اللغة</a:t>
            </a:r>
            <a:endParaRPr lang="ar-JO" dirty="0"/>
          </a:p>
        </p:txBody>
      </p:sp>
      <p:sp>
        <p:nvSpPr>
          <p:cNvPr id="3" name="Content Placeholder 2"/>
          <p:cNvSpPr>
            <a:spLocks noGrp="1"/>
          </p:cNvSpPr>
          <p:nvPr>
            <p:ph idx="1"/>
          </p:nvPr>
        </p:nvSpPr>
        <p:spPr/>
        <p:txBody>
          <a:bodyPr/>
          <a:lstStyle/>
          <a:p>
            <a:r>
              <a:rPr lang="ar-JO" b="1" dirty="0"/>
              <a:t>ومن أهداف هذا المنهج عدم الوقوف عند حد الوصف فقط بل يتعدى ذلك إلى التفسير و التحليل والمقارنة والاستنتاج لكي تتضح الظاهرة المدروسة أكثر، وهو يتلاءم كثيرا مع مع دراسة الظاهرة اللغويّة  حيث يعتمد بالأساس على اللغة المنطوقة، وينظر إلى الظاهرة اللغويّة  نظرة وصفية، تقوم على الملاحظة المباشرة. ويبدوا أن اللسانيات الحديثة في سعيها لتطبيق هذا المنهج على ظواهر المنظومة اللسانية كان نتيجة غرق الدرس اللغوي في تيارات المنهج الاستدلالي ، فسعت جاهدة لتخليصه من هذه النزعة. آخذة اللغة لذاتها . دون أية نظرة تفرض عليها من خارج الدائرة اللغويّة  .</a:t>
            </a:r>
            <a:endParaRPr lang="en-US" dirty="0"/>
          </a:p>
          <a:p>
            <a:endParaRPr lang="ar-JO" dirty="0"/>
          </a:p>
        </p:txBody>
      </p:sp>
    </p:spTree>
    <p:extLst>
      <p:ext uri="{BB962C8B-B14F-4D97-AF65-F5344CB8AC3E}">
        <p14:creationId xmlns="" xmlns:p14="http://schemas.microsoft.com/office/powerpoint/2010/main" val="354904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مناهج البحث في اللغة</a:t>
            </a:r>
            <a:endParaRPr lang="ar-JO" dirty="0"/>
          </a:p>
        </p:txBody>
      </p:sp>
      <p:sp>
        <p:nvSpPr>
          <p:cNvPr id="3" name="Content Placeholder 2"/>
          <p:cNvSpPr>
            <a:spLocks noGrp="1"/>
          </p:cNvSpPr>
          <p:nvPr>
            <p:ph idx="1"/>
          </p:nvPr>
        </p:nvSpPr>
        <p:spPr/>
        <p:txBody>
          <a:bodyPr/>
          <a:lstStyle/>
          <a:p>
            <a:pPr rtl="1"/>
            <a:r>
              <a:rPr lang="ar-JO" dirty="0" smtClean="0"/>
              <a:t>  </a:t>
            </a:r>
            <a:r>
              <a:rPr lang="ar-SA" b="1" dirty="0"/>
              <a:t>هذه المناهج تشكل في الدراسات اللغويّة  ثلاثة من العلوم، هي:</a:t>
            </a:r>
            <a:endParaRPr lang="en-US" dirty="0"/>
          </a:p>
          <a:p>
            <a:pPr lvl="0" rtl="1"/>
            <a:r>
              <a:rPr lang="ar-SA" b="1" dirty="0"/>
              <a:t>علم اللغة المقارن.</a:t>
            </a:r>
            <a:endParaRPr lang="en-US" dirty="0"/>
          </a:p>
          <a:p>
            <a:pPr lvl="0" rtl="1"/>
            <a:r>
              <a:rPr lang="ar-SA" b="1" dirty="0"/>
              <a:t>علم اللغة التاريخيّ.</a:t>
            </a:r>
            <a:endParaRPr lang="en-US" dirty="0"/>
          </a:p>
          <a:p>
            <a:pPr lvl="0" rtl="1"/>
            <a:r>
              <a:rPr lang="ar-SA" b="1" dirty="0"/>
              <a:t>علم اللغة الوصفيّ.	</a:t>
            </a:r>
            <a:endParaRPr lang="en-US" dirty="0"/>
          </a:p>
          <a:p>
            <a:endParaRPr lang="ar-JO" dirty="0"/>
          </a:p>
        </p:txBody>
      </p:sp>
    </p:spTree>
    <p:extLst>
      <p:ext uri="{BB962C8B-B14F-4D97-AF65-F5344CB8AC3E}">
        <p14:creationId xmlns="" xmlns:p14="http://schemas.microsoft.com/office/powerpoint/2010/main" val="1509697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1738</TotalTime>
  <Words>901</Words>
  <Application>Microsoft Office PowerPoint</Application>
  <PresentationFormat>A4 Paper (210x297 mm)</PresentationFormat>
  <Paragraphs>77</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المحاضرة الثالثة 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مناهج البحث في اللغة</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tofe</cp:lastModifiedBy>
  <cp:revision>149</cp:revision>
  <dcterms:created xsi:type="dcterms:W3CDTF">2009-10-14T19:14:34Z</dcterms:created>
  <dcterms:modified xsi:type="dcterms:W3CDTF">2013-11-03T19:26:15Z</dcterms:modified>
</cp:coreProperties>
</file>