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311" r:id="rId2"/>
    <p:sldId id="257"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709256"/>
    <a:srgbClr val="AD9968"/>
    <a:srgbClr val="3B84AF"/>
    <a:srgbClr val="FF33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481" autoAdjust="0"/>
    <p:restoredTop sz="94664" autoAdjust="0"/>
  </p:normalViewPr>
  <p:slideViewPr>
    <p:cSldViewPr>
      <p:cViewPr>
        <p:scale>
          <a:sx n="70" d="100"/>
          <a:sy n="70" d="100"/>
        </p:scale>
        <p:origin x="-924"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6886433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86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a:xfrm>
            <a:off x="76200" y="2286000"/>
            <a:ext cx="5638800" cy="3352800"/>
          </a:xfrm>
          <a:prstGeom prst="rect">
            <a:avLst/>
          </a:prstGeom>
        </p:spPr>
        <p:txBody>
          <a:bodyPr anchor="ctr">
            <a:normAutofit/>
          </a:bodyPr>
          <a:lstStyle/>
          <a:p>
            <a:pPr algn="r" rtl="1" fontAlgn="auto">
              <a:spcAft>
                <a:spcPts val="0"/>
              </a:spcAft>
              <a:defRPr/>
            </a:pPr>
            <a:r>
              <a:rPr lang="ar-EG" sz="3600" b="1" dirty="0" smtClean="0">
                <a:latin typeface="AYM Wadiy S_U normal." pitchFamily="2" charset="0"/>
                <a:ea typeface="+mj-ea"/>
                <a:cs typeface="+mj-cs"/>
              </a:rPr>
              <a:t>اسم المقرر</a:t>
            </a:r>
            <a:endParaRPr lang="ar-SA" sz="3600" b="1" dirty="0" smtClean="0">
              <a:latin typeface="AYM Wadiy S_U normal." pitchFamily="2" charset="0"/>
              <a:ea typeface="+mj-ea"/>
              <a:cs typeface="+mj-cs"/>
            </a:endParaRPr>
          </a:p>
          <a:p>
            <a:pPr fontAlgn="auto">
              <a:spcAft>
                <a:spcPts val="0"/>
              </a:spcAft>
              <a:defRPr/>
            </a:pPr>
            <a:r>
              <a:rPr lang="ar-EG" sz="3600" b="1" dirty="0" smtClean="0">
                <a:latin typeface="AYM Wadiy S_U normal." pitchFamily="2" charset="0"/>
                <a:ea typeface="+mj-ea"/>
                <a:cs typeface="+mj-cs"/>
              </a:rPr>
              <a:t> </a:t>
            </a:r>
            <a:r>
              <a:rPr lang="ar-JO" sz="3600" b="1" dirty="0"/>
              <a:t>بحث في اللغة </a:t>
            </a:r>
            <a:r>
              <a:rPr lang="ar-SA" sz="3600" b="1" dirty="0"/>
              <a:t>2012  </a:t>
            </a:r>
            <a:endParaRPr lang="ar-SA" sz="3600" b="1" dirty="0">
              <a:latin typeface="AYM Wadiy S_U normal." pitchFamily="2" charset="0"/>
            </a:endParaRPr>
          </a:p>
          <a:p>
            <a:pPr fontAlgn="auto">
              <a:spcAft>
                <a:spcPts val="0"/>
              </a:spcAft>
              <a:defRPr/>
            </a:pPr>
            <a:r>
              <a:rPr lang="ar-SA" sz="3600" b="1" dirty="0"/>
              <a:t>د. </a:t>
            </a:r>
            <a:r>
              <a:rPr lang="ar-JO" sz="3600" b="1" dirty="0"/>
              <a:t>محمّد المقبل</a:t>
            </a:r>
            <a:endParaRPr lang="ar-SA" sz="3600" b="1" dirty="0"/>
          </a:p>
          <a:p>
            <a:pPr fontAlgn="auto">
              <a:spcAft>
                <a:spcPts val="0"/>
              </a:spcAft>
              <a:defRPr/>
            </a:pPr>
            <a:r>
              <a:rPr lang="ar-SA" sz="3600" b="1" dirty="0"/>
              <a:t>أستاذ </a:t>
            </a:r>
            <a:r>
              <a:rPr lang="ar-JO" sz="3600" b="1" dirty="0"/>
              <a:t>اللغة </a:t>
            </a:r>
            <a:r>
              <a:rPr lang="ar-JO" sz="3600" b="1" dirty="0" smtClean="0"/>
              <a:t>والنحو </a:t>
            </a:r>
            <a:r>
              <a:rPr lang="ar-SA" sz="3600" b="1" dirty="0"/>
              <a:t>المساعد</a:t>
            </a:r>
            <a:endParaRPr lang="en-US" sz="3600" b="1" dirty="0"/>
          </a:p>
        </p:txBody>
      </p:sp>
    </p:spTree>
    <p:extLst>
      <p:ext uri="{BB962C8B-B14F-4D97-AF65-F5344CB8AC3E}">
        <p14:creationId xmlns:p14="http://schemas.microsoft.com/office/powerpoint/2010/main" xmlns="" val="1105452255"/>
      </p:ext>
    </p:extLst>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4419600"/>
          </a:xfrm>
        </p:spPr>
        <p:txBody>
          <a:bodyPr/>
          <a:lstStyle/>
          <a:p>
            <a:pPr lvl="0" rtl="1" eaLnBrk="1" hangingPunct="1"/>
            <a:r>
              <a:rPr lang="ar-SA" spc="-150" dirty="0" smtClean="0">
                <a:solidFill>
                  <a:srgbClr val="376092"/>
                </a:solidFill>
                <a:latin typeface="ae_AlMateen" pitchFamily="2" charset="-78"/>
                <a:cs typeface="ae_AlMateen" pitchFamily="2" charset="-78"/>
              </a:rPr>
              <a:t>المحاضرة الرابعة</a:t>
            </a:r>
            <a:br>
              <a:rPr lang="ar-SA" spc="-150" dirty="0" smtClean="0">
                <a:solidFill>
                  <a:srgbClr val="376092"/>
                </a:solidFill>
                <a:latin typeface="ae_AlMateen" pitchFamily="2" charset="-78"/>
                <a:cs typeface="ae_AlMateen" pitchFamily="2" charset="-78"/>
              </a:rPr>
            </a:br>
            <a:r>
              <a:rPr lang="ar-JO" sz="2800" b="1" dirty="0" smtClean="0"/>
              <a:t>البحث اللغويّ </a:t>
            </a:r>
            <a:r>
              <a:rPr lang="ar-JO" sz="2800" b="1" smtClean="0"/>
              <a:t>والعلوم الإنسانيّة</a:t>
            </a:r>
            <a:r>
              <a:rPr lang="ar-JO" b="1" smtClean="0"/>
              <a:t>.</a:t>
            </a:r>
            <a:r>
              <a:rPr lang="ar-JO" smtClean="0"/>
              <a:t> </a:t>
            </a:r>
            <a:r>
              <a:rPr lang="en-US" dirty="0" smtClean="0"/>
              <a:t/>
            </a:r>
            <a:br>
              <a:rPr lang="en-US" dirty="0" smtClean="0"/>
            </a:br>
            <a:endParaRPr lang="en-US" spc="-150" dirty="0" smtClean="0">
              <a:solidFill>
                <a:srgbClr val="376092"/>
              </a:solidFill>
              <a:latin typeface="ae_AlMateen" pitchFamily="2" charset="-78"/>
              <a:cs typeface="ae_AlMateen" pitchFamily="2" charset="-78"/>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اللغة بين العلوم الإنسانية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nSpc>
                <a:spcPct val="150000"/>
              </a:lnSpc>
            </a:pPr>
            <a:r>
              <a:rPr lang="ar-SA" b="1" dirty="0" smtClean="0"/>
              <a:t>     تشترك العلوم الإنسانيّة في اهتمامها باللغة بوصفها أهمّ مظاهر السلوك الإنسانيّ للاتصال بين الجماعات الإنسانيّة، ومن مظاهرها الثورة المعرفيّة وظهور تخصصات جديدة دقيقة تهتمّ ببحث اللغة وفي مقدمتها علم اللغة الاجتماعيّ وعلم اللغة النفسيّ والنظريّات الحديثة في علم النفس التعليميّ</a:t>
            </a:r>
            <a:endParaRPr lang="en-US" b="1" dirty="0" smtClean="0"/>
          </a:p>
          <a:p>
            <a:endParaRPr lang="ar-SA"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وما هو علم اللغة النفسيّ؟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b="1" dirty="0" smtClean="0"/>
              <a:t>هو العلم الذي يدرس القضايا التي تتناول العلاقة بين اللغة وتعليمها لتمكين اكتساب اللغة : والتعرف إلى القدرات عند الإنسان، ويدخل في هذا العمليّات المعرفيّة والعقليّة واللغة والفكر، وعند المتحدث قبل صدور اللغة وعند المتلقي عقب صدور اللغة </a:t>
            </a:r>
            <a:r>
              <a:rPr lang="ar-SA" b="1" dirty="0" err="1" smtClean="0"/>
              <a:t>و</a:t>
            </a:r>
            <a:r>
              <a:rPr lang="ar-SA" b="1" dirty="0" smtClean="0"/>
              <a:t> يدخل بحثها في إطار علم اللغة النفسيّ والتعليميّ. وقد تجد هذا العلم تحت المسمّيات الآتية:</a:t>
            </a:r>
          </a:p>
          <a:p>
            <a:r>
              <a:rPr lang="ar-SA" b="1" dirty="0" smtClean="0"/>
              <a:t>علم النفس اللغويّ ، علم اللسانيّات النفسيّ ، لسانيّات نفسيّة ، علم اللغة النفسيّ.</a:t>
            </a:r>
            <a:endParaRPr lang="en-US" dirty="0" smtClean="0"/>
          </a:p>
          <a:p>
            <a:endParaRPr lang="en-US" dirty="0" smtClean="0"/>
          </a:p>
          <a:p>
            <a:endParaRPr lang="ar-SA" dirty="0"/>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يدرس علم اللسانيّات النفسيّ أو "علم اللغة النفسيّ" العمليّات العقلية للفهم والإدراك بأدوات مستقاة من اللسانيّات، وأخرى من علم النفس ، وكيف أن استخدام اللغة يتأثر بعمليّات عقلية غير مباشرة. </a:t>
            </a:r>
            <a:r>
              <a:rPr lang="ar-SA" b="1" dirty="0" smtClean="0">
                <a:solidFill>
                  <a:srgbClr val="FF0000"/>
                </a:solidFill>
              </a:rPr>
              <a:t>وهناك ثلاثةُ أسئلةٍ رئيسة يحاول هذا علم اللغة النفسيّ الإجابةَ عنها وهي: كيف يكتسب الإنسان اللغة، وكيف يفهمها، وكيف ينتجها.</a:t>
            </a:r>
            <a:r>
              <a:rPr lang="ar-SA" b="1" dirty="0" smtClean="0"/>
              <a:t> وتعتبر دراسات اكتساب الأطفال للغة، وتعلم الأفراد لغة ثانية دراسات لسانيّة نفسيّة في الأساس</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nSpc>
                <a:spcPct val="150000"/>
              </a:lnSpc>
            </a:pPr>
            <a:r>
              <a:rPr lang="ar-SA" b="1" dirty="0" smtClean="0"/>
              <a:t> ويسعى الباحثون في هذا المجال لتطوير نماذج تبين كيف تتأسس وتتطور اللغة وتستخدم، وكيف يتم فهمها باستخدام دلائل مما يحدث نتيجة استخدام اللغة بشكل غير معياري، ويهتم هذا الفرع أيضاً بدراسة مشاكل اللغة والتخاطب مثل صعوبات الكلام  أو احتباس الكلام (</a:t>
            </a:r>
            <a:r>
              <a:rPr lang="ar-SA" b="1" dirty="0" err="1" smtClean="0"/>
              <a:t>الحبسة</a:t>
            </a:r>
            <a:r>
              <a:rPr lang="ar-SA" b="1" dirty="0" smtClean="0"/>
              <a:t>) </a:t>
            </a:r>
            <a:endParaRPr lang="ar-SA" dirty="0"/>
          </a:p>
        </p:txBody>
      </p:sp>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err="1" smtClean="0"/>
              <a:t>تعاريف</a:t>
            </a:r>
            <a:r>
              <a:rPr lang="ar-SA" b="1" u="sng" dirty="0" smtClean="0"/>
              <a:t> علم النفس اللغويّ</a:t>
            </a:r>
            <a:r>
              <a:rPr lang="ar-SA" dirty="0" smtClean="0"/>
              <a:t>:</a:t>
            </a:r>
            <a:br>
              <a:rPr lang="ar-SA" dirty="0" smtClean="0"/>
            </a:br>
            <a:endParaRPr lang="ar-SA" dirty="0"/>
          </a:p>
        </p:txBody>
      </p:sp>
      <p:sp>
        <p:nvSpPr>
          <p:cNvPr id="3" name="عنصر نائب للمحتوى 2"/>
          <p:cNvSpPr>
            <a:spLocks noGrp="1"/>
          </p:cNvSpPr>
          <p:nvPr>
            <p:ph idx="1"/>
          </p:nvPr>
        </p:nvSpPr>
        <p:spPr/>
        <p:txBody>
          <a:bodyPr/>
          <a:lstStyle/>
          <a:p>
            <a:r>
              <a:rPr lang="ar-SA" b="1" dirty="0" smtClean="0"/>
              <a:t>   لقد تعددت </a:t>
            </a:r>
            <a:r>
              <a:rPr lang="ar-SA" b="1" dirty="0" err="1" smtClean="0"/>
              <a:t>التعاريف</a:t>
            </a:r>
            <a:r>
              <a:rPr lang="ar-SA" b="1" dirty="0" smtClean="0"/>
              <a:t> التي أعطاها العلماء لعلم النفس اللغويّ حسب مشاربهم الفكرية وتوجهاتهم العلميّة ، لكن ما يمكن التنويه </a:t>
            </a:r>
            <a:r>
              <a:rPr lang="ar-SA" b="1" dirty="0" err="1" smtClean="0"/>
              <a:t>به</a:t>
            </a:r>
            <a:r>
              <a:rPr lang="ar-SA" b="1" dirty="0" smtClean="0"/>
              <a:t> إجماع هؤلاء العلماء على اعتبار اللغة تتأثر بالجانب العقليّ والنفسيّ للفرد . فالحاجة الماسّة إلى فهم ودراسة اللغة ينبع من كونها المفتاح أو البوابة لفهم السلوك البشريّ الخاص بالأفراد . ولقد استطاع علم النفس أن يجعل اللغة أحد موضوعاته التي يدرسها لتحديد العوامل السيكولوجيّة المختلفة التي تدخل في ارتقاء واستخدام اللغة سواء لدى الأسوياء أو غير الأسوياء.</a:t>
            </a:r>
            <a:endParaRPr lang="en-US" b="1" dirty="0" smtClean="0"/>
          </a:p>
          <a:p>
            <a:endParaRPr lang="ar-SA" dirty="0"/>
          </a:p>
        </p:txBody>
      </p:sp>
    </p:spTree>
  </p:cSld>
  <p:clrMapOvr>
    <a:masterClrMapping/>
  </p:clrMapOvr>
  <p:transition>
    <p:cut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nSpc>
                <a:spcPct val="150000"/>
              </a:lnSpc>
            </a:pPr>
            <a:r>
              <a:rPr lang="ar-SA" b="1" dirty="0" smtClean="0"/>
              <a:t>        علم النفس اللغويّ مثال حيّ على التفاعل الوظيفيّ بين مجالين هما علم النفس المعرفيّ واللغة فهو إذن "فرع في اللسانيّات التطبيقية وفيه يحاول العلماء التأكيد على العلاقات بين الرسائل المتبادلة بين المتحدثين والمقاصد والنوايا ، أو الحالة العقليّة والنفسيّة للمتكلمين</a:t>
            </a:r>
            <a:r>
              <a:rPr lang="ar-SA" dirty="0" smtClean="0"/>
              <a:t>"</a:t>
            </a:r>
            <a:endParaRPr lang="en-US" dirty="0" smtClean="0"/>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تعريف علماء اللغة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nSpc>
                <a:spcPct val="150000"/>
              </a:lnSpc>
            </a:pPr>
            <a:r>
              <a:rPr lang="ar-SA" b="1" dirty="0" smtClean="0"/>
              <a:t>    يطلق علماء اللغة على علم النفس اللغويّ اسم" علم اللغة النفسيّ" ويعرّفونه على أنّه: ذلك الفرع من علم اللغة التطبيقيّ الذي يدرس اكتساب اللغة الأولى وتعلم اللغة الأجنبية والعوامل النفسيّة المؤثرة في هذا التعلم ، كم يدرس عيوب النطق والعلاقة بين النفس البشريّة واللغة بشكل عام "</a:t>
            </a:r>
            <a:endParaRPr lang="en-US"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تعريف </a:t>
            </a:r>
            <a:r>
              <a:rPr lang="ar-SA" b="1" u="sng" dirty="0" err="1" smtClean="0"/>
              <a:t>تشومسكي</a:t>
            </a:r>
            <a:r>
              <a:rPr lang="ar-SA" dirty="0" smtClean="0"/>
              <a:t>: </a:t>
            </a:r>
            <a:endParaRPr lang="ar-SA" dirty="0"/>
          </a:p>
        </p:txBody>
      </p:sp>
      <p:sp>
        <p:nvSpPr>
          <p:cNvPr id="3" name="عنصر نائب للمحتوى 2"/>
          <p:cNvSpPr>
            <a:spLocks noGrp="1"/>
          </p:cNvSpPr>
          <p:nvPr>
            <p:ph idx="1"/>
          </p:nvPr>
        </p:nvSpPr>
        <p:spPr>
          <a:xfrm>
            <a:off x="381000" y="1600200"/>
            <a:ext cx="8915400" cy="4525963"/>
          </a:xfrm>
        </p:spPr>
        <p:txBody>
          <a:bodyPr/>
          <a:lstStyle/>
          <a:p>
            <a:pPr>
              <a:lnSpc>
                <a:spcPct val="150000"/>
              </a:lnSpc>
            </a:pPr>
            <a:r>
              <a:rPr lang="ar-SA" b="1" dirty="0" smtClean="0"/>
              <a:t>     يرى بأنّ علم اللغة يجب أن يكون فرعا من فروع علم النفس الإدراكيّ حيث يرى بأنّ علم النفس اللغويّ يدرس العلاقة بين اللغة والفكر والعقل الإنسانيّ ."</a:t>
            </a:r>
            <a:endParaRPr lang="en-US" b="1" dirty="0" smtClean="0"/>
          </a:p>
          <a:p>
            <a:endParaRPr lang="ar-SA" dirty="0"/>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تعريف علماء النفس</a:t>
            </a:r>
            <a:r>
              <a:rPr lang="ar-SA" dirty="0" smtClean="0"/>
              <a:t>:</a:t>
            </a:r>
            <a:endParaRPr lang="en-US" dirty="0"/>
          </a:p>
        </p:txBody>
      </p:sp>
      <p:sp>
        <p:nvSpPr>
          <p:cNvPr id="3" name="عنصر نائب للمحتوى 2"/>
          <p:cNvSpPr>
            <a:spLocks noGrp="1"/>
          </p:cNvSpPr>
          <p:nvPr>
            <p:ph idx="1"/>
          </p:nvPr>
        </p:nvSpPr>
        <p:spPr>
          <a:xfrm>
            <a:off x="152400" y="1600200"/>
            <a:ext cx="9601200" cy="4525963"/>
          </a:xfrm>
        </p:spPr>
        <p:txBody>
          <a:bodyPr/>
          <a:lstStyle/>
          <a:p>
            <a:pPr rtl="1">
              <a:lnSpc>
                <a:spcPct val="150000"/>
              </a:lnSpc>
            </a:pPr>
            <a:r>
              <a:rPr lang="ar-SA" dirty="0" smtClean="0"/>
              <a:t>       </a:t>
            </a:r>
            <a:r>
              <a:rPr lang="ar-SA" b="1" dirty="0" smtClean="0"/>
              <a:t>يرى علماء النفس أن علم النفس اللغويّ فرع من فروع علم النفس يهتمّ بدراسة" العلاقة بين صور التواصل أو الرسائل وبين خصال الأشخاص الذين يجري بينهم التواصل" أو هو " دراسة اللغة كما ترتبط بالخصائص الفردية أو العامّة لدى مستخدمي اللغة ، وتشمل العمليّة التي يستخدمها المتكلم أو الكاتب في إصدار الإشارات أو الرموز العمليّة التي يعادلها تحويل وتفسير هذه الرموز(فك الترميز)"</a:t>
            </a:r>
            <a:endParaRPr lang="en-US" b="1" dirty="0" smtClean="0"/>
          </a:p>
          <a:p>
            <a:endParaRPr lang="ar-SA" dirty="0"/>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تعريف أخير</a:t>
            </a:r>
            <a:r>
              <a:rPr lang="ar-SA" dirty="0" smtClean="0"/>
              <a:t>: </a:t>
            </a:r>
            <a:endParaRPr lang="en-US" dirty="0"/>
          </a:p>
        </p:txBody>
      </p:sp>
      <p:sp>
        <p:nvSpPr>
          <p:cNvPr id="3" name="عنصر نائب للمحتوى 2"/>
          <p:cNvSpPr>
            <a:spLocks noGrp="1"/>
          </p:cNvSpPr>
          <p:nvPr>
            <p:ph idx="1"/>
          </p:nvPr>
        </p:nvSpPr>
        <p:spPr/>
        <p:txBody>
          <a:bodyPr/>
          <a:lstStyle/>
          <a:p>
            <a:pPr>
              <a:lnSpc>
                <a:spcPct val="150000"/>
              </a:lnSpc>
            </a:pPr>
            <a:r>
              <a:rPr lang="ar-SA" b="1" dirty="0" smtClean="0"/>
              <a:t>       علم النفس اللغويّ مجال اختصاص يمزج بين علم النفس والألسنيّة لدراسة استعمال اللغة وعلى وجه الخصوص لدراسة السياقات النفسيّة الكامنة وراء إنتاج المواد الألسنية وفهمها وتذكرها والتعرّف إليها.</a:t>
            </a:r>
            <a:endParaRPr lang="en-US" b="1"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نبذة تاريخية عن علم النفس اللغويّ</a:t>
            </a:r>
            <a:r>
              <a:rPr lang="ar-SA" dirty="0" smtClean="0"/>
              <a:t>: </a:t>
            </a:r>
            <a:br>
              <a:rPr lang="ar-SA" dirty="0" smtClean="0"/>
            </a:br>
            <a:endParaRPr lang="ar-SA" dirty="0"/>
          </a:p>
        </p:txBody>
      </p:sp>
      <p:sp>
        <p:nvSpPr>
          <p:cNvPr id="3" name="عنصر نائب للمحتوى 2"/>
          <p:cNvSpPr>
            <a:spLocks noGrp="1"/>
          </p:cNvSpPr>
          <p:nvPr>
            <p:ph idx="1"/>
          </p:nvPr>
        </p:nvSpPr>
        <p:spPr>
          <a:xfrm>
            <a:off x="304800" y="1524000"/>
            <a:ext cx="9372600" cy="4525963"/>
          </a:xfrm>
        </p:spPr>
        <p:txBody>
          <a:bodyPr/>
          <a:lstStyle/>
          <a:p>
            <a:r>
              <a:rPr lang="ar-SA" b="1" dirty="0" smtClean="0"/>
              <a:t>     ترجع العلاقة بين اللغة وعلم النفس إلى طبيعة اللغة باعتبارها أحد مظاهر السلوك الإنسانيّ ، وحيث إن ّعلم النفس يعنى بدراسة السلوك الإنسانيّ عامّة ، فإن دراسة السلوك اللغويّ تُعتبر حلقة اتصال بين علم اللغة وعلم النفس .</a:t>
            </a:r>
            <a:br>
              <a:rPr lang="ar-SA" b="1" dirty="0" smtClean="0"/>
            </a:br>
            <a:r>
              <a:rPr lang="ar-SA" b="1" dirty="0" smtClean="0"/>
              <a:t>وقد اهتمّت المدرسة السلوكيّة اهتماما بالغا بالسلوك اللغويّ ، وكان لها أثر واضح في البحث اللغويّ الأمريكيّ في النصف الأوّل من القرن الماضي، لكن البحث في قضايا اللغة من وجهة نظر اللغويّين يختلف كثيرا عنه من وجهة نظر علماء النفس، فالفرق شاسع بينهما، </a:t>
            </a:r>
            <a:endParaRPr lang="ar-SA" b="1" dirty="0"/>
          </a:p>
        </p:txBody>
      </p:sp>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      إذ يهتمّّ علماء اللغة بدراسة العبارات اللغويّة المنطوقة عند صدورها من الجهاز الصوتيّ وعند تلقيها من طرف المخاطب، وهنا نلاحظ أن العمليّات العقليّة لا تدخل ضمن مجال علم اللغة، بينما يهتمّ علماء النفس بتلك العمليّات العقليّة التي تسبق تلك العبارات المنطوقة وانصب اهتمام الباحثين في الآونة الأخيرة بدراسة اللغة لا من حيث أنها استجابات لغويّة فحسب ، وإنما من حيث البنية اللغويّة في تلك الاستجابات .</a:t>
            </a:r>
            <a:endParaRPr lang="ar-SA" b="1" dirty="0"/>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nSpc>
                <a:spcPct val="150000"/>
              </a:lnSpc>
            </a:pPr>
            <a:r>
              <a:rPr lang="ar-SA" b="1" dirty="0" smtClean="0"/>
              <a:t> وقد كانت لآراء </a:t>
            </a:r>
            <a:r>
              <a:rPr lang="ar-SA" b="1" dirty="0" err="1" smtClean="0"/>
              <a:t>تشومسكي</a:t>
            </a:r>
            <a:r>
              <a:rPr lang="ar-SA" b="1" dirty="0" smtClean="0"/>
              <a:t> في قواعد النحو التحويليّ الأثر البالغ في ظهور "علم النفس اللغويّ " حيث استبدل مصطلح  علم نفس اللغة إلى علم النفس اللغويّ وهو يدل على نوع من التغيير في اتجاهات علماء النفس بالنسبة إلى موضوع السلوك اللغويّ والظاهرة اللغويّة. </a:t>
            </a:r>
            <a:br>
              <a:rPr lang="ar-SA" b="1" dirty="0" smtClean="0"/>
            </a:br>
            <a:r>
              <a:rPr lang="ar-SA" b="1" dirty="0" smtClean="0"/>
              <a:t>وقد تأثر علماء النفس الذين درسوا اللغة بمؤثرين مهمّين هما : </a:t>
            </a:r>
            <a:br>
              <a:rPr lang="ar-SA" b="1" dirty="0" smtClean="0"/>
            </a:br>
            <a:endParaRPr lang="ar-SA" dirty="0"/>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600200"/>
            <a:ext cx="9601200" cy="4525963"/>
          </a:xfrm>
        </p:spPr>
        <p:txBody>
          <a:bodyPr/>
          <a:lstStyle/>
          <a:p>
            <a:pPr rtl="1">
              <a:buFontTx/>
              <a:buChar char="-"/>
            </a:pPr>
            <a:r>
              <a:rPr lang="ar-SA" b="1" dirty="0" smtClean="0"/>
              <a:t>نظريّة التعلم ونظريّة الاتصال أو المعلومات </a:t>
            </a:r>
            <a:br>
              <a:rPr lang="ar-SA" b="1" dirty="0" smtClean="0"/>
            </a:br>
            <a:r>
              <a:rPr lang="ar-SA" b="1" dirty="0" smtClean="0"/>
              <a:t>     فنظريّة المعلومات كان لها أثر عميق في علم اللغة ، إذ يتمركز هذا التأثير حول حقيقة أن استخدام اللغة يتطلب ممن يستخدمها دراية </a:t>
            </a:r>
          </a:p>
          <a:p>
            <a:pPr rtl="1"/>
            <a:r>
              <a:rPr lang="ar-SA" b="1" dirty="0" smtClean="0"/>
              <a:t>    تمكّنه من تتبع أية نقطة في رسالة كلاميّة أي معرفة الاحتمالات المتتابعة أن يتلقى الرسالة التي يدركها على جميع مستويات اللغة وأيضا أن تكون الرسالة ذات معنى وبالتالي يمكن للمستقبل يتلقى الرسالة التي يدركها عن طريق النظام الرمزيّ الشفريّ .</a:t>
            </a:r>
            <a:endParaRPr lang="en-US" b="1" dirty="0" smtClean="0"/>
          </a:p>
        </p:txBody>
      </p:sp>
    </p:spTree>
  </p:cSld>
  <p:clrMapOvr>
    <a:masterClrMapping/>
  </p:clrMapOvr>
  <p:transition>
    <p:cut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447800"/>
            <a:ext cx="8915400" cy="4525963"/>
          </a:xfrm>
        </p:spPr>
        <p:txBody>
          <a:bodyPr/>
          <a:lstStyle/>
          <a:p>
            <a:r>
              <a:rPr lang="ar-SA" b="1" dirty="0" smtClean="0"/>
              <a:t>أمّا نظريّة التعلم فقد انطلقت من كون مثيرات الوسط الذي يوجد فيه الفرد سواء كانت لغويّة أو اجتماعية أم طبيعية ليست هي المثيرات الوظيفية التي تدفع الفرد للقيام بالنشاط والسلوك حيث إنّ هذه المثيرات تؤثر على الخلايا العصبية ومنها تصل إلى المخ والتكوين الإنسانيّ ويطلق عليها المدخلات ، حيث يقوم الفرد في تفسيرها ومعالجتها بطريقته المعيّنة ومن ثم يتأثر السلوك بهذا التفسير والمعالجة</a:t>
            </a:r>
            <a:endParaRPr lang="ar-SA"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cut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1833</TotalTime>
  <Words>754</Words>
  <Application>Microsoft Office PowerPoint</Application>
  <PresentationFormat>A4 Paper (210x297 mm)</PresentationFormat>
  <Paragraphs>37</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المحاضرة الرابعة البحث اللغويّ والعلوم الإنسانيّة.  </vt:lpstr>
      <vt:lpstr>اللغة بين العلوم الإنسانية </vt:lpstr>
      <vt:lpstr>وما هو علم اللغة النفسيّ؟ </vt:lpstr>
      <vt:lpstr>Slide 5</vt:lpstr>
      <vt:lpstr>Slide 6</vt:lpstr>
      <vt:lpstr>تعاريف علم النفس اللغويّ: </vt:lpstr>
      <vt:lpstr>Slide 8</vt:lpstr>
      <vt:lpstr>تعريف علماء اللغة </vt:lpstr>
      <vt:lpstr>تعريف تشومسكي: </vt:lpstr>
      <vt:lpstr>تعريف علماء النفس:</vt:lpstr>
      <vt:lpstr>تعريف أخير: </vt:lpstr>
      <vt:lpstr>نبذة تاريخية عن علم النفس اللغويّ:  </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tofe</cp:lastModifiedBy>
  <cp:revision>194</cp:revision>
  <dcterms:created xsi:type="dcterms:W3CDTF">2009-10-14T19:14:34Z</dcterms:created>
  <dcterms:modified xsi:type="dcterms:W3CDTF">2013-11-22T20:22:33Z</dcterms:modified>
</cp:coreProperties>
</file>