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11" r:id="rId2"/>
    <p:sldId id="257" r:id="rId3"/>
    <p:sldId id="334" r:id="rId4"/>
    <p:sldId id="324" r:id="rId5"/>
    <p:sldId id="325" r:id="rId6"/>
    <p:sldId id="326" r:id="rId7"/>
    <p:sldId id="336" r:id="rId8"/>
    <p:sldId id="337" r:id="rId9"/>
    <p:sldId id="338" r:id="rId10"/>
    <p:sldId id="327" r:id="rId11"/>
    <p:sldId id="328" r:id="rId12"/>
    <p:sldId id="329" r:id="rId13"/>
    <p:sldId id="330" r:id="rId14"/>
    <p:sldId id="331" r:id="rId15"/>
    <p:sldId id="332" r:id="rId16"/>
    <p:sldId id="333"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900"/>
    <a:srgbClr val="709256"/>
    <a:srgbClr val="AD9968"/>
    <a:srgbClr val="3B84AF"/>
    <a:srgbClr val="FF33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25899" autoAdjust="0"/>
    <p:restoredTop sz="94664" autoAdjust="0"/>
  </p:normalViewPr>
  <p:slideViewPr>
    <p:cSldViewPr>
      <p:cViewPr>
        <p:scale>
          <a:sx n="80" d="100"/>
          <a:sy n="80" d="100"/>
        </p:scale>
        <p:origin x="-342" y="21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6820351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ar.wikipedia.org/wiki/%D8%B0%D8%B1%D8%A7%D8%A6%D8%B9_(%D9%84%D8%B3%D8%A7%D9%86%D9%8A%D8%A7%D8%AA)" TargetMode="External"/><Relationship Id="rId2" Type="http://schemas.openxmlformats.org/officeDocument/2006/relationships/hyperlink" Target="http://ar.wikipedia.org/w/index.php?title=%D8%A7%D8%AC%D8%AA%D9%85%D8%A7%D8%B9%D9%8A%D8%A7%D8%AA_%D8%A7%D9%84%D9%84%D8%BA%D8%A9&amp;action=edit&amp;redlink=1" TargetMode="External"/><Relationship Id="rId1" Type="http://schemas.openxmlformats.org/officeDocument/2006/relationships/slideLayout" Target="../slideLayouts/slideLayout2.xml"/><Relationship Id="rId4" Type="http://schemas.openxmlformats.org/officeDocument/2006/relationships/hyperlink" Target="http://ar.wikipedia.org/wiki/%D8%B9%D9%84%D9%85_%D8%A7%D9%84%D8%A5%D9%86%D8%B3%D8%A7%D9%86_%D8%A7%D9%84%D9%84%D8%BA%D9%88%D9%8A"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ar.wikipedia.org/wiki/%D9%84%D9%87%D8%AC%D8%A9_%D8%A7%D8%AC%D8%AA%D9%85%D8%A7%D8%B9%D9%8A%D8%A9"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ar.wikipedia.org/wiki/%D8%AA%D8%AE%D8%B7%D9%8A%D8%B7_%D8%A7%D9%84%D9%84%D8%BA%D8%A9" TargetMode="External"/><Relationship Id="rId2" Type="http://schemas.openxmlformats.org/officeDocument/2006/relationships/hyperlink" Target="http://ar.wikipedia.org/wiki/%D8%B9%D9%84%D9%85_%D8%A7%D9%84%D9%84%D9%87%D8%AC%D8%A7%D8%AA" TargetMode="External"/><Relationship Id="rId1" Type="http://schemas.openxmlformats.org/officeDocument/2006/relationships/slideLayout" Target="../slideLayouts/slideLayout2.xml"/><Relationship Id="rId5" Type="http://schemas.openxmlformats.org/officeDocument/2006/relationships/hyperlink" Target="http://ar.wikipedia.org/wiki/%D9%85%D9%88%D8%AA_%D9%84%D8%BA%D8%A9" TargetMode="External"/><Relationship Id="rId4" Type="http://schemas.openxmlformats.org/officeDocument/2006/relationships/hyperlink" Target="http://ar.wikipedia.org/w/index.php?title=%D8%A7%D9%84%D8%AA%D8%AD%D9%88%D9%84_%D8%A7%D9%84%D9%84%D8%BA%D9%88%D9%8A&amp;action=edit&amp;redlink=1"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ar.wikipedia.org/wiki/%D9%86%D9%8A%D9%88%D9%8A%D9%88%D8%B1%D9%83" TargetMode="External"/><Relationship Id="rId2" Type="http://schemas.openxmlformats.org/officeDocument/2006/relationships/hyperlink" Target="http://ar.wikipedia.org/wiki/%D9%88%D9%8A%D9%84%D9%8A%D8%A7%D9%85_%D9%84%D8%A7%D8%A8%D9%88%D9%81" TargetMode="External"/><Relationship Id="rId1" Type="http://schemas.openxmlformats.org/officeDocument/2006/relationships/slideLayout" Target="../slideLayouts/slideLayout2.xml"/><Relationship Id="rId5" Type="http://schemas.openxmlformats.org/officeDocument/2006/relationships/hyperlink" Target="http://ar.wikipedia.org/wiki/%D9%81%D8%B1%D8%AF%D9%8A%D9%86%D8%A7%D9%86%D8%AF_%D8%AF%D9%8A_%D8%B3%D9%88%D8%B3%D9%8A%D8%B1" TargetMode="External"/><Relationship Id="rId4" Type="http://schemas.openxmlformats.org/officeDocument/2006/relationships/hyperlink" Target="http://ar.wikipedia.org/wiki/%D8%AF%D9%88%D8%B1%D9%83%D8%A7%D9%8A%D9%85"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86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a:xfrm>
            <a:off x="76200" y="2286000"/>
            <a:ext cx="5638800" cy="3352800"/>
          </a:xfrm>
          <a:prstGeom prst="rect">
            <a:avLst/>
          </a:prstGeom>
        </p:spPr>
        <p:txBody>
          <a:bodyPr anchor="ctr">
            <a:normAutofit/>
          </a:bodyPr>
          <a:lstStyle/>
          <a:p>
            <a:pPr algn="r" rtl="1" fontAlgn="auto">
              <a:spcAft>
                <a:spcPts val="0"/>
              </a:spcAft>
              <a:defRPr/>
            </a:pPr>
            <a:r>
              <a:rPr lang="ar-EG" sz="3600" b="1" dirty="0" smtClean="0">
                <a:latin typeface="AYM Wadiy S_U normal." pitchFamily="2" charset="0"/>
                <a:ea typeface="+mj-ea"/>
                <a:cs typeface="+mj-cs"/>
              </a:rPr>
              <a:t>اسم المقرر</a:t>
            </a:r>
            <a:endParaRPr lang="ar-SA" sz="3600" b="1" dirty="0" smtClean="0">
              <a:latin typeface="AYM Wadiy S_U normal." pitchFamily="2" charset="0"/>
              <a:ea typeface="+mj-ea"/>
              <a:cs typeface="+mj-cs"/>
            </a:endParaRPr>
          </a:p>
          <a:p>
            <a:pPr fontAlgn="auto">
              <a:spcAft>
                <a:spcPts val="0"/>
              </a:spcAft>
              <a:defRPr/>
            </a:pPr>
            <a:r>
              <a:rPr lang="ar-EG" sz="3600" b="1" dirty="0" smtClean="0">
                <a:latin typeface="AYM Wadiy S_U normal." pitchFamily="2" charset="0"/>
                <a:ea typeface="+mj-ea"/>
                <a:cs typeface="+mj-cs"/>
              </a:rPr>
              <a:t> </a:t>
            </a:r>
            <a:r>
              <a:rPr lang="ar-JO" sz="3600" b="1" dirty="0"/>
              <a:t>بحث في اللغة </a:t>
            </a:r>
            <a:r>
              <a:rPr lang="ar-SA" sz="3600" b="1" dirty="0"/>
              <a:t>2012  </a:t>
            </a:r>
            <a:endParaRPr lang="ar-SA" sz="3600" b="1" dirty="0">
              <a:latin typeface="AYM Wadiy S_U normal." pitchFamily="2" charset="0"/>
            </a:endParaRPr>
          </a:p>
          <a:p>
            <a:pPr fontAlgn="auto">
              <a:spcAft>
                <a:spcPts val="0"/>
              </a:spcAft>
              <a:defRPr/>
            </a:pPr>
            <a:r>
              <a:rPr lang="ar-SA" sz="3600" b="1" dirty="0"/>
              <a:t>د. </a:t>
            </a:r>
            <a:r>
              <a:rPr lang="ar-JO" sz="3600" b="1" dirty="0"/>
              <a:t>محمّد المقبل</a:t>
            </a:r>
            <a:endParaRPr lang="ar-SA" sz="3600" b="1" dirty="0"/>
          </a:p>
          <a:p>
            <a:pPr fontAlgn="auto">
              <a:spcAft>
                <a:spcPts val="0"/>
              </a:spcAft>
              <a:defRPr/>
            </a:pPr>
            <a:r>
              <a:rPr lang="ar-SA" sz="3600" b="1" dirty="0"/>
              <a:t>أستاذ </a:t>
            </a:r>
            <a:r>
              <a:rPr lang="ar-JO" sz="3600" b="1" dirty="0"/>
              <a:t>اللغة والنحو </a:t>
            </a:r>
            <a:r>
              <a:rPr lang="ar-SA" sz="3600" b="1" dirty="0"/>
              <a:t>المساعد</a:t>
            </a:r>
            <a:endParaRPr lang="en-US" sz="3600" b="1" dirty="0"/>
          </a:p>
        </p:txBody>
      </p:sp>
    </p:spTree>
    <p:extLst>
      <p:ext uri="{BB962C8B-B14F-4D97-AF65-F5344CB8AC3E}">
        <p14:creationId xmlns:p14="http://schemas.microsoft.com/office/powerpoint/2010/main" xmlns="" val="1105452255"/>
      </p:ext>
    </p:extLst>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3733800"/>
          </a:xfrm>
        </p:spPr>
        <p:txBody>
          <a:bodyPr/>
          <a:lstStyle/>
          <a:p>
            <a:pPr rtl="1" eaLnBrk="1" hangingPunct="1"/>
            <a:r>
              <a:rPr lang="ar-SA" spc="-150" dirty="0" smtClean="0">
                <a:solidFill>
                  <a:srgbClr val="376092"/>
                </a:solidFill>
                <a:latin typeface="ae_AlMateen" pitchFamily="2" charset="-78"/>
                <a:cs typeface="ae_AlMateen" pitchFamily="2" charset="-78"/>
              </a:rPr>
              <a:t>المحاضرة الخامسة</a:t>
            </a:r>
            <a:br>
              <a:rPr lang="ar-SA" spc="-150" dirty="0" smtClean="0">
                <a:solidFill>
                  <a:srgbClr val="376092"/>
                </a:solidFill>
                <a:latin typeface="ae_AlMateen" pitchFamily="2" charset="-78"/>
                <a:cs typeface="ae_AlMateen" pitchFamily="2" charset="-78"/>
              </a:rPr>
            </a:br>
            <a:r>
              <a:rPr lang="ar-JO" b="1" dirty="0" smtClean="0"/>
              <a:t> البحث اللغويّ </a:t>
            </a:r>
            <a:r>
              <a:rPr lang="ar-JO" b="1" smtClean="0"/>
              <a:t>والعلوم </a:t>
            </a:r>
            <a:r>
              <a:rPr lang="ar-JO" b="1" smtClean="0"/>
              <a:t>الإنسانيّة.</a:t>
            </a:r>
            <a:r>
              <a:rPr lang="ar-JO" smtClean="0"/>
              <a:t> </a:t>
            </a:r>
            <a:endParaRPr lang="en-US" spc="-150" dirty="0" smtClean="0">
              <a:solidFill>
                <a:srgbClr val="376092"/>
              </a:solidFill>
              <a:latin typeface="ae_AlMateen" pitchFamily="2" charset="-78"/>
              <a:cs typeface="ae_AlMateen" pitchFamily="2" charset="-78"/>
            </a:endParaRPr>
          </a:p>
        </p:txBody>
      </p:sp>
    </p:spTree>
  </p:cSld>
  <p:clrMapOvr>
    <a:masterClrMapping/>
  </p:clrMapOvr>
  <p:transition>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اللغة بين العلوم الإنسانية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lnSpc>
                <a:spcPct val="150000"/>
              </a:lnSpc>
            </a:pPr>
            <a:r>
              <a:rPr lang="ar-SA" b="1" dirty="0" smtClean="0"/>
              <a:t>        تشترك العلوم الإنسانيّة في اهتمامها باللغة بوصفها أهمّ مظاهر السلوك الإنسانيّ للاتصال بين الجماعات الإنسانيّة، ومن مظاهرها الثورة المعرفيّة وظهور تخصصات جديدة دقيقة تهتمّ ببحث اللغة وفي مقدمتها علم اللغة الاجتماعيّ وعلم اللغة النفسيّ والنظريّات الحديثة في علم النفس التعليميّ</a:t>
            </a:r>
            <a:r>
              <a:rPr lang="en-US" b="1" dirty="0" smtClean="0"/>
              <a:t>.</a:t>
            </a:r>
          </a:p>
          <a:p>
            <a:endParaRPr lang="ar-SA"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b="1" u="sng" dirty="0" smtClean="0"/>
              <a:t>موضوع علم النفس اللغويّ</a:t>
            </a:r>
            <a:r>
              <a:rPr lang="ar-SA" dirty="0" smtClean="0"/>
              <a:t>: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nSpc>
                <a:spcPct val="150000"/>
              </a:lnSpc>
            </a:pPr>
            <a:r>
              <a:rPr lang="ar-SA" b="1" dirty="0" smtClean="0"/>
              <a:t>يدرس علم النفس اللغويّ العديد من المجالات التي تشكل حلقة وصل بين اللغة والنفس البشريّة :</a:t>
            </a:r>
            <a:br>
              <a:rPr lang="ar-SA" b="1" dirty="0" smtClean="0"/>
            </a:br>
            <a:r>
              <a:rPr lang="ar-SA" b="1" dirty="0" smtClean="0"/>
              <a:t>- الاهتمام بالإدراك ومدى اختلاف الأفراد فيه </a:t>
            </a:r>
            <a:br>
              <a:rPr lang="ar-SA" b="1" dirty="0" smtClean="0"/>
            </a:br>
            <a:r>
              <a:rPr lang="ar-SA" b="1" dirty="0" smtClean="0"/>
              <a:t>- عيوب النطق </a:t>
            </a:r>
            <a:br>
              <a:rPr lang="ar-SA" b="1" dirty="0" smtClean="0"/>
            </a:br>
            <a:r>
              <a:rPr lang="ar-SA" b="1" dirty="0" smtClean="0"/>
              <a:t>- العلاقة بين النفس البشريّة واللغة بشكل عام </a:t>
            </a:r>
            <a:br>
              <a:rPr lang="ar-SA" b="1" dirty="0" smtClean="0"/>
            </a:br>
            <a:endParaRPr lang="ar-SA" b="1" dirty="0"/>
          </a:p>
        </p:txBody>
      </p:sp>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600200"/>
            <a:ext cx="9448800" cy="4525963"/>
          </a:xfrm>
        </p:spPr>
        <p:txBody>
          <a:bodyPr/>
          <a:lstStyle/>
          <a:p>
            <a:pPr>
              <a:lnSpc>
                <a:spcPct val="150000"/>
              </a:lnSpc>
            </a:pPr>
            <a:r>
              <a:rPr lang="ar-SA" b="1" dirty="0" smtClean="0"/>
              <a:t>بمعنى آخر يهتم علم النفس اللغويّ </a:t>
            </a:r>
            <a:r>
              <a:rPr lang="ar-SA" b="1" dirty="0" err="1" smtClean="0"/>
              <a:t>بـ</a:t>
            </a:r>
            <a:r>
              <a:rPr lang="ar-SA" b="1" dirty="0" smtClean="0"/>
              <a:t>:</a:t>
            </a:r>
            <a:br>
              <a:rPr lang="ar-SA" b="1" dirty="0" smtClean="0"/>
            </a:br>
            <a:r>
              <a:rPr lang="en-US" b="1" dirty="0" smtClean="0"/>
              <a:t>.</a:t>
            </a:r>
            <a:r>
              <a:rPr lang="ar-SA" b="1" dirty="0" smtClean="0"/>
              <a:t>- </a:t>
            </a:r>
            <a:r>
              <a:rPr lang="ar-SA" sz="2800" b="1" dirty="0" smtClean="0"/>
              <a:t>دراسة أهمّ العمليّات العقليّة التي تمكّن الناس من إدراك وفهم ما يسمعونه</a:t>
            </a:r>
            <a:r>
              <a:rPr lang="ar-SA" b="1" dirty="0" smtClean="0"/>
              <a:t/>
            </a:r>
            <a:br>
              <a:rPr lang="ar-SA" b="1" dirty="0" smtClean="0"/>
            </a:br>
            <a:r>
              <a:rPr lang="ar-SA" b="1" dirty="0" smtClean="0"/>
              <a:t>- دراسة العمليّات العقليّة التي تمكّن الناس من قول ما يريدونه </a:t>
            </a:r>
            <a:r>
              <a:rPr lang="en-US" b="1" dirty="0" smtClean="0"/>
              <a:t>.</a:t>
            </a:r>
            <a:r>
              <a:rPr lang="ar-SA" b="1" dirty="0" smtClean="0"/>
              <a:t>(إنتاج اللغة)</a:t>
            </a:r>
            <a:br>
              <a:rPr lang="ar-SA" b="1" dirty="0" smtClean="0"/>
            </a:br>
            <a:r>
              <a:rPr lang="ar-SA" b="1" dirty="0" smtClean="0"/>
              <a:t>- دراسة الطريق الذي يتبعه الأطفال في تعلم كيفيّة فهم وإنتاج اللغة </a:t>
            </a:r>
            <a:r>
              <a:rPr lang="en-US" b="1" dirty="0" smtClean="0"/>
              <a:t>.</a:t>
            </a:r>
            <a:r>
              <a:rPr lang="ar-SA" b="1" dirty="0" smtClean="0"/>
              <a:t>في المراحل العمريّة المبكرة (الاكتساب والارتقاء)</a:t>
            </a:r>
            <a:endParaRPr lang="en-US" b="1" dirty="0" smtClean="0"/>
          </a:p>
          <a:p>
            <a:endParaRPr lang="ar-SA" dirty="0"/>
          </a:p>
        </p:txBody>
      </p:sp>
    </p:spTree>
  </p:cSld>
  <p:clrMapOvr>
    <a:masterClrMapping/>
  </p:clrMapOvr>
  <p:transition>
    <p:cut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nSpc>
                <a:spcPct val="150000"/>
              </a:lnSpc>
            </a:pPr>
            <a:r>
              <a:rPr lang="ar-SA" dirty="0" smtClean="0"/>
              <a:t>- </a:t>
            </a:r>
            <a:r>
              <a:rPr lang="ar-SA" b="1" dirty="0" smtClean="0"/>
              <a:t>العلاقة بين اللغة والعقل الإنسانيّ </a:t>
            </a:r>
            <a:br>
              <a:rPr lang="ar-SA" b="1" dirty="0" smtClean="0"/>
            </a:br>
            <a:r>
              <a:rPr lang="en-US" b="1" dirty="0" smtClean="0"/>
              <a:t>.</a:t>
            </a:r>
            <a:r>
              <a:rPr lang="ar-SA" b="1" dirty="0" smtClean="0"/>
              <a:t>- العلاقة بين اللغة والتفكير باعتبارهما عمليتين عقليّة ونفسيّة</a:t>
            </a:r>
            <a:br>
              <a:rPr lang="ar-SA" b="1" dirty="0" smtClean="0"/>
            </a:br>
            <a:r>
              <a:rPr lang="ar-SA" b="1" dirty="0" smtClean="0"/>
              <a:t>- اضطرابات اللغة والتفكير عند بعض المضطربين عقليّا </a:t>
            </a:r>
            <a:r>
              <a:rPr lang="en-US" b="1" dirty="0" smtClean="0"/>
              <a:t>.</a:t>
            </a:r>
            <a:r>
              <a:rPr lang="ar-SA" b="1" dirty="0" err="1" smtClean="0"/>
              <a:t>كالفصاميّين</a:t>
            </a:r>
            <a:r>
              <a:rPr lang="ar-SA" b="1" dirty="0" smtClean="0"/>
              <a:t> </a:t>
            </a:r>
            <a:br>
              <a:rPr lang="ar-SA" b="1" dirty="0" smtClean="0"/>
            </a:br>
            <a:endParaRPr lang="ar-SA" b="1" dirty="0"/>
          </a:p>
        </p:txBody>
      </p:sp>
    </p:spTree>
  </p:cSld>
  <p:clrMapOvr>
    <a:masterClrMapping/>
  </p:clrMapOvr>
  <p:transition>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وأخيرا </a:t>
            </a:r>
            <a:endParaRPr lang="ar-JO" dirty="0"/>
          </a:p>
        </p:txBody>
      </p:sp>
      <p:pic>
        <p:nvPicPr>
          <p:cNvPr id="1026" name="Picture 2"/>
          <p:cNvPicPr>
            <a:picLocks noGrp="1" noChangeAspect="1" noChangeArrowheads="1"/>
          </p:cNvPicPr>
          <p:nvPr>
            <p:ph idx="1"/>
          </p:nvPr>
        </p:nvPicPr>
        <p:blipFill>
          <a:blip r:embed="rId2"/>
          <a:srcRect/>
          <a:stretch>
            <a:fillRect/>
          </a:stretch>
        </p:blipFill>
        <p:spPr bwMode="auto">
          <a:xfrm>
            <a:off x="610733" y="2057400"/>
            <a:ext cx="9021535" cy="2971800"/>
          </a:xfrm>
          <a:prstGeom prst="rect">
            <a:avLst/>
          </a:prstGeom>
          <a:noFill/>
          <a:ln w="9525">
            <a:noFill/>
            <a:miter lim="800000"/>
            <a:headEnd/>
            <a:tailEnd/>
          </a:ln>
        </p:spPr>
      </p:pic>
    </p:spTree>
    <p:extLst>
      <p:ext uri="{BB962C8B-B14F-4D97-AF65-F5344CB8AC3E}">
        <p14:creationId xmlns:p14="http://schemas.microsoft.com/office/powerpoint/2010/main" xmlns="" val="514714921"/>
      </p:ext>
    </p:extLst>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اللغة الاجتماعيّ</a:t>
            </a:r>
            <a:endParaRPr lang="ar-SA" dirty="0"/>
          </a:p>
        </p:txBody>
      </p:sp>
      <p:sp>
        <p:nvSpPr>
          <p:cNvPr id="3" name="عنصر نائب للمحتوى 2"/>
          <p:cNvSpPr>
            <a:spLocks noGrp="1"/>
          </p:cNvSpPr>
          <p:nvPr>
            <p:ph idx="1"/>
          </p:nvPr>
        </p:nvSpPr>
        <p:spPr>
          <a:xfrm>
            <a:off x="152400" y="1600200"/>
            <a:ext cx="9753600" cy="4525963"/>
          </a:xfrm>
        </p:spPr>
        <p:txBody>
          <a:bodyPr/>
          <a:lstStyle/>
          <a:p>
            <a:pPr>
              <a:lnSpc>
                <a:spcPct val="150000"/>
              </a:lnSpc>
            </a:pPr>
            <a:r>
              <a:rPr lang="ar-SA" b="1" dirty="0" smtClean="0"/>
              <a:t>   هو دراسة اللغة في علاقتها بالمجتمع, بل إنّ قيمة هذا العلم تكمن في قدرته على إيضاح طبيعة اللغة بصفة عامة, وإيضاح خصائص محددة للغة بعينها, ومن الممكن أن يدرك دارسو المجتمع أن حقائق اللغة يمكن أن تزيد من فهم المجتمع, لذلك فمن الصعب أن نجد في خصائص المجتمع ما يمكن أن يكون أكثر تمييزاً للمجتمع على نفسه أو يوازيها أهمية في الدور الذي تؤدّيه في عمليّة قيام المجتمع بوظيفته.</a:t>
            </a:r>
            <a:endParaRPr lang="en-US" dirty="0" smtClean="0"/>
          </a:p>
          <a:p>
            <a:endParaRPr lang="ar-SA" dirty="0"/>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600200"/>
            <a:ext cx="9525000" cy="4525963"/>
          </a:xfrm>
        </p:spPr>
        <p:txBody>
          <a:bodyPr/>
          <a:lstStyle/>
          <a:p>
            <a:pPr>
              <a:lnSpc>
                <a:spcPct val="150000"/>
              </a:lnSpc>
            </a:pPr>
            <a:r>
              <a:rPr lang="ar-SA" b="1" dirty="0" smtClean="0"/>
              <a:t>      لقد كانت اللغة وما زالت وستظل إحدى القوى التي ساعدت الكائنات البشريّة على الخروج من العالم </a:t>
            </a:r>
            <a:r>
              <a:rPr lang="ar-SA" b="1" dirty="0" err="1" smtClean="0"/>
              <a:t>الحيوانىّ</a:t>
            </a:r>
            <a:r>
              <a:rPr lang="ar-SA" b="1" dirty="0" smtClean="0"/>
              <a:t> والانضواء في جماعات وتطوير القدرة على التفكير وتنظيم الحياة الاجتماعيّة وتحقيق درجة التقدّم التي عليها الإنسان اليوم, لأنّ الكلام يفتح العالم </a:t>
            </a:r>
            <a:r>
              <a:rPr lang="ar-SA" dirty="0" smtClean="0"/>
              <a:t>المغلق</a:t>
            </a:r>
            <a:r>
              <a:rPr lang="ar-SA" b="1" dirty="0" smtClean="0"/>
              <a:t> </a:t>
            </a:r>
            <a:r>
              <a:rPr lang="ar-SA" b="1" dirty="0" err="1" smtClean="0"/>
              <a:t>فى</a:t>
            </a:r>
            <a:r>
              <a:rPr lang="ar-SA" b="1" dirty="0" smtClean="0"/>
              <a:t> حياتنا الداخلة ويسمح لنا بالخروج عنه, إنّه مبدع وصانع الحياة الاجتماعيّة</a:t>
            </a:r>
            <a:endParaRPr lang="ar-SA" dirty="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علم اللسانيات الاجتماعيّة أو اللغويات الاجتماعيّة</a:t>
            </a:r>
            <a:endParaRPr lang="ar-SA" dirty="0"/>
          </a:p>
        </p:txBody>
      </p:sp>
      <p:sp>
        <p:nvSpPr>
          <p:cNvPr id="3" name="عنصر نائب للمحتوى 2"/>
          <p:cNvSpPr>
            <a:spLocks noGrp="1"/>
          </p:cNvSpPr>
          <p:nvPr>
            <p:ph idx="1"/>
          </p:nvPr>
        </p:nvSpPr>
        <p:spPr/>
        <p:txBody>
          <a:bodyPr/>
          <a:lstStyle/>
          <a:p>
            <a:pPr>
              <a:lnSpc>
                <a:spcPct val="150000"/>
              </a:lnSpc>
            </a:pPr>
            <a:r>
              <a:rPr lang="ar-SA" b="1" dirty="0" smtClean="0"/>
              <a:t>    هو فرع من علم اللغويّات أو </a:t>
            </a:r>
            <a:r>
              <a:rPr lang="ar-SA" b="1" u="sng" dirty="0" smtClean="0"/>
              <a:t>اللسانيّات</a:t>
            </a:r>
            <a:r>
              <a:rPr lang="ar-SA" b="1" dirty="0" smtClean="0"/>
              <a:t>، يهتمّ بدراسة تأثير جميع جوانب المجتمع، ويتضمن ذلك المعايير الثقافيّة والتوقّّعات والبيئة وطريقة استخدام اللغة والآثار المترتبة على استخدام اللغة في المجتمع. </a:t>
            </a:r>
            <a:endParaRPr lang="ar-SA" dirty="0" smtClean="0"/>
          </a:p>
          <a:p>
            <a:endParaRPr lang="ar-SA" dirty="0"/>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lnSpc>
                <a:spcPct val="150000"/>
              </a:lnSpc>
            </a:pPr>
            <a:r>
              <a:rPr lang="ar-SA" b="1" dirty="0" smtClean="0"/>
              <a:t> وتختلف اللسانيات الاجتماعيّة عن </a:t>
            </a:r>
            <a:r>
              <a:rPr lang="ar-SA" b="1" dirty="0" smtClean="0">
                <a:solidFill>
                  <a:srgbClr val="000000"/>
                </a:solidFill>
                <a:hlinkClick r:id="rId2" tooltip="اجتماعيات اللغة (الصفحة غير موجودة)"/>
              </a:rPr>
              <a:t>اجتماعيّات</a:t>
            </a:r>
            <a:r>
              <a:rPr lang="ar-SA" b="1" dirty="0" smtClean="0">
                <a:hlinkClick r:id="rId2" tooltip="اجتماعيات اللغة (الصفحة غير موجودة)"/>
              </a:rPr>
              <a:t> اللغة</a:t>
            </a:r>
            <a:r>
              <a:rPr lang="ar-SA" b="1" dirty="0" smtClean="0"/>
              <a:t> حيث تركز اللسانيات الاجتماعيّة على تأثير المجتمع في اللغة، بينما تركز اجتماعيات اللغة على تأثير اللغة في المجتمع. وتتداخل اللسانيّات الاجتماعيّة إلى حدّ كبير مع </a:t>
            </a:r>
            <a:r>
              <a:rPr lang="ar-SA" b="1" dirty="0" smtClean="0">
                <a:hlinkClick r:id="rId3" tooltip="ذرائع (لسانيات)"/>
              </a:rPr>
              <a:t>علم التخاطب</a:t>
            </a:r>
            <a:r>
              <a:rPr lang="ar-SA" b="1" dirty="0" smtClean="0"/>
              <a:t>، ولها ارتباط تاريخيّ وثيق مع </a:t>
            </a:r>
            <a:r>
              <a:rPr lang="ar-SA" b="1" dirty="0" smtClean="0">
                <a:hlinkClick r:id="rId4" tooltip="علم الإنسان اللغوي"/>
              </a:rPr>
              <a:t>علم الإنسان اللغوي</a:t>
            </a:r>
            <a:r>
              <a:rPr lang="ar-SA" b="1" dirty="0" smtClean="0"/>
              <a:t>ّ، وقد حصل مؤخّراً جدل حول الفرق بين المجالين.</a:t>
            </a:r>
            <a:endParaRPr lang="ar-SA" dirty="0"/>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nSpc>
                <a:spcPct val="150000"/>
              </a:lnSpc>
            </a:pPr>
            <a:r>
              <a:rPr lang="ar-SA" b="1" dirty="0" smtClean="0"/>
              <a:t>     ويَدرس هذا العلم أيضاً كيف تختلف اللغة بين الجماعات التي تفصلها متغيّرات اجتماعيّة معيّنة مثل العرق والدين والجنس والمستوى الاجتماعيّ ومستوى التعليم والعمر وما إلى ذلك، وكيفيّة استخدام إنشاء هذه القواعد والالتزام بها لتصنيف الأفراد في طبقات اجتماعيّة أو اجتماعيّة اقتصاديّة. </a:t>
            </a:r>
            <a:endParaRPr lang="ar-SA" dirty="0"/>
          </a:p>
        </p:txBody>
      </p:sp>
    </p:spTree>
  </p:cSld>
  <p:clrMapOvr>
    <a:masterClrMapping/>
  </p:clrMapOvr>
  <p:transition>
    <p:wipe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en-US" dirty="0"/>
          </a:p>
        </p:txBody>
      </p:sp>
      <p:sp>
        <p:nvSpPr>
          <p:cNvPr id="3" name="عنصر نائب للمحتوى 2"/>
          <p:cNvSpPr>
            <a:spLocks noGrp="1"/>
          </p:cNvSpPr>
          <p:nvPr>
            <p:ph idx="1"/>
          </p:nvPr>
        </p:nvSpPr>
        <p:spPr/>
        <p:txBody>
          <a:bodyPr/>
          <a:lstStyle/>
          <a:p>
            <a:pPr>
              <a:lnSpc>
                <a:spcPct val="150000"/>
              </a:lnSpc>
            </a:pPr>
            <a:r>
              <a:rPr lang="ar-SA" b="1" dirty="0" smtClean="0"/>
              <a:t>وكما يختلف استخدام أيّ لغة من مكان إلى آخر، يختلف استخدام اللغة أيضاً بين الطبقات الاجتماعية، وهذه هي </a:t>
            </a:r>
            <a:r>
              <a:rPr lang="ar-SA" b="1" dirty="0" smtClean="0">
                <a:hlinkClick r:id="rId2" tooltip="لهجة اجتماعية"/>
              </a:rPr>
              <a:t>اللهجات </a:t>
            </a:r>
            <a:r>
              <a:rPr lang="ar-SA" b="1" dirty="0" smtClean="0">
                <a:solidFill>
                  <a:srgbClr val="000000"/>
                </a:solidFill>
                <a:hlinkClick r:id="rId2" tooltip="لهجة اجتماعية"/>
              </a:rPr>
              <a:t>الاجتماع</a:t>
            </a:r>
            <a:r>
              <a:rPr lang="ar-SA" b="1" dirty="0" smtClean="0">
                <a:solidFill>
                  <a:srgbClr val="000000"/>
                </a:solidFill>
              </a:rPr>
              <a:t>يّة</a:t>
            </a:r>
            <a:r>
              <a:rPr lang="ar-SA" b="1" dirty="0" smtClean="0"/>
              <a:t> التي يهتمّ علماء اللسانيّات الاجتماعيّة بدراستها.</a:t>
            </a:r>
            <a:endParaRPr lang="en-US" dirty="0" smtClean="0"/>
          </a:p>
          <a:p>
            <a:pPr>
              <a:lnSpc>
                <a:spcPct val="150000"/>
              </a:lnSpc>
            </a:pPr>
            <a:endParaRPr lang="ar-SA" dirty="0"/>
          </a:p>
        </p:txBody>
      </p:sp>
    </p:spTree>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lnSpc>
                <a:spcPct val="150000"/>
              </a:lnSpc>
            </a:pPr>
            <a:r>
              <a:rPr lang="ar-SA" b="1" dirty="0" smtClean="0"/>
              <a:t>ويندرج تحت هذا العلم فروع أخرى </a:t>
            </a:r>
            <a:r>
              <a:rPr lang="ar-SA" b="1" dirty="0" smtClean="0">
                <a:hlinkClick r:id="rId2" tooltip="علم اللهجات"/>
              </a:rPr>
              <a:t>كعلم اللهجات</a:t>
            </a:r>
            <a:r>
              <a:rPr lang="ar-SA" b="1" dirty="0" smtClean="0"/>
              <a:t>، </a:t>
            </a:r>
            <a:r>
              <a:rPr lang="ar-SA" b="1" dirty="0" smtClean="0">
                <a:hlinkClick r:id="rId3" tooltip="تخطيط اللغة"/>
              </a:rPr>
              <a:t>والتخطيط اللغوي</a:t>
            </a:r>
            <a:r>
              <a:rPr lang="ar-SA" b="1" dirty="0" smtClean="0"/>
              <a:t>ّ، </a:t>
            </a:r>
            <a:r>
              <a:rPr lang="ar-SA" b="1" dirty="0" smtClean="0">
                <a:hlinkClick r:id="rId4" tooltip="التحول اللغوي (الصفحة غير موجودة)"/>
              </a:rPr>
              <a:t>والتحوّل اللغوي</a:t>
            </a:r>
            <a:r>
              <a:rPr lang="ar-SA" b="1" dirty="0" smtClean="0"/>
              <a:t>ّ، </a:t>
            </a:r>
            <a:r>
              <a:rPr lang="ar-SA" b="1" dirty="0" smtClean="0">
                <a:hlinkClick r:id="rId5" tooltip="موت لغة"/>
              </a:rPr>
              <a:t>والموت اللغوي</a:t>
            </a:r>
            <a:r>
              <a:rPr lang="ar-SA" b="1" dirty="0" smtClean="0"/>
              <a:t>ّ.</a:t>
            </a:r>
            <a:endParaRPr lang="en-US" dirty="0" smtClean="0"/>
          </a:p>
          <a:p>
            <a:pPr>
              <a:lnSpc>
                <a:spcPct val="150000"/>
              </a:lnSpc>
            </a:pPr>
            <a:r>
              <a:rPr lang="ar-SA" b="1" dirty="0" smtClean="0"/>
              <a:t>أول من درس الجوانب الاجتماعيّة للغة بالمعنى الحديث هم لغويّون من الهند واليابان في الثلاثينات من القرن العشرين، وكذلك من سويسرا في أوائل القرن العشرين، لكن لم تلق أي من هذه الدراسات اهتماما في الغرب حتى وقت متأخّر. </a:t>
            </a:r>
            <a:endParaRPr lang="ar-SA" dirty="0"/>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00200"/>
            <a:ext cx="9410700" cy="4525963"/>
          </a:xfrm>
        </p:spPr>
        <p:txBody>
          <a:bodyPr/>
          <a:lstStyle/>
          <a:p>
            <a:pPr rtl="1">
              <a:lnSpc>
                <a:spcPct val="150000"/>
              </a:lnSpc>
            </a:pPr>
            <a:r>
              <a:rPr lang="ar-SA" b="1" dirty="0" smtClean="0"/>
              <a:t>      بينما أُسست دراسة المحفّزات الاجتماعيّة لتغيّر اللغة في أواخر القرن التاسع عشر. وكان توماس </a:t>
            </a:r>
            <a:r>
              <a:rPr lang="ar-SA" b="1" dirty="0" err="1" smtClean="0"/>
              <a:t>كالون</a:t>
            </a:r>
            <a:r>
              <a:rPr lang="ar-SA" b="1" dirty="0" smtClean="0"/>
              <a:t> </a:t>
            </a:r>
            <a:r>
              <a:rPr lang="ar-SA" b="1" dirty="0" err="1" smtClean="0"/>
              <a:t>هودسون</a:t>
            </a:r>
            <a:r>
              <a:rPr lang="ar-SA" b="1" dirty="0" smtClean="0"/>
              <a:t> أول من استخدم مصطلح اللسانياتّ الاجتماعيّة في بحث له عام 1939. وظهرت اللسانيّات الاجتماعيّة لأول مرّة في الغرب في نهاية الستينيّات من القرن العشرين وكان من روادها لغويّون أمثال ويليام </a:t>
            </a:r>
            <a:r>
              <a:rPr lang="ar-SA" b="1" dirty="0" err="1" smtClean="0"/>
              <a:t>لابوف</a:t>
            </a:r>
            <a:r>
              <a:rPr lang="ar-SA" b="1" dirty="0" smtClean="0"/>
              <a:t> في الولايات المتحدة </a:t>
            </a:r>
            <a:r>
              <a:rPr lang="ar-SA" b="1" dirty="0" err="1" smtClean="0"/>
              <a:t>وباسيل</a:t>
            </a:r>
            <a:r>
              <a:rPr lang="ar-SA" b="1" dirty="0" smtClean="0"/>
              <a:t> </a:t>
            </a:r>
            <a:r>
              <a:rPr lang="ar-SA" b="1" dirty="0" err="1" smtClean="0"/>
              <a:t>بيرنستين</a:t>
            </a:r>
            <a:r>
              <a:rPr lang="ar-SA" b="1" dirty="0" smtClean="0"/>
              <a:t> في المملكة المتحدة.</a:t>
            </a:r>
            <a:endParaRPr lang="en-US" dirty="0"/>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nSpc>
                <a:spcPct val="150000"/>
              </a:lnSpc>
            </a:pPr>
            <a:r>
              <a:rPr lang="ar-SA" b="1" dirty="0" smtClean="0"/>
              <a:t>ويعتبر </a:t>
            </a:r>
            <a:r>
              <a:rPr lang="ar-SA" b="1" dirty="0" smtClean="0">
                <a:hlinkClick r:id="rId2" tooltip="ويليام لابوف"/>
              </a:rPr>
              <a:t>ويليام </a:t>
            </a:r>
            <a:r>
              <a:rPr lang="ar-SA" b="1" dirty="0" err="1" smtClean="0">
                <a:hlinkClick r:id="rId2" tooltip="ويليام لابوف"/>
              </a:rPr>
              <a:t>لابوف</a:t>
            </a:r>
            <a:r>
              <a:rPr lang="ar-SA" b="1" dirty="0" smtClean="0"/>
              <a:t> المؤسس العمليّ لهذا العلم وذلك في عام 1966 عندما طبع كتابه : </a:t>
            </a:r>
            <a:r>
              <a:rPr lang="ar-SA" b="1" dirty="0" err="1" smtClean="0"/>
              <a:t>التراتبيّة</a:t>
            </a:r>
            <a:r>
              <a:rPr lang="ar-SA" b="1" dirty="0" smtClean="0"/>
              <a:t> الاجتماعيّة في إنكليزيّة مدينة </a:t>
            </a:r>
            <a:r>
              <a:rPr lang="ar-SA" b="1" dirty="0" smtClean="0">
                <a:hlinkClick r:id="rId3" tooltip="نيويورك"/>
              </a:rPr>
              <a:t>نيويورك</a:t>
            </a:r>
            <a:r>
              <a:rPr lang="ar-SA" b="1" dirty="0" smtClean="0"/>
              <a:t>. ولكن في الواقع بدأ هذا العلم قبل ذلك بكثير وتحديدا في بدايات القرن العشرين عندما أكد </a:t>
            </a:r>
            <a:r>
              <a:rPr lang="ar-SA" b="1" dirty="0" err="1" smtClean="0">
                <a:hlinkClick r:id="rId4" tooltip="دوركايم"/>
              </a:rPr>
              <a:t>دوركايم</a:t>
            </a:r>
            <a:r>
              <a:rPr lang="ar-SA" b="1" dirty="0" smtClean="0"/>
              <a:t> على علاقة اللغة الوثيقة مع المجتمع ، وكذلك </a:t>
            </a:r>
            <a:r>
              <a:rPr lang="ar-SA" b="1" dirty="0" err="1" smtClean="0">
                <a:hlinkClick r:id="rId5" tooltip="فرديناند دي سوسير"/>
              </a:rPr>
              <a:t>دي</a:t>
            </a:r>
            <a:r>
              <a:rPr lang="ar-SA" b="1" dirty="0" smtClean="0">
                <a:hlinkClick r:id="rId5" tooltip="فرديناند دي سوسير"/>
              </a:rPr>
              <a:t> </a:t>
            </a:r>
            <a:r>
              <a:rPr lang="ar-SA" b="1" dirty="0" err="1" smtClean="0">
                <a:hlinkClick r:id="rId5" tooltip="فرديناند دي سوسير"/>
              </a:rPr>
              <a:t>سوسير</a:t>
            </a:r>
            <a:r>
              <a:rPr lang="ar-SA" b="1" dirty="0" smtClean="0"/>
              <a:t>. </a:t>
            </a:r>
            <a:endParaRPr lang="en-US" dirty="0" smtClean="0"/>
          </a:p>
          <a:p>
            <a:endParaRPr lang="ar-SA"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1727</TotalTime>
  <Words>541</Words>
  <Application>Microsoft Office PowerPoint</Application>
  <PresentationFormat>A4 Paper (210x297 mm)‎</PresentationFormat>
  <Paragraphs>31</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الخامسة  البحث اللغويّ والعلوم الإنسانيّة. </vt:lpstr>
      <vt:lpstr>اللغة بين العلوم الإنسانية </vt:lpstr>
      <vt:lpstr> موضوع علم النفس اللغويّ:  </vt:lpstr>
      <vt:lpstr>الشريحة 5</vt:lpstr>
      <vt:lpstr>الشريحة 6</vt:lpstr>
      <vt:lpstr> وأخيرا </vt:lpstr>
      <vt:lpstr>علم اللغة الاجتماعيّ</vt:lpstr>
      <vt:lpstr>الشريحة 9</vt:lpstr>
      <vt:lpstr>علم اللسانيات الاجتماعيّة أو اللغويات الاجتماعيّة</vt:lpstr>
      <vt:lpstr>الشريحة 11</vt:lpstr>
      <vt:lpstr>الشريحة 12</vt:lpstr>
      <vt:lpstr>الشريحة 13</vt:lpstr>
      <vt:lpstr>الشريحة 14</vt:lpstr>
      <vt:lpstr>الشريحة 15</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XP</cp:lastModifiedBy>
  <cp:revision>154</cp:revision>
  <dcterms:created xsi:type="dcterms:W3CDTF">2009-10-14T19:14:34Z</dcterms:created>
  <dcterms:modified xsi:type="dcterms:W3CDTF">2012-09-23T11:16:41Z</dcterms:modified>
</cp:coreProperties>
</file>